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34.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charts/chartEx3.xml" ContentType="application/vnd.ms-office.chartex+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Ex4.xml" ContentType="application/vnd.ms-office.chartex+xml"/>
  <Override PartName="/ppt/charts/style4.xml" ContentType="application/vnd.ms-office.chartstyle+xml"/>
  <Override PartName="/ppt/charts/colors4.xml" ContentType="application/vnd.ms-office.chartcolorstyle+xml"/>
  <Override PartName="/ppt/charts/chartEx5.xml" ContentType="application/vnd.ms-office.chartex+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Ex6.xml" ContentType="application/vnd.ms-office.chartex+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1.xml" ContentType="application/vnd.openxmlformats-officedocument.drawingml.chart+xml"/>
  <Override PartName="/ppt/charts/style7.xml" ContentType="application/vnd.ms-office.chartstyle+xml"/>
  <Override PartName="/ppt/charts/colors7.xml" ContentType="application/vnd.ms-office.chartcolorstyle+xml"/>
  <Override PartName="/ppt/charts/chart2.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charts/chartEx7.xml" ContentType="application/vnd.ms-office.chartex+xml"/>
  <Override PartName="/ppt/charts/style10.xml" ContentType="application/vnd.ms-office.chartstyle+xml"/>
  <Override PartName="/ppt/charts/colors10.xml" ContentType="application/vnd.ms-office.chartcolorstyle+xml"/>
  <Override PartName="/ppt/charts/chart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3.xml" ContentType="application/vnd.openxmlformats-officedocument.presentationml.notesSlide+xml"/>
  <Override PartName="/ppt/charts/chart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9.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4.xml" ContentType="application/vnd.openxmlformats-officedocument.presentationml.notesSlide+xml"/>
  <Override PartName="/ppt/charts/chart1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13.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5.xml" ContentType="application/vnd.openxmlformats-officedocument.presentationml.notesSlide+xml"/>
  <Override PartName="/ppt/charts/chart1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15.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6.xml" ContentType="application/vnd.openxmlformats-officedocument.presentationml.notesSlide+xml"/>
  <Override PartName="/ppt/charts/chart1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17.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7.xml" ContentType="application/vnd.openxmlformats-officedocument.presentationml.notesSlide+xml"/>
  <Override PartName="/ppt/charts/chart18.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9.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8.xml" ContentType="application/vnd.openxmlformats-officedocument.presentationml.notesSlide+xml"/>
  <Override PartName="/ppt/charts/chart20.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1.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9.xml" ContentType="application/vnd.ms-office.chartstyle+xml"/>
  <Override PartName="/ppt/charts/colors29.xml" ContentType="application/vnd.ms-office.chartcolorstyle+xml"/>
  <Override PartName="/ppt/drawings/drawing1.xml" ContentType="application/vnd.openxmlformats-officedocument.drawingml.chartshapes+xml"/>
  <Override PartName="/ppt/tags/tag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3.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24.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25.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26.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27.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28.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29.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0.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1.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2.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33.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34.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35.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36.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37.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38.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1.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39.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40.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58.xml" ContentType="application/vnd.openxmlformats-officedocument.presentationml.notesSlide+xml"/>
  <Override PartName="/ppt/charts/chart41.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42.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63.xml" ContentType="application/vnd.openxmlformats-officedocument.presentationml.notesSlide+xml"/>
  <Override PartName="/ppt/charts/chart43.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2" r:id="rId5"/>
    <p:sldMasterId id="2147483678" r:id="rId6"/>
    <p:sldMasterId id="2147483685" r:id="rId7"/>
    <p:sldMasterId id="2147483692" r:id="rId8"/>
    <p:sldMasterId id="2147483704" r:id="rId9"/>
    <p:sldMasterId id="2147483716" r:id="rId10"/>
    <p:sldMasterId id="2147483746" r:id="rId11"/>
    <p:sldMasterId id="2147483758" r:id="rId12"/>
  </p:sldMasterIdLst>
  <p:notesMasterIdLst>
    <p:notesMasterId r:id="rId203"/>
  </p:notesMasterIdLst>
  <p:sldIdLst>
    <p:sldId id="257" r:id="rId13"/>
    <p:sldId id="911" r:id="rId14"/>
    <p:sldId id="959" r:id="rId15"/>
    <p:sldId id="1345" r:id="rId16"/>
    <p:sldId id="1383" r:id="rId17"/>
    <p:sldId id="1429" r:id="rId18"/>
    <p:sldId id="300" r:id="rId19"/>
    <p:sldId id="1375" r:id="rId20"/>
    <p:sldId id="1385" r:id="rId21"/>
    <p:sldId id="1386" r:id="rId22"/>
    <p:sldId id="1388" r:id="rId23"/>
    <p:sldId id="319" r:id="rId24"/>
    <p:sldId id="1425" r:id="rId25"/>
    <p:sldId id="1430" r:id="rId26"/>
    <p:sldId id="1434" r:id="rId27"/>
    <p:sldId id="1432" r:id="rId28"/>
    <p:sldId id="1437" r:id="rId29"/>
    <p:sldId id="1441" r:id="rId30"/>
    <p:sldId id="1444" r:id="rId31"/>
    <p:sldId id="1450" r:id="rId32"/>
    <p:sldId id="1446" r:id="rId33"/>
    <p:sldId id="1448" r:id="rId34"/>
    <p:sldId id="1451" r:id="rId35"/>
    <p:sldId id="1447" r:id="rId36"/>
    <p:sldId id="1436" r:id="rId37"/>
    <p:sldId id="1445" r:id="rId38"/>
    <p:sldId id="1440" r:id="rId39"/>
    <p:sldId id="1442" r:id="rId40"/>
    <p:sldId id="1443" r:id="rId41"/>
    <p:sldId id="1438" r:id="rId42"/>
    <p:sldId id="1449" r:id="rId43"/>
    <p:sldId id="303" r:id="rId44"/>
    <p:sldId id="1452" r:id="rId45"/>
    <p:sldId id="308" r:id="rId46"/>
    <p:sldId id="931" r:id="rId47"/>
    <p:sldId id="932" r:id="rId48"/>
    <p:sldId id="933" r:id="rId49"/>
    <p:sldId id="934" r:id="rId50"/>
    <p:sldId id="935" r:id="rId51"/>
    <p:sldId id="936" r:id="rId52"/>
    <p:sldId id="937" r:id="rId53"/>
    <p:sldId id="938" r:id="rId54"/>
    <p:sldId id="939" r:id="rId55"/>
    <p:sldId id="940" r:id="rId56"/>
    <p:sldId id="941" r:id="rId57"/>
    <p:sldId id="942" r:id="rId58"/>
    <p:sldId id="943" r:id="rId59"/>
    <p:sldId id="944" r:id="rId60"/>
    <p:sldId id="945" r:id="rId61"/>
    <p:sldId id="946" r:id="rId62"/>
    <p:sldId id="947" r:id="rId63"/>
    <p:sldId id="948" r:id="rId64"/>
    <p:sldId id="949" r:id="rId65"/>
    <p:sldId id="950" r:id="rId66"/>
    <p:sldId id="261" r:id="rId67"/>
    <p:sldId id="870" r:id="rId68"/>
    <p:sldId id="812" r:id="rId69"/>
    <p:sldId id="307" r:id="rId70"/>
    <p:sldId id="813" r:id="rId71"/>
    <p:sldId id="822" r:id="rId72"/>
    <p:sldId id="906" r:id="rId73"/>
    <p:sldId id="266" r:id="rId74"/>
    <p:sldId id="293" r:id="rId75"/>
    <p:sldId id="824" r:id="rId76"/>
    <p:sldId id="905" r:id="rId77"/>
    <p:sldId id="290" r:id="rId78"/>
    <p:sldId id="826" r:id="rId79"/>
    <p:sldId id="821" r:id="rId80"/>
    <p:sldId id="831" r:id="rId81"/>
    <p:sldId id="842" r:id="rId82"/>
    <p:sldId id="894" r:id="rId83"/>
    <p:sldId id="897" r:id="rId84"/>
    <p:sldId id="898" r:id="rId85"/>
    <p:sldId id="893" r:id="rId86"/>
    <p:sldId id="908" r:id="rId87"/>
    <p:sldId id="856" r:id="rId88"/>
    <p:sldId id="844" r:id="rId89"/>
    <p:sldId id="900" r:id="rId90"/>
    <p:sldId id="859" r:id="rId91"/>
    <p:sldId id="845" r:id="rId92"/>
    <p:sldId id="846" r:id="rId93"/>
    <p:sldId id="852" r:id="rId94"/>
    <p:sldId id="902" r:id="rId95"/>
    <p:sldId id="853" r:id="rId96"/>
    <p:sldId id="903" r:id="rId97"/>
    <p:sldId id="848" r:id="rId98"/>
    <p:sldId id="861" r:id="rId99"/>
    <p:sldId id="849" r:id="rId100"/>
    <p:sldId id="850" r:id="rId101"/>
    <p:sldId id="863" r:id="rId102"/>
    <p:sldId id="901" r:id="rId103"/>
    <p:sldId id="865" r:id="rId104"/>
    <p:sldId id="909" r:id="rId105"/>
    <p:sldId id="270" r:id="rId106"/>
    <p:sldId id="313" r:id="rId107"/>
    <p:sldId id="867" r:id="rId108"/>
    <p:sldId id="879" r:id="rId109"/>
    <p:sldId id="910" r:id="rId110"/>
    <p:sldId id="881" r:id="rId111"/>
    <p:sldId id="872" r:id="rId112"/>
    <p:sldId id="907" r:id="rId113"/>
    <p:sldId id="883" r:id="rId114"/>
    <p:sldId id="878" r:id="rId115"/>
    <p:sldId id="884" r:id="rId116"/>
    <p:sldId id="904" r:id="rId117"/>
    <p:sldId id="866" r:id="rId118"/>
    <p:sldId id="886" r:id="rId119"/>
    <p:sldId id="887" r:id="rId120"/>
    <p:sldId id="888" r:id="rId121"/>
    <p:sldId id="891" r:id="rId122"/>
    <p:sldId id="309" r:id="rId123"/>
    <p:sldId id="871" r:id="rId124"/>
    <p:sldId id="262" r:id="rId125"/>
    <p:sldId id="927" r:id="rId126"/>
    <p:sldId id="259" r:id="rId127"/>
    <p:sldId id="928" r:id="rId128"/>
    <p:sldId id="278" r:id="rId129"/>
    <p:sldId id="929" r:id="rId130"/>
    <p:sldId id="956" r:id="rId131"/>
    <p:sldId id="268" r:id="rId132"/>
    <p:sldId id="281" r:id="rId133"/>
    <p:sldId id="265" r:id="rId134"/>
    <p:sldId id="930" r:id="rId135"/>
    <p:sldId id="283" r:id="rId136"/>
    <p:sldId id="269" r:id="rId137"/>
    <p:sldId id="282" r:id="rId138"/>
    <p:sldId id="284" r:id="rId139"/>
    <p:sldId id="271" r:id="rId140"/>
    <p:sldId id="276" r:id="rId141"/>
    <p:sldId id="272" r:id="rId142"/>
    <p:sldId id="273" r:id="rId143"/>
    <p:sldId id="274" r:id="rId144"/>
    <p:sldId id="277" r:id="rId145"/>
    <p:sldId id="918" r:id="rId146"/>
    <p:sldId id="919" r:id="rId147"/>
    <p:sldId id="279" r:id="rId148"/>
    <p:sldId id="920" r:id="rId149"/>
    <p:sldId id="921" r:id="rId150"/>
    <p:sldId id="922" r:id="rId151"/>
    <p:sldId id="923" r:id="rId152"/>
    <p:sldId id="280" r:id="rId153"/>
    <p:sldId id="924" r:id="rId154"/>
    <p:sldId id="925" r:id="rId155"/>
    <p:sldId id="926" r:id="rId156"/>
    <p:sldId id="285" r:id="rId157"/>
    <p:sldId id="386" r:id="rId158"/>
    <p:sldId id="389" r:id="rId159"/>
    <p:sldId id="390" r:id="rId160"/>
    <p:sldId id="392" r:id="rId161"/>
    <p:sldId id="393" r:id="rId162"/>
    <p:sldId id="394" r:id="rId163"/>
    <p:sldId id="384" r:id="rId164"/>
    <p:sldId id="385" r:id="rId165"/>
    <p:sldId id="396" r:id="rId166"/>
    <p:sldId id="395" r:id="rId167"/>
    <p:sldId id="397" r:id="rId168"/>
    <p:sldId id="258" r:id="rId169"/>
    <p:sldId id="951" r:id="rId170"/>
    <p:sldId id="952" r:id="rId171"/>
    <p:sldId id="260" r:id="rId172"/>
    <p:sldId id="953" r:id="rId173"/>
    <p:sldId id="264" r:id="rId174"/>
    <p:sldId id="954" r:id="rId175"/>
    <p:sldId id="267" r:id="rId176"/>
    <p:sldId id="955" r:id="rId177"/>
    <p:sldId id="1453" r:id="rId178"/>
    <p:sldId id="1454" r:id="rId179"/>
    <p:sldId id="1455" r:id="rId180"/>
    <p:sldId id="1456" r:id="rId181"/>
    <p:sldId id="1457" r:id="rId182"/>
    <p:sldId id="263" r:id="rId183"/>
    <p:sldId id="1458" r:id="rId184"/>
    <p:sldId id="1459" r:id="rId185"/>
    <p:sldId id="1460" r:id="rId186"/>
    <p:sldId id="1461" r:id="rId187"/>
    <p:sldId id="1462" r:id="rId188"/>
    <p:sldId id="1463" r:id="rId189"/>
    <p:sldId id="1464" r:id="rId190"/>
    <p:sldId id="1465" r:id="rId191"/>
    <p:sldId id="1466" r:id="rId192"/>
    <p:sldId id="1467" r:id="rId193"/>
    <p:sldId id="1468" r:id="rId194"/>
    <p:sldId id="1469" r:id="rId195"/>
    <p:sldId id="275" r:id="rId196"/>
    <p:sldId id="1470" r:id="rId197"/>
    <p:sldId id="1471" r:id="rId198"/>
    <p:sldId id="1472" r:id="rId199"/>
    <p:sldId id="1473" r:id="rId200"/>
    <p:sldId id="958" r:id="rId201"/>
    <p:sldId id="957" r:id="rId202"/>
  </p:sldIdLst>
  <p:sldSz cx="12192000" cy="6858000"/>
  <p:notesSz cx="7104063"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rine Espagnol" initials="SE" lastIdx="1" clrIdx="0">
    <p:extLst>
      <p:ext uri="{19B8F6BF-5375-455C-9EA6-DF929625EA0E}">
        <p15:presenceInfo xmlns:p15="http://schemas.microsoft.com/office/powerpoint/2012/main" userId="S::sandrine.espagnol@ifip.asso.fr::8b949a8e-31b0-4a63-8a55-0f3041bdd2a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022A"/>
    <a:srgbClr val="CC99FF"/>
    <a:srgbClr val="FFCCCC"/>
    <a:srgbClr val="43546A"/>
    <a:srgbClr val="DDE0E3"/>
    <a:srgbClr val="014373"/>
    <a:srgbClr val="5885B2"/>
    <a:srgbClr val="CAC9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42"/>
    <p:restoredTop sz="90364" autoAdjust="0"/>
  </p:normalViewPr>
  <p:slideViewPr>
    <p:cSldViewPr snapToGrid="0" snapToObjects="1">
      <p:cViewPr varScale="1">
        <p:scale>
          <a:sx n="102" d="100"/>
          <a:sy n="102" d="100"/>
        </p:scale>
        <p:origin x="1254" y="114"/>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91" d="100"/>
          <a:sy n="91" d="100"/>
        </p:scale>
        <p:origin x="3564" y="6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slide" Target="slides/slide179.xml"/><Relationship Id="rId205" Type="http://schemas.openxmlformats.org/officeDocument/2006/relationships/presProps" Target="presProps.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2.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slide" Target="slides/slide159.xml"/><Relationship Id="rId192" Type="http://schemas.openxmlformats.org/officeDocument/2006/relationships/slide" Target="slides/slide180.xml"/><Relationship Id="rId206" Type="http://schemas.openxmlformats.org/officeDocument/2006/relationships/viewProps" Target="viewProps.xml"/><Relationship Id="rId12" Type="http://schemas.openxmlformats.org/officeDocument/2006/relationships/slideMaster" Target="slideMasters/slideMaster9.xml"/><Relationship Id="rId33" Type="http://schemas.openxmlformats.org/officeDocument/2006/relationships/slide" Target="slides/slide21.xml"/><Relationship Id="rId108" Type="http://schemas.openxmlformats.org/officeDocument/2006/relationships/slide" Target="slides/slide96.xml"/><Relationship Id="rId129" Type="http://schemas.openxmlformats.org/officeDocument/2006/relationships/slide" Target="slides/slide117.xml"/><Relationship Id="rId54" Type="http://schemas.openxmlformats.org/officeDocument/2006/relationships/slide" Target="slides/slide42.xml"/><Relationship Id="rId75" Type="http://schemas.openxmlformats.org/officeDocument/2006/relationships/slide" Target="slides/slide63.xml"/><Relationship Id="rId96" Type="http://schemas.openxmlformats.org/officeDocument/2006/relationships/slide" Target="slides/slide84.xml"/><Relationship Id="rId140" Type="http://schemas.openxmlformats.org/officeDocument/2006/relationships/slide" Target="slides/slide128.xml"/><Relationship Id="rId161" Type="http://schemas.openxmlformats.org/officeDocument/2006/relationships/slide" Target="slides/slide149.xml"/><Relationship Id="rId182" Type="http://schemas.openxmlformats.org/officeDocument/2006/relationships/slide" Target="slides/slide170.xml"/><Relationship Id="rId6" Type="http://schemas.openxmlformats.org/officeDocument/2006/relationships/slideMaster" Target="slideMasters/slideMaster3.xml"/><Relationship Id="rId23" Type="http://schemas.openxmlformats.org/officeDocument/2006/relationships/slide" Target="slides/slide11.xml"/><Relationship Id="rId119" Type="http://schemas.openxmlformats.org/officeDocument/2006/relationships/slide" Target="slides/slide107.xml"/><Relationship Id="rId44" Type="http://schemas.openxmlformats.org/officeDocument/2006/relationships/slide" Target="slides/slide32.xml"/><Relationship Id="rId65" Type="http://schemas.openxmlformats.org/officeDocument/2006/relationships/slide" Target="slides/slide53.xml"/><Relationship Id="rId86" Type="http://schemas.openxmlformats.org/officeDocument/2006/relationships/slide" Target="slides/slide74.xml"/><Relationship Id="rId130" Type="http://schemas.openxmlformats.org/officeDocument/2006/relationships/slide" Target="slides/slide118.xml"/><Relationship Id="rId151" Type="http://schemas.openxmlformats.org/officeDocument/2006/relationships/slide" Target="slides/slide139.xml"/><Relationship Id="rId172" Type="http://schemas.openxmlformats.org/officeDocument/2006/relationships/slide" Target="slides/slide160.xml"/><Relationship Id="rId193" Type="http://schemas.openxmlformats.org/officeDocument/2006/relationships/slide" Target="slides/slide181.xml"/><Relationship Id="rId207" Type="http://schemas.openxmlformats.org/officeDocument/2006/relationships/theme" Target="theme/theme1.xml"/><Relationship Id="rId13" Type="http://schemas.openxmlformats.org/officeDocument/2006/relationships/slide" Target="slides/slide1.xml"/><Relationship Id="rId109" Type="http://schemas.openxmlformats.org/officeDocument/2006/relationships/slide" Target="slides/slide97.xml"/><Relationship Id="rId34" Type="http://schemas.openxmlformats.org/officeDocument/2006/relationships/slide" Target="slides/slide22.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20" Type="http://schemas.openxmlformats.org/officeDocument/2006/relationships/slide" Target="slides/slide108.xml"/><Relationship Id="rId141" Type="http://schemas.openxmlformats.org/officeDocument/2006/relationships/slide" Target="slides/slide129.xml"/><Relationship Id="rId7" Type="http://schemas.openxmlformats.org/officeDocument/2006/relationships/slideMaster" Target="slideMasters/slideMaster4.xml"/><Relationship Id="rId162" Type="http://schemas.openxmlformats.org/officeDocument/2006/relationships/slide" Target="slides/slide150.xml"/><Relationship Id="rId183" Type="http://schemas.openxmlformats.org/officeDocument/2006/relationships/slide" Target="slides/slide171.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199" Type="http://schemas.openxmlformats.org/officeDocument/2006/relationships/slide" Target="slides/slide187.xml"/><Relationship Id="rId203" Type="http://schemas.openxmlformats.org/officeDocument/2006/relationships/notesMaster" Target="notesMasters/notesMaster1.xml"/><Relationship Id="rId208" Type="http://schemas.openxmlformats.org/officeDocument/2006/relationships/tableStyles" Target="tableStyles.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189" Type="http://schemas.openxmlformats.org/officeDocument/2006/relationships/slide" Target="slides/slide177.xml"/><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79" Type="http://schemas.openxmlformats.org/officeDocument/2006/relationships/slide" Target="slides/slide167.xml"/><Relationship Id="rId195" Type="http://schemas.openxmlformats.org/officeDocument/2006/relationships/slide" Target="slides/slide183.xml"/><Relationship Id="rId190" Type="http://schemas.openxmlformats.org/officeDocument/2006/relationships/slide" Target="slides/slide178.xml"/><Relationship Id="rId204" Type="http://schemas.openxmlformats.org/officeDocument/2006/relationships/commentAuthors" Target="commentAuthors.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8.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201" Type="http://schemas.openxmlformats.org/officeDocument/2006/relationships/slide" Target="slides/slide189.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1" Type="http://schemas.openxmlformats.org/officeDocument/2006/relationships/customXml" Target="../customXml/item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202" Type="http://schemas.openxmlformats.org/officeDocument/2006/relationships/slide" Target="slides/slide190.xml"/><Relationship Id="rId18" Type="http://schemas.openxmlformats.org/officeDocument/2006/relationships/slide" Target="slides/slide6.xml"/><Relationship Id="rId39" Type="http://schemas.openxmlformats.org/officeDocument/2006/relationships/slide" Target="slides/slide27.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s>
</file>

<file path=ppt/charts/_rels/chart1.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porcs%20non%20sp&#233;.xlsx" TargetMode="External"/><Relationship Id="rId2" Type="http://schemas.microsoft.com/office/2011/relationships/chartColorStyle" Target="colors7.xml"/><Relationship Id="rId1" Type="http://schemas.microsoft.com/office/2011/relationships/chartStyle" Target="style7.xml"/></Relationships>
</file>

<file path=ppt/charts/_rels/chart10.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en%20ayant%20porc.xlsx" TargetMode="External"/><Relationship Id="rId2" Type="http://schemas.microsoft.com/office/2011/relationships/chartColorStyle" Target="colors17.xml"/><Relationship Id="rId1" Type="http://schemas.microsoft.com/office/2011/relationships/chartStyle" Target="style17.xml"/></Relationships>
</file>

<file path=ppt/charts/_rels/chart11.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en%20ayant%20porc.xlsx" TargetMode="External"/><Relationship Id="rId2" Type="http://schemas.microsoft.com/office/2011/relationships/chartColorStyle" Target="colors18.xml"/><Relationship Id="rId1" Type="http://schemas.microsoft.com/office/2011/relationships/chartStyle" Target="style18.xml"/></Relationships>
</file>

<file path=ppt/charts/_rels/chart12.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donn&#233;es.xlsx" TargetMode="External"/><Relationship Id="rId2" Type="http://schemas.microsoft.com/office/2011/relationships/chartColorStyle" Target="colors19.xml"/><Relationship Id="rId1" Type="http://schemas.microsoft.com/office/2011/relationships/chartStyle" Target="style19.xml"/></Relationships>
</file>

<file path=ppt/charts/_rels/chart13.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donn&#233;es.xlsx" TargetMode="External"/><Relationship Id="rId2" Type="http://schemas.microsoft.com/office/2011/relationships/chartColorStyle" Target="colors20.xml"/><Relationship Id="rId1" Type="http://schemas.microsoft.com/office/2011/relationships/chartStyle" Target="style20.xml"/></Relationships>
</file>

<file path=ppt/charts/_rels/chart14.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en%20ayant%20porc.xlsx" TargetMode="External"/><Relationship Id="rId2" Type="http://schemas.microsoft.com/office/2011/relationships/chartColorStyle" Target="colors21.xml"/><Relationship Id="rId1" Type="http://schemas.microsoft.com/office/2011/relationships/chartStyle" Target="style21.xml"/></Relationships>
</file>

<file path=ppt/charts/_rels/chart15.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en%20ayant%20porc.xlsx" TargetMode="External"/><Relationship Id="rId2" Type="http://schemas.microsoft.com/office/2011/relationships/chartColorStyle" Target="colors22.xml"/><Relationship Id="rId1" Type="http://schemas.microsoft.com/office/2011/relationships/chartStyle" Target="style22.xml"/></Relationships>
</file>

<file path=ppt/charts/_rels/chart16.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porcs%20sp&#233;cialis&#233;s.xlsx" TargetMode="External"/><Relationship Id="rId2" Type="http://schemas.microsoft.com/office/2011/relationships/chartColorStyle" Target="colors23.xml"/><Relationship Id="rId1" Type="http://schemas.microsoft.com/office/2011/relationships/chartStyle" Target="style23.xml"/></Relationships>
</file>

<file path=ppt/charts/_rels/chart17.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porcs%20non%20sp&#233;.xlsx" TargetMode="External"/><Relationship Id="rId2" Type="http://schemas.microsoft.com/office/2011/relationships/chartColorStyle" Target="colors24.xml"/><Relationship Id="rId1" Type="http://schemas.microsoft.com/office/2011/relationships/chartStyle" Target="style24.xml"/></Relationships>
</file>

<file path=ppt/charts/_rels/chart18.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porcs%20sp&#233;cialis&#233;s.xlsx" TargetMode="External"/><Relationship Id="rId2" Type="http://schemas.microsoft.com/office/2011/relationships/chartColorStyle" Target="colors25.xml"/><Relationship Id="rId1" Type="http://schemas.microsoft.com/office/2011/relationships/chartStyle" Target="style25.xml"/></Relationships>
</file>

<file path=ppt/charts/_rels/chart19.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porcs%20non%20sp&#233;.xlsx" TargetMode="External"/><Relationship Id="rId2" Type="http://schemas.microsoft.com/office/2011/relationships/chartColorStyle" Target="colors26.xml"/><Relationship Id="rId1" Type="http://schemas.microsoft.com/office/2011/relationships/chartStyle" Target="style26.xml"/></Relationships>
</file>

<file path=ppt/charts/_rels/chart2.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porcs%20non%20sp&#233;.xlsx" TargetMode="External"/><Relationship Id="rId2" Type="http://schemas.microsoft.com/office/2011/relationships/chartColorStyle" Target="colors8.xml"/><Relationship Id="rId1" Type="http://schemas.microsoft.com/office/2011/relationships/chartStyle" Target="style8.xml"/></Relationships>
</file>

<file path=ppt/charts/_rels/chart20.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en%20ayant%20porc.xlsx" TargetMode="External"/><Relationship Id="rId2" Type="http://schemas.microsoft.com/office/2011/relationships/chartColorStyle" Target="colors27.xml"/><Relationship Id="rId1" Type="http://schemas.microsoft.com/office/2011/relationships/chartStyle" Target="style27.xml"/></Relationships>
</file>

<file path=ppt/charts/_rels/chart21.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en%20ayant%20porc.xlsx" TargetMode="External"/><Relationship Id="rId2" Type="http://schemas.microsoft.com/office/2011/relationships/chartColorStyle" Target="colors28.xml"/><Relationship Id="rId1" Type="http://schemas.microsoft.com/office/2011/relationships/chartStyle" Target="style28.xml"/></Relationships>
</file>

<file path=ppt/charts/_rels/chart22.xml.rels><?xml version="1.0" encoding="UTF-8" standalone="yes"?>
<Relationships xmlns="http://schemas.openxmlformats.org/package/2006/relationships"><Relationship Id="rId3" Type="http://schemas.openxmlformats.org/officeDocument/2006/relationships/oleObject" Target="file:///\\cf-data.irstea.priv\cf-users\balouzat.jimmy\2-%20Donn&#233;es\BD%20Porc\Analyse\structure_massif_flux%2014-15-16-17-18.xlsm" TargetMode="Externa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chartUserShapes" Target="../drawings/drawing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0.xml"/><Relationship Id="rId1" Type="http://schemas.microsoft.com/office/2011/relationships/chartStyle" Target="style30.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1.xml"/><Relationship Id="rId1" Type="http://schemas.microsoft.com/office/2011/relationships/chartStyle" Target="style31.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2.xml"/><Relationship Id="rId1" Type="http://schemas.microsoft.com/office/2011/relationships/chartStyle" Target="style32.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3.xml"/><Relationship Id="rId1" Type="http://schemas.microsoft.com/office/2011/relationships/chartStyle" Target="style33.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4.xml"/><Relationship Id="rId1" Type="http://schemas.microsoft.com/office/2011/relationships/chartStyle" Target="style3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5.xml"/><Relationship Id="rId1" Type="http://schemas.microsoft.com/office/2011/relationships/chartStyle" Target="style35.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6.xml"/><Relationship Id="rId1" Type="http://schemas.microsoft.com/office/2011/relationships/chartStyle" Target="style36.xml"/></Relationships>
</file>

<file path=ppt/charts/_rels/chart3.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donn&#233;es.xlsx" TargetMode="External"/><Relationship Id="rId2" Type="http://schemas.microsoft.com/office/2011/relationships/chartColorStyle" Target="colors9.xml"/><Relationship Id="rId1" Type="http://schemas.microsoft.com/office/2011/relationships/chartStyle" Target="style9.xml"/></Relationships>
</file>

<file path=ppt/charts/_rels/chart30.xml.rels><?xml version="1.0" encoding="UTF-8" standalone="yes"?>
<Relationships xmlns="http://schemas.openxmlformats.org/package/2006/relationships"><Relationship Id="rId3" Type="http://schemas.openxmlformats.org/officeDocument/2006/relationships/oleObject" Target="https://ifipassofr-my.sharepoint.com/personal/sandrine_espagnol_ifip_asso_fr/Documents/Projets%20en%20cours/APPAURA/SE&amp;AM%2020210809%20Groupes%20typologie.xlsx" TargetMode="External"/><Relationship Id="rId2" Type="http://schemas.microsoft.com/office/2011/relationships/chartColorStyle" Target="colors37.xml"/><Relationship Id="rId1" Type="http://schemas.microsoft.com/office/2011/relationships/chartStyle" Target="style37.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38.xml"/><Relationship Id="rId1" Type="http://schemas.microsoft.com/office/2011/relationships/chartStyle" Target="style38.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39.xml"/><Relationship Id="rId1" Type="http://schemas.microsoft.com/office/2011/relationships/chartStyle" Target="style39.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40.xml"/><Relationship Id="rId1" Type="http://schemas.microsoft.com/office/2011/relationships/chartStyle" Target="style40.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41.xml"/><Relationship Id="rId1" Type="http://schemas.microsoft.com/office/2011/relationships/chartStyle" Target="style41.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42.xml"/><Relationship Id="rId1" Type="http://schemas.microsoft.com/office/2011/relationships/chartStyle" Target="style42.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3.xml"/><Relationship Id="rId1" Type="http://schemas.microsoft.com/office/2011/relationships/chartStyle" Target="style43.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44.xml"/><Relationship Id="rId1" Type="http://schemas.microsoft.com/office/2011/relationships/chartStyle" Target="style44.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45.xml"/><Relationship Id="rId1" Type="http://schemas.microsoft.com/office/2011/relationships/chartStyle" Target="style45.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46.xml"/><Relationship Id="rId1" Type="http://schemas.microsoft.com/office/2011/relationships/chartStyle" Target="style46.xml"/></Relationships>
</file>

<file path=ppt/charts/_rels/chart4.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porcs%20sp&#233;cialis&#233;s.xlsx" TargetMode="External"/><Relationship Id="rId2" Type="http://schemas.microsoft.com/office/2011/relationships/chartColorStyle" Target="colors11.xml"/><Relationship Id="rId1" Type="http://schemas.microsoft.com/office/2011/relationships/chartStyle" Target="style11.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47.xml"/><Relationship Id="rId1" Type="http://schemas.microsoft.com/office/2011/relationships/chartStyle" Target="style47.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48.xml"/><Relationship Id="rId1" Type="http://schemas.microsoft.com/office/2011/relationships/chartStyle" Target="style48.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49.xml"/><Relationship Id="rId1" Type="http://schemas.microsoft.com/office/2011/relationships/chartStyle" Target="style49.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50.xml"/><Relationship Id="rId1" Type="http://schemas.microsoft.com/office/2011/relationships/chartStyle" Target="style50.xml"/></Relationships>
</file>

<file path=ppt/charts/_rels/chart5.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porcs%20non%20sp&#233;.xlsx" TargetMode="External"/><Relationship Id="rId2" Type="http://schemas.microsoft.com/office/2011/relationships/chartColorStyle" Target="colors12.xml"/><Relationship Id="rId1" Type="http://schemas.microsoft.com/office/2011/relationships/chartStyle" Target="style12.xml"/></Relationships>
</file>

<file path=ppt/charts/_rels/chart6.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en%20ayant%20porc.xlsx" TargetMode="External"/><Relationship Id="rId2" Type="http://schemas.microsoft.com/office/2011/relationships/chartColorStyle" Target="colors13.xml"/><Relationship Id="rId1" Type="http://schemas.microsoft.com/office/2011/relationships/chartStyle" Target="style13.xml"/></Relationships>
</file>

<file path=ppt/charts/_rels/chart7.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en%20ayant%20porc.xlsx" TargetMode="External"/><Relationship Id="rId2" Type="http://schemas.microsoft.com/office/2011/relationships/chartColorStyle" Target="colors14.xml"/><Relationship Id="rId1" Type="http://schemas.microsoft.com/office/2011/relationships/chartStyle" Target="style14.xml"/></Relationships>
</file>

<file path=ppt/charts/_rels/chart8.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porcs%20sp&#233;cialis&#233;s.xlsx" TargetMode="External"/><Relationship Id="rId2" Type="http://schemas.microsoft.com/office/2011/relationships/chartColorStyle" Target="colors15.xml"/><Relationship Id="rId1" Type="http://schemas.microsoft.com/office/2011/relationships/chartStyle" Target="style15.xml"/></Relationships>
</file>

<file path=ppt/charts/_rels/chart9.xml.rels><?xml version="1.0" encoding="UTF-8" standalone="yes"?>
<Relationships xmlns="http://schemas.openxmlformats.org/package/2006/relationships"><Relationship Id="rId3" Type="http://schemas.openxmlformats.org/officeDocument/2006/relationships/oleObject" Target="https://resoca-my.sharepoint.com/personal/alexia_deltreil_aura_chambagri_fr/Documents/INOSYS%20&amp;%20MICRO/TYPOLOGIE/REFLEX/TRANSFERT/porcs%20non%20sp&#233;.xlsx" TargetMode="External"/><Relationship Id="rId2" Type="http://schemas.microsoft.com/office/2011/relationships/chartColorStyle" Target="colors16.xml"/><Relationship Id="rId1" Type="http://schemas.microsoft.com/office/2011/relationships/chartStyle" Target="style16.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resoca-my.sharepoint.com/personal/alexia_deltreil_aura_chambagri_fr/Documents/INOSYS%20&amp;%20MICRO/TYPOLOGIE/REFLEX/TRANSFERT/fts_ra2020_auvergne_rhone_alpes_donnees(13).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https://resoca-my.sharepoint.com/personal/alexia_deltreil_aura_chambagri_fr/Documents/INOSYS%20&amp;%20MICRO/TYPOLOGIE/REFLEX/TRANSFERT/fts_ra2020_auvergne_rhone_alpes_donnees(13).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https://resoca-my.sharepoint.com/personal/alexia_deltreil_aura_chambagri_fr/Documents/INOSYS%20&amp;%20MICRO/TYPOLOGIE/REFLEX/TRANSFERT/fts_ra2020_auvergne_rhone_alpes_donnees(13).xlsx" TargetMode="External"/></Relationships>
</file>

<file path=ppt/charts/_rels/chartEx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https://resoca-my.sharepoint.com/personal/alexia_deltreil_aura_chambagri_fr/Documents/INOSYS%20&amp;%20MICRO/TYPOLOGIE/REFLEX/TRANSFERT/donn&#233;es.xlsx" TargetMode="External"/></Relationships>
</file>

<file path=ppt/charts/_rels/chartEx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https://resoca-my.sharepoint.com/personal/alexia_deltreil_aura_chambagri_fr/Documents/INOSYS%20&amp;%20MICRO/TYPOLOGIE/REFLEX/TRANSFERT/donn&#233;es.xlsx" TargetMode="External"/></Relationships>
</file>

<file path=ppt/charts/_rels/chartEx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https://resoca-my.sharepoint.com/personal/alexia_deltreil_aura_chambagri_fr/Documents/INOSYS%20&amp;%20MICRO/TYPOLOGIE/REFLEX/TRANSFERT/donn&#233;es.xlsx" TargetMode="External"/></Relationships>
</file>

<file path=ppt/charts/_rels/chartEx7.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oleObject" Target="https://resoca-my.sharepoint.com/personal/alexia_deltreil_aura_chambagri_fr/Documents/INOSYS%20&amp;%20MICRO/TYPOLOGIE/REFLEX/TRANSFERT/porcs%20sp&#233;cialis&#233;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Nombre d'exploitations "en-ayant"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tx>
            <c:strRef>
              <c:f>effectifs_cheptel!$B$1</c:f>
              <c:strCache>
                <c:ptCount val="1"/>
                <c:pt idx="0">
                  <c:v>Nombre d'exploitations 2010</c:v>
                </c:pt>
              </c:strCache>
            </c:strRef>
          </c:tx>
          <c:spPr>
            <a:solidFill>
              <a:srgbClr val="F18949"/>
            </a:solidFill>
            <a:ln>
              <a:noFill/>
            </a:ln>
            <a:effectLst/>
          </c:spPr>
          <c:invertIfNegative val="0"/>
          <c:cat>
            <c:strRef>
              <c:f>(effectifs_cheptel!$A$4:$A$5,effectifs_cheptel!$A$8,effectifs_cheptel!$A$10,effectifs_cheptel!$A$16:$A$18)</c:f>
              <c:strCache>
                <c:ptCount val="7"/>
                <c:pt idx="0">
                  <c:v>    vaches laitières</c:v>
                </c:pt>
                <c:pt idx="1">
                  <c:v>    vaches allaitantes</c:v>
                </c:pt>
                <c:pt idx="2">
                  <c:v>    brebis mères allaitantes</c:v>
                </c:pt>
                <c:pt idx="3">
                  <c:v>    chèvres</c:v>
                </c:pt>
                <c:pt idx="4">
                  <c:v>total volailles</c:v>
                </c:pt>
                <c:pt idx="5">
                  <c:v>    poules pondeuses </c:v>
                </c:pt>
                <c:pt idx="6">
                  <c:v>    poulets de chair et coqs</c:v>
                </c:pt>
              </c:strCache>
              <c:extLst/>
            </c:strRef>
          </c:cat>
          <c:val>
            <c:numRef>
              <c:f>(effectifs_cheptel!$B$4:$B$5,effectifs_cheptel!$B$8,effectifs_cheptel!$B$10,effectifs_cheptel!$B$16:$B$18)</c:f>
              <c:numCache>
                <c:formatCode>General</c:formatCode>
                <c:ptCount val="7"/>
                <c:pt idx="0">
                  <c:v>230</c:v>
                </c:pt>
                <c:pt idx="1">
                  <c:v>290</c:v>
                </c:pt>
                <c:pt idx="2">
                  <c:v>88</c:v>
                </c:pt>
                <c:pt idx="3">
                  <c:v>29</c:v>
                </c:pt>
                <c:pt idx="4">
                  <c:v>142</c:v>
                </c:pt>
                <c:pt idx="5">
                  <c:v>1</c:v>
                </c:pt>
                <c:pt idx="6">
                  <c:v>84</c:v>
                </c:pt>
              </c:numCache>
              <c:extLst/>
            </c:numRef>
          </c:val>
          <c:extLst>
            <c:ext xmlns:c16="http://schemas.microsoft.com/office/drawing/2014/chart" uri="{C3380CC4-5D6E-409C-BE32-E72D297353CC}">
              <c16:uniqueId val="{00000000-368B-4315-A93B-D6CF892003B0}"/>
            </c:ext>
          </c:extLst>
        </c:ser>
        <c:ser>
          <c:idx val="1"/>
          <c:order val="1"/>
          <c:tx>
            <c:strRef>
              <c:f>effectifs_cheptel!$C$1</c:f>
              <c:strCache>
                <c:ptCount val="1"/>
                <c:pt idx="0">
                  <c:v>Nombre d'exploitations 2020</c:v>
                </c:pt>
              </c:strCache>
            </c:strRef>
          </c:tx>
          <c:spPr>
            <a:solidFill>
              <a:schemeClr val="accent2"/>
            </a:solidFill>
            <a:ln>
              <a:noFill/>
            </a:ln>
            <a:effectLst/>
          </c:spPr>
          <c:invertIfNegative val="0"/>
          <c:cat>
            <c:strRef>
              <c:f>(effectifs_cheptel!$A$4:$A$5,effectifs_cheptel!$A$8,effectifs_cheptel!$A$10,effectifs_cheptel!$A$16:$A$18)</c:f>
              <c:strCache>
                <c:ptCount val="7"/>
                <c:pt idx="0">
                  <c:v>    vaches laitières</c:v>
                </c:pt>
                <c:pt idx="1">
                  <c:v>    vaches allaitantes</c:v>
                </c:pt>
                <c:pt idx="2">
                  <c:v>    brebis mères allaitantes</c:v>
                </c:pt>
                <c:pt idx="3">
                  <c:v>    chèvres</c:v>
                </c:pt>
                <c:pt idx="4">
                  <c:v>total volailles</c:v>
                </c:pt>
                <c:pt idx="5">
                  <c:v>    poules pondeuses </c:v>
                </c:pt>
                <c:pt idx="6">
                  <c:v>    poulets de chair et coqs</c:v>
                </c:pt>
              </c:strCache>
              <c:extLst/>
            </c:strRef>
          </c:cat>
          <c:val>
            <c:numRef>
              <c:f>(effectifs_cheptel!$C$4:$C$5,effectifs_cheptel!$C$8,effectifs_cheptel!$C$10,effectifs_cheptel!$C$16:$C$18)</c:f>
              <c:numCache>
                <c:formatCode>General</c:formatCode>
                <c:ptCount val="7"/>
                <c:pt idx="0">
                  <c:v>145</c:v>
                </c:pt>
                <c:pt idx="1">
                  <c:v>249</c:v>
                </c:pt>
                <c:pt idx="2">
                  <c:v>61</c:v>
                </c:pt>
                <c:pt idx="3">
                  <c:v>21</c:v>
                </c:pt>
                <c:pt idx="4">
                  <c:v>73</c:v>
                </c:pt>
                <c:pt idx="5">
                  <c:v>30</c:v>
                </c:pt>
                <c:pt idx="6">
                  <c:v>50</c:v>
                </c:pt>
              </c:numCache>
              <c:extLst/>
            </c:numRef>
          </c:val>
          <c:extLst>
            <c:ext xmlns:c16="http://schemas.microsoft.com/office/drawing/2014/chart" uri="{C3380CC4-5D6E-409C-BE32-E72D297353CC}">
              <c16:uniqueId val="{00000001-368B-4315-A93B-D6CF892003B0}"/>
            </c:ext>
          </c:extLst>
        </c:ser>
        <c:dLbls>
          <c:showLegendKey val="0"/>
          <c:showVal val="0"/>
          <c:showCatName val="0"/>
          <c:showSerName val="0"/>
          <c:showPercent val="0"/>
          <c:showBubbleSize val="0"/>
        </c:dLbls>
        <c:gapWidth val="53"/>
        <c:axId val="913734799"/>
        <c:axId val="913735279"/>
      </c:barChart>
      <c:catAx>
        <c:axId val="9137347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13735279"/>
        <c:crosses val="autoZero"/>
        <c:auto val="1"/>
        <c:lblAlgn val="ctr"/>
        <c:lblOffset val="100"/>
        <c:noMultiLvlLbl val="0"/>
      </c:catAx>
      <c:valAx>
        <c:axId val="913735279"/>
        <c:scaling>
          <c:orientation val="minMax"/>
          <c:max val="30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13734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Nombre d’exploitations en 2010</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tx>
            <c:strRef>
              <c:f>statut!$B$1</c:f>
              <c:strCache>
                <c:ptCount val="1"/>
                <c:pt idx="0">
                  <c:v>n_exploit_2010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B86-4BA5-8787-D97FEDEF910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B86-4BA5-8787-D97FEDEF910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B86-4BA5-8787-D97FEDEF910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B86-4BA5-8787-D97FEDEF9108}"/>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fr-FR"/>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statut!$A$2:$A$5</c:f>
              <c:strCache>
                <c:ptCount val="4"/>
                <c:pt idx="0">
                  <c:v>exploitations individuelles</c:v>
                </c:pt>
                <c:pt idx="1">
                  <c:v>GAEC</c:v>
                </c:pt>
                <c:pt idx="2">
                  <c:v>EARL</c:v>
                </c:pt>
                <c:pt idx="3">
                  <c:v>autres statuts</c:v>
                </c:pt>
              </c:strCache>
            </c:strRef>
          </c:cat>
          <c:val>
            <c:numRef>
              <c:f>statut!$B$2:$B$5</c:f>
              <c:numCache>
                <c:formatCode>General</c:formatCode>
                <c:ptCount val="4"/>
                <c:pt idx="0">
                  <c:v>299</c:v>
                </c:pt>
                <c:pt idx="1">
                  <c:v>239</c:v>
                </c:pt>
                <c:pt idx="2">
                  <c:v>177</c:v>
                </c:pt>
                <c:pt idx="3">
                  <c:v>81</c:v>
                </c:pt>
              </c:numCache>
            </c:numRef>
          </c:val>
          <c:extLst>
            <c:ext xmlns:c16="http://schemas.microsoft.com/office/drawing/2014/chart" uri="{C3380CC4-5D6E-409C-BE32-E72D297353CC}">
              <c16:uniqueId val="{00000008-5B86-4BA5-8787-D97FEDEF910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Nombre d’exploitations en 2020</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tx>
            <c:strRef>
              <c:f>statut!$C$1</c:f>
              <c:strCache>
                <c:ptCount val="1"/>
                <c:pt idx="0">
                  <c:v>n_exploit_2020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FAE-4908-944D-69A84E627E6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FAE-4908-944D-69A84E627E6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FAE-4908-944D-69A84E627E6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FAE-4908-944D-69A84E627E6E}"/>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fr-FR"/>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statut!$A$2:$A$5</c:f>
              <c:strCache>
                <c:ptCount val="4"/>
                <c:pt idx="0">
                  <c:v>exploitations individuelles</c:v>
                </c:pt>
                <c:pt idx="1">
                  <c:v>GAEC</c:v>
                </c:pt>
                <c:pt idx="2">
                  <c:v>EARL</c:v>
                </c:pt>
                <c:pt idx="3">
                  <c:v>autres statuts</c:v>
                </c:pt>
              </c:strCache>
            </c:strRef>
          </c:cat>
          <c:val>
            <c:numRef>
              <c:f>statut!$C$2:$C$5</c:f>
              <c:numCache>
                <c:formatCode>General</c:formatCode>
                <c:ptCount val="4"/>
                <c:pt idx="0">
                  <c:v>163</c:v>
                </c:pt>
                <c:pt idx="1">
                  <c:v>236</c:v>
                </c:pt>
                <c:pt idx="2">
                  <c:v>139</c:v>
                </c:pt>
                <c:pt idx="3">
                  <c:v>82</c:v>
                </c:pt>
              </c:numCache>
            </c:numRef>
          </c:val>
          <c:extLst>
            <c:ext xmlns:c16="http://schemas.microsoft.com/office/drawing/2014/chart" uri="{C3380CC4-5D6E-409C-BE32-E72D297353CC}">
              <c16:uniqueId val="{00000008-3FAE-4908-944D-69A84E627E6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Main d'</a:t>
            </a:r>
            <a:r>
              <a:rPr lang="fr-FR" err="1"/>
              <a:t>oeuvre</a:t>
            </a:r>
            <a:r>
              <a:rPr lang="fr-FR" baseline="0"/>
              <a:t> dans les exploitations spécialisées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MO!$B$1</c:f>
              <c:strCache>
                <c:ptCount val="1"/>
                <c:pt idx="0">
                  <c:v>Spé 2010</c:v>
                </c:pt>
              </c:strCache>
            </c:strRef>
          </c:tx>
          <c:spPr>
            <a:solidFill>
              <a:srgbClr val="F97AA1"/>
            </a:solidFill>
            <a:ln>
              <a:noFill/>
            </a:ln>
            <a:effectLst/>
          </c:spPr>
          <c:invertIfNegative val="0"/>
          <c:cat>
            <c:strRef>
              <c:f>MO!$A$2:$A$8</c:f>
              <c:strCache>
                <c:ptCount val="5"/>
                <c:pt idx="0">
                  <c:v>chefs d'exploitations, coexploitants</c:v>
                </c:pt>
                <c:pt idx="1">
                  <c:v>dont coexploitants familiaux</c:v>
                </c:pt>
                <c:pt idx="2">
                  <c:v>main d'œuvre familiale</c:v>
                </c:pt>
                <c:pt idx="3">
                  <c:v>salariés permanents</c:v>
                </c:pt>
                <c:pt idx="4">
                  <c:v>saisonniers et salariés occasionnels</c:v>
                </c:pt>
              </c:strCache>
              <c:extLst/>
            </c:strRef>
          </c:cat>
          <c:val>
            <c:numRef>
              <c:f>MO!$B$2:$B$8</c:f>
              <c:numCache>
                <c:formatCode>General</c:formatCode>
                <c:ptCount val="5"/>
                <c:pt idx="0">
                  <c:v>230</c:v>
                </c:pt>
                <c:pt idx="1">
                  <c:v>35</c:v>
                </c:pt>
                <c:pt idx="2">
                  <c:v>59</c:v>
                </c:pt>
                <c:pt idx="3">
                  <c:v>145</c:v>
                </c:pt>
                <c:pt idx="4">
                  <c:v>78</c:v>
                </c:pt>
              </c:numCache>
              <c:extLst/>
            </c:numRef>
          </c:val>
          <c:extLst>
            <c:ext xmlns:c16="http://schemas.microsoft.com/office/drawing/2014/chart" uri="{C3380CC4-5D6E-409C-BE32-E72D297353CC}">
              <c16:uniqueId val="{00000000-2A4C-45EC-967A-F3A49C642E48}"/>
            </c:ext>
          </c:extLst>
        </c:ser>
        <c:ser>
          <c:idx val="1"/>
          <c:order val="1"/>
          <c:tx>
            <c:strRef>
              <c:f>MO!$C$1</c:f>
              <c:strCache>
                <c:ptCount val="1"/>
                <c:pt idx="0">
                  <c:v>Spé 2020</c:v>
                </c:pt>
              </c:strCache>
            </c:strRef>
          </c:tx>
          <c:spPr>
            <a:solidFill>
              <a:srgbClr val="FDC8D8"/>
            </a:solidFill>
            <a:ln>
              <a:noFill/>
            </a:ln>
            <a:effectLst/>
          </c:spPr>
          <c:invertIfNegative val="0"/>
          <c:cat>
            <c:strRef>
              <c:f>MO!$A$2:$A$8</c:f>
              <c:strCache>
                <c:ptCount val="5"/>
                <c:pt idx="0">
                  <c:v>chefs d'exploitations, coexploitants</c:v>
                </c:pt>
                <c:pt idx="1">
                  <c:v>dont coexploitants familiaux</c:v>
                </c:pt>
                <c:pt idx="2">
                  <c:v>main d'œuvre familiale</c:v>
                </c:pt>
                <c:pt idx="3">
                  <c:v>salariés permanents</c:v>
                </c:pt>
                <c:pt idx="4">
                  <c:v>saisonniers et salariés occasionnels</c:v>
                </c:pt>
              </c:strCache>
              <c:extLst/>
            </c:strRef>
          </c:cat>
          <c:val>
            <c:numRef>
              <c:f>MO!$C$2:$C$8</c:f>
              <c:numCache>
                <c:formatCode>General</c:formatCode>
                <c:ptCount val="5"/>
                <c:pt idx="0">
                  <c:v>198</c:v>
                </c:pt>
                <c:pt idx="1">
                  <c:v>32</c:v>
                </c:pt>
                <c:pt idx="2">
                  <c:v>31</c:v>
                </c:pt>
                <c:pt idx="3">
                  <c:v>175</c:v>
                </c:pt>
                <c:pt idx="4">
                  <c:v>73</c:v>
                </c:pt>
              </c:numCache>
              <c:extLst/>
            </c:numRef>
          </c:val>
          <c:extLst>
            <c:ext xmlns:c16="http://schemas.microsoft.com/office/drawing/2014/chart" uri="{C3380CC4-5D6E-409C-BE32-E72D297353CC}">
              <c16:uniqueId val="{00000001-2A4C-45EC-967A-F3A49C642E48}"/>
            </c:ext>
          </c:extLst>
        </c:ser>
        <c:dLbls>
          <c:showLegendKey val="0"/>
          <c:showVal val="0"/>
          <c:showCatName val="0"/>
          <c:showSerName val="0"/>
          <c:showPercent val="0"/>
          <c:showBubbleSize val="0"/>
        </c:dLbls>
        <c:gapWidth val="20"/>
        <c:axId val="1591010783"/>
        <c:axId val="1591016543"/>
      </c:barChart>
      <c:catAx>
        <c:axId val="1591010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91016543"/>
        <c:crosses val="autoZero"/>
        <c:auto val="1"/>
        <c:lblAlgn val="ctr"/>
        <c:lblOffset val="100"/>
        <c:noMultiLvlLbl val="0"/>
      </c:catAx>
      <c:valAx>
        <c:axId val="15910165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91010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Main d'oeuvre dans les exploitations non spécialisées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2"/>
          <c:order val="2"/>
          <c:tx>
            <c:strRef>
              <c:f>MO!$E$1</c:f>
              <c:strCache>
                <c:ptCount val="1"/>
                <c:pt idx="0">
                  <c:v>Non Spé 2010</c:v>
                </c:pt>
              </c:strCache>
            </c:strRef>
          </c:tx>
          <c:spPr>
            <a:solidFill>
              <a:schemeClr val="accent2">
                <a:lumMod val="75000"/>
              </a:schemeClr>
            </a:solidFill>
            <a:ln>
              <a:noFill/>
            </a:ln>
            <a:effectLst/>
          </c:spPr>
          <c:invertIfNegative val="0"/>
          <c:cat>
            <c:strRef>
              <c:f>(MO!$A$3:$A$6,MO!$A$8)</c:f>
              <c:strCache>
                <c:ptCount val="5"/>
                <c:pt idx="0">
                  <c:v>chefs d'exploitations, coexploitants</c:v>
                </c:pt>
                <c:pt idx="1">
                  <c:v>dont coexploitants familiaux</c:v>
                </c:pt>
                <c:pt idx="2">
                  <c:v>main d'œuvre familiale</c:v>
                </c:pt>
                <c:pt idx="3">
                  <c:v>salariés permanents</c:v>
                </c:pt>
                <c:pt idx="4">
                  <c:v>saisonniers et salariés occasionnels</c:v>
                </c:pt>
              </c:strCache>
              <c:extLst/>
            </c:strRef>
          </c:cat>
          <c:val>
            <c:numRef>
              <c:f>(MO!$E$3:$E$6,MO!$E$8)</c:f>
              <c:numCache>
                <c:formatCode>General</c:formatCode>
                <c:ptCount val="5"/>
                <c:pt idx="0">
                  <c:v>1145</c:v>
                </c:pt>
                <c:pt idx="1">
                  <c:v>444</c:v>
                </c:pt>
                <c:pt idx="2">
                  <c:v>313</c:v>
                </c:pt>
                <c:pt idx="3">
                  <c:v>409</c:v>
                </c:pt>
                <c:pt idx="4">
                  <c:v>600</c:v>
                </c:pt>
              </c:numCache>
              <c:extLst/>
            </c:numRef>
          </c:val>
          <c:extLst>
            <c:ext xmlns:c16="http://schemas.microsoft.com/office/drawing/2014/chart" uri="{C3380CC4-5D6E-409C-BE32-E72D297353CC}">
              <c16:uniqueId val="{00000000-F9DA-4159-92D2-A67769A1311A}"/>
            </c:ext>
          </c:extLst>
        </c:ser>
        <c:ser>
          <c:idx val="3"/>
          <c:order val="3"/>
          <c:tx>
            <c:strRef>
              <c:f>MO!$F$1</c:f>
              <c:strCache>
                <c:ptCount val="1"/>
                <c:pt idx="0">
                  <c:v>Non Spé 2020</c:v>
                </c:pt>
              </c:strCache>
            </c:strRef>
          </c:tx>
          <c:spPr>
            <a:solidFill>
              <a:srgbClr val="C88D73"/>
            </a:solidFill>
            <a:ln>
              <a:noFill/>
            </a:ln>
            <a:effectLst/>
          </c:spPr>
          <c:invertIfNegative val="0"/>
          <c:cat>
            <c:strRef>
              <c:f>(MO!$A$3:$A$6,MO!$A$8)</c:f>
              <c:strCache>
                <c:ptCount val="5"/>
                <c:pt idx="0">
                  <c:v>chefs d'exploitations, coexploitants</c:v>
                </c:pt>
                <c:pt idx="1">
                  <c:v>dont coexploitants familiaux</c:v>
                </c:pt>
                <c:pt idx="2">
                  <c:v>main d'œuvre familiale</c:v>
                </c:pt>
                <c:pt idx="3">
                  <c:v>salariés permanents</c:v>
                </c:pt>
                <c:pt idx="4">
                  <c:v>saisonniers et salariés occasionnels</c:v>
                </c:pt>
              </c:strCache>
              <c:extLst/>
            </c:strRef>
          </c:cat>
          <c:val>
            <c:numRef>
              <c:f>(MO!$F$3:$F$6,MO!$F$8)</c:f>
              <c:numCache>
                <c:formatCode>General</c:formatCode>
                <c:ptCount val="5"/>
                <c:pt idx="0">
                  <c:v>927</c:v>
                </c:pt>
                <c:pt idx="1">
                  <c:v>382</c:v>
                </c:pt>
                <c:pt idx="2">
                  <c:v>190</c:v>
                </c:pt>
                <c:pt idx="3">
                  <c:v>631</c:v>
                </c:pt>
                <c:pt idx="4">
                  <c:v>421</c:v>
                </c:pt>
              </c:numCache>
              <c:extLst/>
            </c:numRef>
          </c:val>
          <c:extLst>
            <c:ext xmlns:c16="http://schemas.microsoft.com/office/drawing/2014/chart" uri="{C3380CC4-5D6E-409C-BE32-E72D297353CC}">
              <c16:uniqueId val="{00000001-F9DA-4159-92D2-A67769A1311A}"/>
            </c:ext>
          </c:extLst>
        </c:ser>
        <c:dLbls>
          <c:showLegendKey val="0"/>
          <c:showVal val="0"/>
          <c:showCatName val="0"/>
          <c:showSerName val="0"/>
          <c:showPercent val="0"/>
          <c:showBubbleSize val="0"/>
        </c:dLbls>
        <c:gapWidth val="20"/>
        <c:axId val="1510186879"/>
        <c:axId val="1510184479"/>
        <c:extLst>
          <c:ext xmlns:c15="http://schemas.microsoft.com/office/drawing/2012/chart" uri="{02D57815-91ED-43cb-92C2-25804820EDAC}">
            <c15:filteredBarSeries>
              <c15:ser>
                <c:idx val="0"/>
                <c:order val="0"/>
                <c:tx>
                  <c:strRef>
                    <c:extLst>
                      <c:ext uri="{02D57815-91ED-43cb-92C2-25804820EDAC}">
                        <c15:formulaRef>
                          <c15:sqref>MO!$B$1</c15:sqref>
                        </c15:formulaRef>
                      </c:ext>
                    </c:extLst>
                    <c:strCache>
                      <c:ptCount val="1"/>
                      <c:pt idx="0">
                        <c:v>Spé 2010</c:v>
                      </c:pt>
                    </c:strCache>
                  </c:strRef>
                </c:tx>
                <c:spPr>
                  <a:solidFill>
                    <a:schemeClr val="accent1"/>
                  </a:solidFill>
                  <a:ln>
                    <a:noFill/>
                  </a:ln>
                  <a:effectLst/>
                </c:spPr>
                <c:invertIfNegative val="0"/>
                <c:cat>
                  <c:strRef>
                    <c:extLst>
                      <c:ext uri="{02D57815-91ED-43cb-92C2-25804820EDAC}">
                        <c15:formulaRef>
                          <c15:sqref>(MO!$A$3:$A$6,MO!$A$8)</c15:sqref>
                        </c15:formulaRef>
                      </c:ext>
                    </c:extLst>
                    <c:strCache>
                      <c:ptCount val="5"/>
                      <c:pt idx="0">
                        <c:v>chefs d'exploitations, coexploitants</c:v>
                      </c:pt>
                      <c:pt idx="1">
                        <c:v>dont coexploitants familiaux</c:v>
                      </c:pt>
                      <c:pt idx="2">
                        <c:v>main d'œuvre familiale</c:v>
                      </c:pt>
                      <c:pt idx="3">
                        <c:v>salariés permanents</c:v>
                      </c:pt>
                      <c:pt idx="4">
                        <c:v>saisonniers et salariés occasionnels</c:v>
                      </c:pt>
                    </c:strCache>
                  </c:strRef>
                </c:cat>
                <c:val>
                  <c:numRef>
                    <c:extLst>
                      <c:ext uri="{02D57815-91ED-43cb-92C2-25804820EDAC}">
                        <c15:formulaRef>
                          <c15:sqref>(MO!$B$3:$B$6,MO!$B$8)</c15:sqref>
                        </c15:formulaRef>
                      </c:ext>
                    </c:extLst>
                    <c:numCache>
                      <c:formatCode>General</c:formatCode>
                      <c:ptCount val="5"/>
                      <c:pt idx="0">
                        <c:v>230</c:v>
                      </c:pt>
                      <c:pt idx="1">
                        <c:v>35</c:v>
                      </c:pt>
                      <c:pt idx="2">
                        <c:v>59</c:v>
                      </c:pt>
                      <c:pt idx="3">
                        <c:v>145</c:v>
                      </c:pt>
                      <c:pt idx="4">
                        <c:v>78</c:v>
                      </c:pt>
                    </c:numCache>
                  </c:numRef>
                </c:val>
                <c:extLst>
                  <c:ext xmlns:c16="http://schemas.microsoft.com/office/drawing/2014/chart" uri="{C3380CC4-5D6E-409C-BE32-E72D297353CC}">
                    <c16:uniqueId val="{00000002-F9DA-4159-92D2-A67769A1311A}"/>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MO!$C$1</c15:sqref>
                        </c15:formulaRef>
                      </c:ext>
                    </c:extLst>
                    <c:strCache>
                      <c:ptCount val="1"/>
                      <c:pt idx="0">
                        <c:v>Spé 2020</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(MO!$A$3:$A$6,MO!$A$8)</c15:sqref>
                        </c15:formulaRef>
                      </c:ext>
                    </c:extLst>
                    <c:strCache>
                      <c:ptCount val="5"/>
                      <c:pt idx="0">
                        <c:v>chefs d'exploitations, coexploitants</c:v>
                      </c:pt>
                      <c:pt idx="1">
                        <c:v>dont coexploitants familiaux</c:v>
                      </c:pt>
                      <c:pt idx="2">
                        <c:v>main d'œuvre familiale</c:v>
                      </c:pt>
                      <c:pt idx="3">
                        <c:v>salariés permanents</c:v>
                      </c:pt>
                      <c:pt idx="4">
                        <c:v>saisonniers et salariés occasionnels</c:v>
                      </c:pt>
                    </c:strCache>
                  </c:strRef>
                </c:cat>
                <c:val>
                  <c:numRef>
                    <c:extLst xmlns:c15="http://schemas.microsoft.com/office/drawing/2012/chart">
                      <c:ext xmlns:c15="http://schemas.microsoft.com/office/drawing/2012/chart" uri="{02D57815-91ED-43cb-92C2-25804820EDAC}">
                        <c15:formulaRef>
                          <c15:sqref>(MO!$C$3:$C$6,MO!$C$8)</c15:sqref>
                        </c15:formulaRef>
                      </c:ext>
                    </c:extLst>
                    <c:numCache>
                      <c:formatCode>General</c:formatCode>
                      <c:ptCount val="5"/>
                      <c:pt idx="0">
                        <c:v>198</c:v>
                      </c:pt>
                      <c:pt idx="1">
                        <c:v>32</c:v>
                      </c:pt>
                      <c:pt idx="2">
                        <c:v>31</c:v>
                      </c:pt>
                      <c:pt idx="3">
                        <c:v>175</c:v>
                      </c:pt>
                      <c:pt idx="4">
                        <c:v>73</c:v>
                      </c:pt>
                    </c:numCache>
                  </c:numRef>
                </c:val>
                <c:extLst xmlns:c15="http://schemas.microsoft.com/office/drawing/2012/chart">
                  <c:ext xmlns:c16="http://schemas.microsoft.com/office/drawing/2014/chart" uri="{C3380CC4-5D6E-409C-BE32-E72D297353CC}">
                    <c16:uniqueId val="{00000003-F9DA-4159-92D2-A67769A1311A}"/>
                  </c:ext>
                </c:extLst>
              </c15:ser>
            </c15:filteredBarSeries>
          </c:ext>
        </c:extLst>
      </c:barChart>
      <c:catAx>
        <c:axId val="1510186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10184479"/>
        <c:crosses val="autoZero"/>
        <c:auto val="1"/>
        <c:lblAlgn val="ctr"/>
        <c:lblOffset val="100"/>
        <c:noMultiLvlLbl val="0"/>
      </c:catAx>
      <c:valAx>
        <c:axId val="15101844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10186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main_doeuvre!$B$1</c:f>
              <c:strCache>
                <c:ptCount val="1"/>
                <c:pt idx="0">
                  <c:v>2010</c:v>
                </c:pt>
              </c:strCache>
            </c:strRef>
          </c:tx>
          <c:spPr>
            <a:solidFill>
              <a:schemeClr val="accent1"/>
            </a:solidFill>
            <a:ln>
              <a:noFill/>
            </a:ln>
            <a:effectLst/>
          </c:spPr>
          <c:invertIfNegative val="0"/>
          <c:cat>
            <c:strRef>
              <c:f>(main_doeuvre!$A$3:$A$6,main_doeuvre!$A$8)</c:f>
              <c:strCache>
                <c:ptCount val="5"/>
                <c:pt idx="0">
                  <c:v>chefs d'exploitations, coexploitants</c:v>
                </c:pt>
                <c:pt idx="1">
                  <c:v>dont coexploitants familiaux</c:v>
                </c:pt>
                <c:pt idx="2">
                  <c:v>main d'œuvre familiale</c:v>
                </c:pt>
                <c:pt idx="3">
                  <c:v>salariés permanents</c:v>
                </c:pt>
                <c:pt idx="4">
                  <c:v>saisonniers et salariés occasionnels</c:v>
                </c:pt>
              </c:strCache>
              <c:extLst/>
            </c:strRef>
          </c:cat>
          <c:val>
            <c:numRef>
              <c:f>(main_doeuvre!$B$3:$B$6,main_doeuvre!$B$8)</c:f>
              <c:numCache>
                <c:formatCode>General</c:formatCode>
                <c:ptCount val="5"/>
                <c:pt idx="0">
                  <c:v>1375</c:v>
                </c:pt>
                <c:pt idx="1">
                  <c:v>479</c:v>
                </c:pt>
                <c:pt idx="2">
                  <c:v>372</c:v>
                </c:pt>
                <c:pt idx="3">
                  <c:v>554</c:v>
                </c:pt>
                <c:pt idx="4">
                  <c:v>678</c:v>
                </c:pt>
              </c:numCache>
              <c:extLst/>
            </c:numRef>
          </c:val>
          <c:extLst>
            <c:ext xmlns:c16="http://schemas.microsoft.com/office/drawing/2014/chart" uri="{C3380CC4-5D6E-409C-BE32-E72D297353CC}">
              <c16:uniqueId val="{00000000-51B1-424A-89AD-216907C2ED2F}"/>
            </c:ext>
          </c:extLst>
        </c:ser>
        <c:ser>
          <c:idx val="1"/>
          <c:order val="1"/>
          <c:tx>
            <c:strRef>
              <c:f>main_doeuvre!$C$1</c:f>
              <c:strCache>
                <c:ptCount val="1"/>
                <c:pt idx="0">
                  <c:v>2020</c:v>
                </c:pt>
              </c:strCache>
            </c:strRef>
          </c:tx>
          <c:spPr>
            <a:solidFill>
              <a:schemeClr val="bg2"/>
            </a:solidFill>
            <a:ln>
              <a:noFill/>
            </a:ln>
            <a:effectLst/>
          </c:spPr>
          <c:invertIfNegative val="0"/>
          <c:cat>
            <c:strRef>
              <c:f>(main_doeuvre!$A$3:$A$6,main_doeuvre!$A$8)</c:f>
              <c:strCache>
                <c:ptCount val="5"/>
                <c:pt idx="0">
                  <c:v>chefs d'exploitations, coexploitants</c:v>
                </c:pt>
                <c:pt idx="1">
                  <c:v>dont coexploitants familiaux</c:v>
                </c:pt>
                <c:pt idx="2">
                  <c:v>main d'œuvre familiale</c:v>
                </c:pt>
                <c:pt idx="3">
                  <c:v>salariés permanents</c:v>
                </c:pt>
                <c:pt idx="4">
                  <c:v>saisonniers et salariés occasionnels</c:v>
                </c:pt>
              </c:strCache>
              <c:extLst/>
            </c:strRef>
          </c:cat>
          <c:val>
            <c:numRef>
              <c:f>(main_doeuvre!$C$3:$C$6,main_doeuvre!$C$8)</c:f>
              <c:numCache>
                <c:formatCode>General</c:formatCode>
                <c:ptCount val="5"/>
                <c:pt idx="0">
                  <c:v>1125</c:v>
                </c:pt>
                <c:pt idx="1">
                  <c:v>414</c:v>
                </c:pt>
                <c:pt idx="2">
                  <c:v>221</c:v>
                </c:pt>
                <c:pt idx="3">
                  <c:v>806</c:v>
                </c:pt>
                <c:pt idx="4">
                  <c:v>494</c:v>
                </c:pt>
              </c:numCache>
              <c:extLst/>
            </c:numRef>
          </c:val>
          <c:extLst>
            <c:ext xmlns:c16="http://schemas.microsoft.com/office/drawing/2014/chart" uri="{C3380CC4-5D6E-409C-BE32-E72D297353CC}">
              <c16:uniqueId val="{00000001-51B1-424A-89AD-216907C2ED2F}"/>
            </c:ext>
          </c:extLst>
        </c:ser>
        <c:dLbls>
          <c:showLegendKey val="0"/>
          <c:showVal val="0"/>
          <c:showCatName val="0"/>
          <c:showSerName val="0"/>
          <c:showPercent val="0"/>
          <c:showBubbleSize val="0"/>
        </c:dLbls>
        <c:gapWidth val="89"/>
        <c:axId val="1677083263"/>
        <c:axId val="1677104863"/>
      </c:barChart>
      <c:catAx>
        <c:axId val="1677083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677104863"/>
        <c:crosses val="autoZero"/>
        <c:auto val="1"/>
        <c:lblAlgn val="ctr"/>
        <c:lblOffset val="100"/>
        <c:noMultiLvlLbl val="0"/>
      </c:catAx>
      <c:valAx>
        <c:axId val="16771048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677083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3"/>
          <c:tx>
            <c:strRef>
              <c:f>main_doeuvre!$E$1</c:f>
              <c:strCache>
                <c:ptCount val="1"/>
                <c:pt idx="0">
                  <c:v>etp_2010</c:v>
                </c:pt>
              </c:strCache>
            </c:strRef>
          </c:tx>
          <c:spPr>
            <a:solidFill>
              <a:schemeClr val="accent4"/>
            </a:solidFill>
            <a:ln>
              <a:noFill/>
            </a:ln>
            <a:effectLst/>
          </c:spPr>
          <c:invertIfNegative val="0"/>
          <c:cat>
            <c:strRef>
              <c:f>(main_doeuvre!$A$3:$A$6,main_doeuvre!$A$8)</c:f>
              <c:strCache>
                <c:ptCount val="5"/>
                <c:pt idx="0">
                  <c:v>chefs d'exploitations, coexploitants</c:v>
                </c:pt>
                <c:pt idx="1">
                  <c:v>dont coexploitants familiaux</c:v>
                </c:pt>
                <c:pt idx="2">
                  <c:v>main d'œuvre familiale</c:v>
                </c:pt>
                <c:pt idx="3">
                  <c:v>salariés permanents</c:v>
                </c:pt>
                <c:pt idx="4">
                  <c:v>saisonniers et salariés occasionnels</c:v>
                </c:pt>
              </c:strCache>
              <c:extLst/>
            </c:strRef>
          </c:cat>
          <c:val>
            <c:numRef>
              <c:f>(main_doeuvre!$E$3:$E$6,main_doeuvre!$E$8)</c:f>
              <c:numCache>
                <c:formatCode>General</c:formatCode>
                <c:ptCount val="5"/>
                <c:pt idx="0">
                  <c:v>1278.75</c:v>
                </c:pt>
                <c:pt idx="1">
                  <c:v>444.125</c:v>
                </c:pt>
                <c:pt idx="2">
                  <c:v>180.75</c:v>
                </c:pt>
                <c:pt idx="3">
                  <c:v>440.5</c:v>
                </c:pt>
                <c:pt idx="4">
                  <c:v>72.107823199999999</c:v>
                </c:pt>
              </c:numCache>
              <c:extLst/>
            </c:numRef>
          </c:val>
          <c:extLst>
            <c:ext xmlns:c16="http://schemas.microsoft.com/office/drawing/2014/chart" uri="{C3380CC4-5D6E-409C-BE32-E72D297353CC}">
              <c16:uniqueId val="{00000000-9FF9-42A3-A48D-6DC8BFAA47C4}"/>
            </c:ext>
          </c:extLst>
        </c:ser>
        <c:ser>
          <c:idx val="4"/>
          <c:order val="4"/>
          <c:tx>
            <c:strRef>
              <c:f>main_doeuvre!$F$1</c:f>
              <c:strCache>
                <c:ptCount val="1"/>
                <c:pt idx="0">
                  <c:v>etp_2020</c:v>
                </c:pt>
              </c:strCache>
            </c:strRef>
          </c:tx>
          <c:spPr>
            <a:solidFill>
              <a:schemeClr val="accent5"/>
            </a:solidFill>
            <a:ln>
              <a:noFill/>
            </a:ln>
            <a:effectLst/>
          </c:spPr>
          <c:invertIfNegative val="0"/>
          <c:cat>
            <c:strRef>
              <c:f>(main_doeuvre!$A$3:$A$6,main_doeuvre!$A$8)</c:f>
              <c:strCache>
                <c:ptCount val="5"/>
                <c:pt idx="0">
                  <c:v>chefs d'exploitations, coexploitants</c:v>
                </c:pt>
                <c:pt idx="1">
                  <c:v>dont coexploitants familiaux</c:v>
                </c:pt>
                <c:pt idx="2">
                  <c:v>main d'œuvre familiale</c:v>
                </c:pt>
                <c:pt idx="3">
                  <c:v>salariés permanents</c:v>
                </c:pt>
                <c:pt idx="4">
                  <c:v>saisonniers et salariés occasionnels</c:v>
                </c:pt>
              </c:strCache>
              <c:extLst/>
            </c:strRef>
          </c:cat>
          <c:val>
            <c:numRef>
              <c:f>(main_doeuvre!$F$3:$F$6,main_doeuvre!$F$8)</c:f>
              <c:numCache>
                <c:formatCode>General</c:formatCode>
                <c:ptCount val="5"/>
                <c:pt idx="0">
                  <c:v>1073.625</c:v>
                </c:pt>
                <c:pt idx="1">
                  <c:v>394.875</c:v>
                </c:pt>
                <c:pt idx="2">
                  <c:v>138.125</c:v>
                </c:pt>
                <c:pt idx="3">
                  <c:v>658.625</c:v>
                </c:pt>
                <c:pt idx="4">
                  <c:v>68.947936499999997</c:v>
                </c:pt>
              </c:numCache>
              <c:extLst/>
            </c:numRef>
          </c:val>
          <c:extLst>
            <c:ext xmlns:c16="http://schemas.microsoft.com/office/drawing/2014/chart" uri="{C3380CC4-5D6E-409C-BE32-E72D297353CC}">
              <c16:uniqueId val="{00000001-9FF9-42A3-A48D-6DC8BFAA47C4}"/>
            </c:ext>
          </c:extLst>
        </c:ser>
        <c:dLbls>
          <c:showLegendKey val="0"/>
          <c:showVal val="0"/>
          <c:showCatName val="0"/>
          <c:showSerName val="0"/>
          <c:showPercent val="0"/>
          <c:showBubbleSize val="0"/>
        </c:dLbls>
        <c:gapWidth val="59"/>
        <c:axId val="1379706415"/>
        <c:axId val="1379704495"/>
        <c:extLst>
          <c:ext xmlns:c15="http://schemas.microsoft.com/office/drawing/2012/chart" uri="{02D57815-91ED-43cb-92C2-25804820EDAC}">
            <c15:filteredBarSeries>
              <c15:ser>
                <c:idx val="0"/>
                <c:order val="0"/>
                <c:tx>
                  <c:strRef>
                    <c:extLst>
                      <c:ext uri="{02D57815-91ED-43cb-92C2-25804820EDAC}">
                        <c15:formulaRef>
                          <c15:sqref>main_doeuvre!$B$1</c15:sqref>
                        </c15:formulaRef>
                      </c:ext>
                    </c:extLst>
                    <c:strCache>
                      <c:ptCount val="1"/>
                      <c:pt idx="0">
                        <c:v>2010</c:v>
                      </c:pt>
                    </c:strCache>
                  </c:strRef>
                </c:tx>
                <c:spPr>
                  <a:solidFill>
                    <a:schemeClr val="accent1"/>
                  </a:solidFill>
                  <a:ln>
                    <a:noFill/>
                  </a:ln>
                  <a:effectLst/>
                </c:spPr>
                <c:invertIfNegative val="0"/>
                <c:cat>
                  <c:strRef>
                    <c:extLst>
                      <c:ext uri="{02D57815-91ED-43cb-92C2-25804820EDAC}">
                        <c15:formulaRef>
                          <c15:sqref>(main_doeuvre!$A$3:$A$6,main_doeuvre!$A$8)</c15:sqref>
                        </c15:formulaRef>
                      </c:ext>
                    </c:extLst>
                    <c:strCache>
                      <c:ptCount val="5"/>
                      <c:pt idx="0">
                        <c:v>chefs d'exploitations, coexploitants</c:v>
                      </c:pt>
                      <c:pt idx="1">
                        <c:v>dont coexploitants familiaux</c:v>
                      </c:pt>
                      <c:pt idx="2">
                        <c:v>main d'œuvre familiale</c:v>
                      </c:pt>
                      <c:pt idx="3">
                        <c:v>salariés permanents</c:v>
                      </c:pt>
                      <c:pt idx="4">
                        <c:v>saisonniers et salariés occasionnels</c:v>
                      </c:pt>
                    </c:strCache>
                  </c:strRef>
                </c:cat>
                <c:val>
                  <c:numRef>
                    <c:extLst>
                      <c:ext uri="{02D57815-91ED-43cb-92C2-25804820EDAC}">
                        <c15:formulaRef>
                          <c15:sqref>(main_doeuvre!$B$3:$B$6,main_doeuvre!$B$8)</c15:sqref>
                        </c15:formulaRef>
                      </c:ext>
                    </c:extLst>
                    <c:numCache>
                      <c:formatCode>General</c:formatCode>
                      <c:ptCount val="5"/>
                      <c:pt idx="0">
                        <c:v>1375</c:v>
                      </c:pt>
                      <c:pt idx="1">
                        <c:v>479</c:v>
                      </c:pt>
                      <c:pt idx="2">
                        <c:v>372</c:v>
                      </c:pt>
                      <c:pt idx="3">
                        <c:v>554</c:v>
                      </c:pt>
                      <c:pt idx="4">
                        <c:v>678</c:v>
                      </c:pt>
                    </c:numCache>
                  </c:numRef>
                </c:val>
                <c:extLst>
                  <c:ext xmlns:c16="http://schemas.microsoft.com/office/drawing/2014/chart" uri="{C3380CC4-5D6E-409C-BE32-E72D297353CC}">
                    <c16:uniqueId val="{00000002-9FF9-42A3-A48D-6DC8BFAA47C4}"/>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main_doeuvre!$C$1</c15:sqref>
                        </c15:formulaRef>
                      </c:ext>
                    </c:extLst>
                    <c:strCache>
                      <c:ptCount val="1"/>
                      <c:pt idx="0">
                        <c:v>2020</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(main_doeuvre!$A$3:$A$6,main_doeuvre!$A$8)</c15:sqref>
                        </c15:formulaRef>
                      </c:ext>
                    </c:extLst>
                    <c:strCache>
                      <c:ptCount val="5"/>
                      <c:pt idx="0">
                        <c:v>chefs d'exploitations, coexploitants</c:v>
                      </c:pt>
                      <c:pt idx="1">
                        <c:v>dont coexploitants familiaux</c:v>
                      </c:pt>
                      <c:pt idx="2">
                        <c:v>main d'œuvre familiale</c:v>
                      </c:pt>
                      <c:pt idx="3">
                        <c:v>salariés permanents</c:v>
                      </c:pt>
                      <c:pt idx="4">
                        <c:v>saisonniers et salariés occasionnels</c:v>
                      </c:pt>
                    </c:strCache>
                  </c:strRef>
                </c:cat>
                <c:val>
                  <c:numRef>
                    <c:extLst xmlns:c15="http://schemas.microsoft.com/office/drawing/2012/chart">
                      <c:ext xmlns:c15="http://schemas.microsoft.com/office/drawing/2012/chart" uri="{02D57815-91ED-43cb-92C2-25804820EDAC}">
                        <c15:formulaRef>
                          <c15:sqref>(main_doeuvre!$C$3:$C$6,main_doeuvre!$C$8)</c15:sqref>
                        </c15:formulaRef>
                      </c:ext>
                    </c:extLst>
                    <c:numCache>
                      <c:formatCode>General</c:formatCode>
                      <c:ptCount val="5"/>
                      <c:pt idx="0">
                        <c:v>1125</c:v>
                      </c:pt>
                      <c:pt idx="1">
                        <c:v>414</c:v>
                      </c:pt>
                      <c:pt idx="2">
                        <c:v>221</c:v>
                      </c:pt>
                      <c:pt idx="3">
                        <c:v>806</c:v>
                      </c:pt>
                      <c:pt idx="4">
                        <c:v>494</c:v>
                      </c:pt>
                    </c:numCache>
                  </c:numRef>
                </c:val>
                <c:extLst xmlns:c15="http://schemas.microsoft.com/office/drawing/2012/chart">
                  <c:ext xmlns:c16="http://schemas.microsoft.com/office/drawing/2014/chart" uri="{C3380CC4-5D6E-409C-BE32-E72D297353CC}">
                    <c16:uniqueId val="{00000003-9FF9-42A3-A48D-6DC8BFAA47C4}"/>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main_doeuvre!$D$1</c15:sqref>
                        </c15:formulaRef>
                      </c:ext>
                    </c:extLst>
                    <c:strCache>
                      <c:ptCount val="1"/>
                      <c:pt idx="0">
                        <c:v>n_evol</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(main_doeuvre!$A$3:$A$6,main_doeuvre!$A$8)</c15:sqref>
                        </c15:formulaRef>
                      </c:ext>
                    </c:extLst>
                    <c:strCache>
                      <c:ptCount val="5"/>
                      <c:pt idx="0">
                        <c:v>chefs d'exploitations, coexploitants</c:v>
                      </c:pt>
                      <c:pt idx="1">
                        <c:v>dont coexploitants familiaux</c:v>
                      </c:pt>
                      <c:pt idx="2">
                        <c:v>main d'œuvre familiale</c:v>
                      </c:pt>
                      <c:pt idx="3">
                        <c:v>salariés permanents</c:v>
                      </c:pt>
                      <c:pt idx="4">
                        <c:v>saisonniers et salariés occasionnels</c:v>
                      </c:pt>
                    </c:strCache>
                  </c:strRef>
                </c:cat>
                <c:val>
                  <c:numRef>
                    <c:extLst xmlns:c15="http://schemas.microsoft.com/office/drawing/2012/chart">
                      <c:ext xmlns:c15="http://schemas.microsoft.com/office/drawing/2012/chart" uri="{02D57815-91ED-43cb-92C2-25804820EDAC}">
                        <c15:formulaRef>
                          <c15:sqref>(main_doeuvre!$D$3:$D$6,main_doeuvre!$D$8)</c15:sqref>
                        </c15:formulaRef>
                      </c:ext>
                    </c:extLst>
                    <c:numCache>
                      <c:formatCode>0%</c:formatCode>
                      <c:ptCount val="5"/>
                      <c:pt idx="0">
                        <c:v>-0.18181818181818199</c:v>
                      </c:pt>
                      <c:pt idx="1">
                        <c:v>-0.13569937369519841</c:v>
                      </c:pt>
                      <c:pt idx="2">
                        <c:v>-0.40591397849462357</c:v>
                      </c:pt>
                      <c:pt idx="3">
                        <c:v>0.45487364620938631</c:v>
                      </c:pt>
                      <c:pt idx="4">
                        <c:v>-0.27138643067846607</c:v>
                      </c:pt>
                    </c:numCache>
                  </c:numRef>
                </c:val>
                <c:extLst xmlns:c15="http://schemas.microsoft.com/office/drawing/2012/chart">
                  <c:ext xmlns:c16="http://schemas.microsoft.com/office/drawing/2014/chart" uri="{C3380CC4-5D6E-409C-BE32-E72D297353CC}">
                    <c16:uniqueId val="{00000004-9FF9-42A3-A48D-6DC8BFAA47C4}"/>
                  </c:ext>
                </c:extLst>
              </c15:ser>
            </c15:filteredBarSeries>
          </c:ext>
        </c:extLst>
      </c:barChart>
      <c:catAx>
        <c:axId val="1379706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379704495"/>
        <c:crosses val="autoZero"/>
        <c:auto val="1"/>
        <c:lblAlgn val="ctr"/>
        <c:lblOffset val="100"/>
        <c:noMultiLvlLbl val="0"/>
      </c:catAx>
      <c:valAx>
        <c:axId val="13797044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3797064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1400"/>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fr-FR"/>
              <a:t>Pyramide des âges spécialisés</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tx>
            <c:strRef>
              <c:f>age!$B$17</c:f>
              <c:strCache>
                <c:ptCount val="1"/>
                <c:pt idx="0">
                  <c:v> F 2010</c:v>
                </c:pt>
              </c:strCache>
            </c:strRef>
          </c:tx>
          <c:spPr>
            <a:solidFill>
              <a:schemeClr val="accent6">
                <a:lumMod val="20000"/>
                <a:lumOff val="80000"/>
              </a:schemeClr>
            </a:solidFill>
            <a:ln>
              <a:noFill/>
            </a:ln>
            <a:effectLst/>
          </c:spPr>
          <c:invertIfNegative val="0"/>
          <c:cat>
            <c:strRef>
              <c:f>age!$A$18:$A$21</c:f>
              <c:strCache>
                <c:ptCount val="4"/>
                <c:pt idx="0">
                  <c:v>(0,40]</c:v>
                </c:pt>
                <c:pt idx="1">
                  <c:v>(40,50]</c:v>
                </c:pt>
                <c:pt idx="2">
                  <c:v>(50,60]</c:v>
                </c:pt>
                <c:pt idx="3">
                  <c:v>(60,Inf]</c:v>
                </c:pt>
              </c:strCache>
            </c:strRef>
          </c:cat>
          <c:val>
            <c:numRef>
              <c:f>age!$B$18:$B$21</c:f>
              <c:numCache>
                <c:formatCode>General</c:formatCode>
                <c:ptCount val="4"/>
                <c:pt idx="0">
                  <c:v>-6</c:v>
                </c:pt>
                <c:pt idx="1">
                  <c:v>-16</c:v>
                </c:pt>
                <c:pt idx="2">
                  <c:v>-14</c:v>
                </c:pt>
                <c:pt idx="3">
                  <c:v>-4</c:v>
                </c:pt>
              </c:numCache>
            </c:numRef>
          </c:val>
          <c:extLst>
            <c:ext xmlns:c16="http://schemas.microsoft.com/office/drawing/2014/chart" uri="{C3380CC4-5D6E-409C-BE32-E72D297353CC}">
              <c16:uniqueId val="{00000000-A448-4F4D-854C-8AE32933CC78}"/>
            </c:ext>
          </c:extLst>
        </c:ser>
        <c:ser>
          <c:idx val="1"/>
          <c:order val="1"/>
          <c:tx>
            <c:strRef>
              <c:f>age!$C$17</c:f>
              <c:strCache>
                <c:ptCount val="1"/>
                <c:pt idx="0">
                  <c:v>F 2020</c:v>
                </c:pt>
              </c:strCache>
            </c:strRef>
          </c:tx>
          <c:spPr>
            <a:noFill/>
            <a:ln w="19050">
              <a:solidFill>
                <a:schemeClr val="accent6"/>
              </a:solidFill>
            </a:ln>
            <a:effectLst/>
          </c:spPr>
          <c:invertIfNegative val="0"/>
          <c:cat>
            <c:strRef>
              <c:f>age!$A$18:$A$21</c:f>
              <c:strCache>
                <c:ptCount val="4"/>
                <c:pt idx="0">
                  <c:v>(0,40]</c:v>
                </c:pt>
                <c:pt idx="1">
                  <c:v>(40,50]</c:v>
                </c:pt>
                <c:pt idx="2">
                  <c:v>(50,60]</c:v>
                </c:pt>
                <c:pt idx="3">
                  <c:v>(60,Inf]</c:v>
                </c:pt>
              </c:strCache>
            </c:strRef>
          </c:cat>
          <c:val>
            <c:numRef>
              <c:f>age!$C$18:$C$21</c:f>
              <c:numCache>
                <c:formatCode>General</c:formatCode>
                <c:ptCount val="4"/>
                <c:pt idx="0">
                  <c:v>-12</c:v>
                </c:pt>
                <c:pt idx="1">
                  <c:v>-7</c:v>
                </c:pt>
                <c:pt idx="2">
                  <c:v>-12</c:v>
                </c:pt>
                <c:pt idx="3">
                  <c:v>-4</c:v>
                </c:pt>
              </c:numCache>
            </c:numRef>
          </c:val>
          <c:extLst>
            <c:ext xmlns:c16="http://schemas.microsoft.com/office/drawing/2014/chart" uri="{C3380CC4-5D6E-409C-BE32-E72D297353CC}">
              <c16:uniqueId val="{00000001-A448-4F4D-854C-8AE32933CC78}"/>
            </c:ext>
          </c:extLst>
        </c:ser>
        <c:ser>
          <c:idx val="2"/>
          <c:order val="2"/>
          <c:tx>
            <c:strRef>
              <c:f>age!$D$17</c:f>
              <c:strCache>
                <c:ptCount val="1"/>
                <c:pt idx="0">
                  <c:v>H 2010</c:v>
                </c:pt>
              </c:strCache>
            </c:strRef>
          </c:tx>
          <c:spPr>
            <a:solidFill>
              <a:srgbClr val="FEE6ED"/>
            </a:solidFill>
            <a:ln w="19050">
              <a:noFill/>
            </a:ln>
            <a:effectLst/>
          </c:spPr>
          <c:invertIfNegative val="0"/>
          <c:cat>
            <c:strRef>
              <c:f>age!$A$18:$A$21</c:f>
              <c:strCache>
                <c:ptCount val="4"/>
                <c:pt idx="0">
                  <c:v>(0,40]</c:v>
                </c:pt>
                <c:pt idx="1">
                  <c:v>(40,50]</c:v>
                </c:pt>
                <c:pt idx="2">
                  <c:v>(50,60]</c:v>
                </c:pt>
                <c:pt idx="3">
                  <c:v>(60,Inf]</c:v>
                </c:pt>
              </c:strCache>
            </c:strRef>
          </c:cat>
          <c:val>
            <c:numRef>
              <c:f>age!$D$18:$D$21</c:f>
              <c:numCache>
                <c:formatCode>General</c:formatCode>
                <c:ptCount val="4"/>
                <c:pt idx="0">
                  <c:v>51</c:v>
                </c:pt>
                <c:pt idx="1">
                  <c:v>46</c:v>
                </c:pt>
                <c:pt idx="2">
                  <c:v>82</c:v>
                </c:pt>
                <c:pt idx="3">
                  <c:v>11</c:v>
                </c:pt>
              </c:numCache>
            </c:numRef>
          </c:val>
          <c:extLst>
            <c:ext xmlns:c16="http://schemas.microsoft.com/office/drawing/2014/chart" uri="{C3380CC4-5D6E-409C-BE32-E72D297353CC}">
              <c16:uniqueId val="{00000002-A448-4F4D-854C-8AE32933CC78}"/>
            </c:ext>
          </c:extLst>
        </c:ser>
        <c:ser>
          <c:idx val="3"/>
          <c:order val="3"/>
          <c:tx>
            <c:strRef>
              <c:f>age!$E$17</c:f>
              <c:strCache>
                <c:ptCount val="1"/>
                <c:pt idx="0">
                  <c:v>H 2020</c:v>
                </c:pt>
              </c:strCache>
            </c:strRef>
          </c:tx>
          <c:spPr>
            <a:noFill/>
            <a:ln w="19050">
              <a:solidFill>
                <a:srgbClr val="F97AA1"/>
              </a:solidFill>
            </a:ln>
            <a:effectLst/>
          </c:spPr>
          <c:invertIfNegative val="0"/>
          <c:cat>
            <c:strRef>
              <c:f>age!$A$18:$A$21</c:f>
              <c:strCache>
                <c:ptCount val="4"/>
                <c:pt idx="0">
                  <c:v>(0,40]</c:v>
                </c:pt>
                <c:pt idx="1">
                  <c:v>(40,50]</c:v>
                </c:pt>
                <c:pt idx="2">
                  <c:v>(50,60]</c:v>
                </c:pt>
                <c:pt idx="3">
                  <c:v>(60,Inf]</c:v>
                </c:pt>
              </c:strCache>
            </c:strRef>
          </c:cat>
          <c:val>
            <c:numRef>
              <c:f>age!$E$18:$E$21</c:f>
              <c:numCache>
                <c:formatCode>General</c:formatCode>
                <c:ptCount val="4"/>
                <c:pt idx="0">
                  <c:v>53</c:v>
                </c:pt>
                <c:pt idx="1">
                  <c:v>55</c:v>
                </c:pt>
                <c:pt idx="2">
                  <c:v>37</c:v>
                </c:pt>
                <c:pt idx="3">
                  <c:v>18</c:v>
                </c:pt>
              </c:numCache>
            </c:numRef>
          </c:val>
          <c:extLst>
            <c:ext xmlns:c16="http://schemas.microsoft.com/office/drawing/2014/chart" uri="{C3380CC4-5D6E-409C-BE32-E72D297353CC}">
              <c16:uniqueId val="{00000003-A448-4F4D-854C-8AE32933CC78}"/>
            </c:ext>
          </c:extLst>
        </c:ser>
        <c:dLbls>
          <c:showLegendKey val="0"/>
          <c:showVal val="0"/>
          <c:showCatName val="0"/>
          <c:showSerName val="0"/>
          <c:showPercent val="0"/>
          <c:showBubbleSize val="0"/>
        </c:dLbls>
        <c:gapWidth val="10"/>
        <c:overlap val="100"/>
        <c:axId val="1303494143"/>
        <c:axId val="1303494623"/>
      </c:barChart>
      <c:catAx>
        <c:axId val="130349414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03494623"/>
        <c:crosses val="autoZero"/>
        <c:auto val="1"/>
        <c:lblAlgn val="ctr"/>
        <c:lblOffset val="100"/>
        <c:noMultiLvlLbl val="0"/>
      </c:catAx>
      <c:valAx>
        <c:axId val="130349462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03494143"/>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1200"/>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fr-FR"/>
              <a:t>Pyramide des ages exploitations non spécialisées</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tx>
            <c:strRef>
              <c:f>age!$B$1</c:f>
              <c:strCache>
                <c:ptCount val="1"/>
                <c:pt idx="0">
                  <c:v>Femme 2010</c:v>
                </c:pt>
              </c:strCache>
            </c:strRef>
          </c:tx>
          <c:spPr>
            <a:solidFill>
              <a:schemeClr val="bg2">
                <a:lumMod val="20000"/>
                <a:lumOff val="80000"/>
              </a:schemeClr>
            </a:solidFill>
            <a:ln>
              <a:noFill/>
            </a:ln>
            <a:effectLst/>
          </c:spPr>
          <c:invertIfNegative val="0"/>
          <c:cat>
            <c:strRef>
              <c:f>age!$A$2:$A$5</c:f>
              <c:strCache>
                <c:ptCount val="4"/>
                <c:pt idx="0">
                  <c:v>(0,40]</c:v>
                </c:pt>
                <c:pt idx="1">
                  <c:v>(40,50]</c:v>
                </c:pt>
                <c:pt idx="2">
                  <c:v>(50,60]</c:v>
                </c:pt>
                <c:pt idx="3">
                  <c:v>(60,Inf]</c:v>
                </c:pt>
              </c:strCache>
            </c:strRef>
          </c:cat>
          <c:val>
            <c:numRef>
              <c:f>age!$B$2:$B$5</c:f>
              <c:numCache>
                <c:formatCode>General</c:formatCode>
                <c:ptCount val="4"/>
                <c:pt idx="0">
                  <c:v>-60</c:v>
                </c:pt>
                <c:pt idx="1">
                  <c:v>-86</c:v>
                </c:pt>
                <c:pt idx="2">
                  <c:v>-78</c:v>
                </c:pt>
                <c:pt idx="3">
                  <c:v>-18</c:v>
                </c:pt>
              </c:numCache>
            </c:numRef>
          </c:val>
          <c:extLst>
            <c:ext xmlns:c16="http://schemas.microsoft.com/office/drawing/2014/chart" uri="{C3380CC4-5D6E-409C-BE32-E72D297353CC}">
              <c16:uniqueId val="{00000000-786C-41D2-BD34-78FA7DB780DF}"/>
            </c:ext>
          </c:extLst>
        </c:ser>
        <c:ser>
          <c:idx val="1"/>
          <c:order val="1"/>
          <c:tx>
            <c:strRef>
              <c:f>age!$C$1</c:f>
              <c:strCache>
                <c:ptCount val="1"/>
                <c:pt idx="0">
                  <c:v>Femme 2020</c:v>
                </c:pt>
              </c:strCache>
            </c:strRef>
          </c:tx>
          <c:spPr>
            <a:noFill/>
            <a:ln w="19050">
              <a:solidFill>
                <a:schemeClr val="bg2"/>
              </a:solidFill>
            </a:ln>
            <a:effectLst/>
          </c:spPr>
          <c:invertIfNegative val="0"/>
          <c:cat>
            <c:strRef>
              <c:f>age!$A$2:$A$5</c:f>
              <c:strCache>
                <c:ptCount val="4"/>
                <c:pt idx="0">
                  <c:v>(0,40]</c:v>
                </c:pt>
                <c:pt idx="1">
                  <c:v>(40,50]</c:v>
                </c:pt>
                <c:pt idx="2">
                  <c:v>(50,60]</c:v>
                </c:pt>
                <c:pt idx="3">
                  <c:v>(60,Inf]</c:v>
                </c:pt>
              </c:strCache>
            </c:strRef>
          </c:cat>
          <c:val>
            <c:numRef>
              <c:f>age!$C$2:$C$5</c:f>
              <c:numCache>
                <c:formatCode>General</c:formatCode>
                <c:ptCount val="4"/>
                <c:pt idx="0">
                  <c:v>-54</c:v>
                </c:pt>
                <c:pt idx="1">
                  <c:v>-47</c:v>
                </c:pt>
                <c:pt idx="2">
                  <c:v>-68</c:v>
                </c:pt>
                <c:pt idx="3">
                  <c:v>-17</c:v>
                </c:pt>
              </c:numCache>
            </c:numRef>
          </c:val>
          <c:extLst>
            <c:ext xmlns:c16="http://schemas.microsoft.com/office/drawing/2014/chart" uri="{C3380CC4-5D6E-409C-BE32-E72D297353CC}">
              <c16:uniqueId val="{00000001-786C-41D2-BD34-78FA7DB780DF}"/>
            </c:ext>
          </c:extLst>
        </c:ser>
        <c:ser>
          <c:idx val="2"/>
          <c:order val="2"/>
          <c:tx>
            <c:strRef>
              <c:f>age!$D$1</c:f>
              <c:strCache>
                <c:ptCount val="1"/>
                <c:pt idx="0">
                  <c:v>Homme 2010</c:v>
                </c:pt>
              </c:strCache>
            </c:strRef>
          </c:tx>
          <c:spPr>
            <a:solidFill>
              <a:schemeClr val="accent2">
                <a:lumMod val="20000"/>
                <a:lumOff val="80000"/>
              </a:schemeClr>
            </a:solidFill>
            <a:ln>
              <a:noFill/>
            </a:ln>
            <a:effectLst/>
          </c:spPr>
          <c:invertIfNegative val="0"/>
          <c:cat>
            <c:strRef>
              <c:f>age!$A$2:$A$5</c:f>
              <c:strCache>
                <c:ptCount val="4"/>
                <c:pt idx="0">
                  <c:v>(0,40]</c:v>
                </c:pt>
                <c:pt idx="1">
                  <c:v>(40,50]</c:v>
                </c:pt>
                <c:pt idx="2">
                  <c:v>(50,60]</c:v>
                </c:pt>
                <c:pt idx="3">
                  <c:v>(60,Inf]</c:v>
                </c:pt>
              </c:strCache>
            </c:strRef>
          </c:cat>
          <c:val>
            <c:numRef>
              <c:f>age!$D$2:$D$5</c:f>
              <c:numCache>
                <c:formatCode>General</c:formatCode>
                <c:ptCount val="4"/>
                <c:pt idx="0">
                  <c:v>346</c:v>
                </c:pt>
                <c:pt idx="1">
                  <c:v>306</c:v>
                </c:pt>
                <c:pt idx="2">
                  <c:v>237</c:v>
                </c:pt>
                <c:pt idx="3">
                  <c:v>14</c:v>
                </c:pt>
              </c:numCache>
            </c:numRef>
          </c:val>
          <c:extLst>
            <c:ext xmlns:c16="http://schemas.microsoft.com/office/drawing/2014/chart" uri="{C3380CC4-5D6E-409C-BE32-E72D297353CC}">
              <c16:uniqueId val="{00000002-786C-41D2-BD34-78FA7DB780DF}"/>
            </c:ext>
          </c:extLst>
        </c:ser>
        <c:ser>
          <c:idx val="3"/>
          <c:order val="3"/>
          <c:tx>
            <c:strRef>
              <c:f>age!$E$1</c:f>
              <c:strCache>
                <c:ptCount val="1"/>
                <c:pt idx="0">
                  <c:v>Homme 2020</c:v>
                </c:pt>
              </c:strCache>
            </c:strRef>
          </c:tx>
          <c:spPr>
            <a:noFill/>
            <a:ln w="19050">
              <a:solidFill>
                <a:schemeClr val="accent2"/>
              </a:solidFill>
            </a:ln>
            <a:effectLst/>
          </c:spPr>
          <c:invertIfNegative val="0"/>
          <c:cat>
            <c:strRef>
              <c:f>age!$A$2:$A$5</c:f>
              <c:strCache>
                <c:ptCount val="4"/>
                <c:pt idx="0">
                  <c:v>(0,40]</c:v>
                </c:pt>
                <c:pt idx="1">
                  <c:v>(40,50]</c:v>
                </c:pt>
                <c:pt idx="2">
                  <c:v>(50,60]</c:v>
                </c:pt>
                <c:pt idx="3">
                  <c:v>(60,Inf]</c:v>
                </c:pt>
              </c:strCache>
            </c:strRef>
          </c:cat>
          <c:val>
            <c:numRef>
              <c:f>age!$E$2:$E$5</c:f>
              <c:numCache>
                <c:formatCode>General</c:formatCode>
                <c:ptCount val="4"/>
                <c:pt idx="0">
                  <c:v>243</c:v>
                </c:pt>
                <c:pt idx="1">
                  <c:v>219</c:v>
                </c:pt>
                <c:pt idx="2">
                  <c:v>234</c:v>
                </c:pt>
                <c:pt idx="3">
                  <c:v>45</c:v>
                </c:pt>
              </c:numCache>
            </c:numRef>
          </c:val>
          <c:extLst>
            <c:ext xmlns:c16="http://schemas.microsoft.com/office/drawing/2014/chart" uri="{C3380CC4-5D6E-409C-BE32-E72D297353CC}">
              <c16:uniqueId val="{00000003-786C-41D2-BD34-78FA7DB780DF}"/>
            </c:ext>
          </c:extLst>
        </c:ser>
        <c:dLbls>
          <c:showLegendKey val="0"/>
          <c:showVal val="0"/>
          <c:showCatName val="0"/>
          <c:showSerName val="0"/>
          <c:showPercent val="0"/>
          <c:showBubbleSize val="0"/>
        </c:dLbls>
        <c:gapWidth val="7"/>
        <c:overlap val="100"/>
        <c:axId val="1604823039"/>
        <c:axId val="1604817279"/>
      </c:barChart>
      <c:catAx>
        <c:axId val="16048230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604817279"/>
        <c:crosses val="autoZero"/>
        <c:auto val="1"/>
        <c:lblAlgn val="ctr"/>
        <c:lblOffset val="100"/>
        <c:noMultiLvlLbl val="0"/>
      </c:catAx>
      <c:valAx>
        <c:axId val="160481727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604823039"/>
        <c:crosses val="autoZero"/>
        <c:crossBetween val="between"/>
        <c:majorUnit val="50"/>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a:t>Exploitations</a:t>
            </a:r>
            <a:r>
              <a:rPr lang="fr-FR" baseline="0"/>
              <a:t> spécialisées</a:t>
            </a:r>
            <a:endParaRPr lang="fr-FR"/>
          </a:p>
        </c:rich>
      </c:tx>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percentStacked"/>
        <c:varyColors val="0"/>
        <c:ser>
          <c:idx val="2"/>
          <c:order val="2"/>
          <c:tx>
            <c:strRef>
              <c:f>devenir!$A$4</c:f>
              <c:strCache>
                <c:ptCount val="1"/>
                <c:pt idx="0">
                  <c:v>pas de départ du chef ou coexploitant envisagé dans l'immédiat</c:v>
                </c:pt>
              </c:strCache>
            </c:strRef>
          </c:tx>
          <c:spPr>
            <a:solidFill>
              <a:srgbClr val="FFB7DB"/>
            </a:solidFill>
            <a:ln>
              <a:noFill/>
            </a:ln>
            <a:effectLst/>
          </c:spPr>
          <c:invertIfNegative val="0"/>
          <c:cat>
            <c:strRef>
              <c:f>devenir!$B$1:$C$1</c:f>
              <c:strCache>
                <c:ptCount val="2"/>
                <c:pt idx="0">
                  <c:v>Nombe d'exploitations</c:v>
                </c:pt>
                <c:pt idx="1">
                  <c:v>Surfaces</c:v>
                </c:pt>
              </c:strCache>
            </c:strRef>
          </c:cat>
          <c:val>
            <c:numRef>
              <c:f>devenir!$B$4:$C$4</c:f>
              <c:numCache>
                <c:formatCode>General</c:formatCode>
                <c:ptCount val="2"/>
                <c:pt idx="0">
                  <c:v>10</c:v>
                </c:pt>
                <c:pt idx="1">
                  <c:v>99.53</c:v>
                </c:pt>
              </c:numCache>
            </c:numRef>
          </c:val>
          <c:extLst>
            <c:ext xmlns:c16="http://schemas.microsoft.com/office/drawing/2014/chart" uri="{C3380CC4-5D6E-409C-BE32-E72D297353CC}">
              <c16:uniqueId val="{00000002-A430-4797-A8BA-0042A32FFA1E}"/>
            </c:ext>
          </c:extLst>
        </c:ser>
        <c:ser>
          <c:idx val="3"/>
          <c:order val="3"/>
          <c:tx>
            <c:strRef>
              <c:f>devenir!$A$5</c:f>
              <c:strCache>
                <c:ptCount val="1"/>
                <c:pt idx="0">
                  <c:v>reprise par un coexploitant, un membre de la famille ou un tiers</c:v>
                </c:pt>
              </c:strCache>
            </c:strRef>
          </c:tx>
          <c:spPr>
            <a:solidFill>
              <a:srgbClr val="F97AA1"/>
            </a:solidFill>
            <a:ln>
              <a:noFill/>
            </a:ln>
            <a:effectLst/>
          </c:spPr>
          <c:invertIfNegative val="0"/>
          <c:cat>
            <c:strRef>
              <c:f>devenir!$B$1:$C$1</c:f>
              <c:strCache>
                <c:ptCount val="2"/>
                <c:pt idx="0">
                  <c:v>Nombe d'exploitations</c:v>
                </c:pt>
                <c:pt idx="1">
                  <c:v>Surfaces</c:v>
                </c:pt>
              </c:strCache>
            </c:strRef>
          </c:cat>
          <c:val>
            <c:numRef>
              <c:f>devenir!$B$5:$C$5</c:f>
              <c:numCache>
                <c:formatCode>General</c:formatCode>
                <c:ptCount val="2"/>
                <c:pt idx="0">
                  <c:v>4</c:v>
                </c:pt>
                <c:pt idx="1">
                  <c:v>69.239999999999995</c:v>
                </c:pt>
              </c:numCache>
            </c:numRef>
          </c:val>
          <c:extLst>
            <c:ext xmlns:c16="http://schemas.microsoft.com/office/drawing/2014/chart" uri="{C3380CC4-5D6E-409C-BE32-E72D297353CC}">
              <c16:uniqueId val="{00000003-A430-4797-A8BA-0042A32FFA1E}"/>
            </c:ext>
          </c:extLst>
        </c:ser>
        <c:ser>
          <c:idx val="4"/>
          <c:order val="4"/>
          <c:tx>
            <c:strRef>
              <c:f>devenir!$A$6</c:f>
              <c:strCache>
                <c:ptCount val="1"/>
                <c:pt idx="0">
                  <c:v>ne sait pas</c:v>
                </c:pt>
              </c:strCache>
            </c:strRef>
          </c:tx>
          <c:spPr>
            <a:solidFill>
              <a:srgbClr val="FEE6ED"/>
            </a:solidFill>
            <a:ln>
              <a:noFill/>
            </a:ln>
            <a:effectLst/>
          </c:spPr>
          <c:invertIfNegative val="0"/>
          <c:cat>
            <c:strRef>
              <c:f>devenir!$B$1:$C$1</c:f>
              <c:strCache>
                <c:ptCount val="2"/>
                <c:pt idx="0">
                  <c:v>Nombe d'exploitations</c:v>
                </c:pt>
                <c:pt idx="1">
                  <c:v>Surfaces</c:v>
                </c:pt>
              </c:strCache>
            </c:strRef>
          </c:cat>
          <c:val>
            <c:numRef>
              <c:f>devenir!$B$6:$C$6</c:f>
              <c:numCache>
                <c:formatCode>General</c:formatCode>
                <c:ptCount val="2"/>
                <c:pt idx="0">
                  <c:v>3</c:v>
                </c:pt>
                <c:pt idx="1">
                  <c:v>86.09</c:v>
                </c:pt>
              </c:numCache>
            </c:numRef>
          </c:val>
          <c:extLst>
            <c:ext xmlns:c16="http://schemas.microsoft.com/office/drawing/2014/chart" uri="{C3380CC4-5D6E-409C-BE32-E72D297353CC}">
              <c16:uniqueId val="{00000004-A430-4797-A8BA-0042A32FFA1E}"/>
            </c:ext>
          </c:extLst>
        </c:ser>
        <c:ser>
          <c:idx val="5"/>
          <c:order val="5"/>
          <c:tx>
            <c:strRef>
              <c:f>devenir!$A$7</c:f>
              <c:strCache>
                <c:ptCount val="1"/>
                <c:pt idx="0">
                  <c:v>disparition au profit de l'agrandissement d'une ou plusieurs autres exploitations</c:v>
                </c:pt>
              </c:strCache>
            </c:strRef>
          </c:tx>
          <c:spPr>
            <a:solidFill>
              <a:schemeClr val="tx2"/>
            </a:solidFill>
            <a:ln>
              <a:noFill/>
            </a:ln>
            <a:effectLst/>
          </c:spPr>
          <c:invertIfNegative val="0"/>
          <c:cat>
            <c:strRef>
              <c:f>devenir!$B$1:$C$1</c:f>
              <c:strCache>
                <c:ptCount val="2"/>
                <c:pt idx="0">
                  <c:v>Nombe d'exploitations</c:v>
                </c:pt>
                <c:pt idx="1">
                  <c:v>Surfaces</c:v>
                </c:pt>
              </c:strCache>
            </c:strRef>
          </c:cat>
          <c:val>
            <c:numRef>
              <c:f>devenir!$B$7:$C$7</c:f>
              <c:numCache>
                <c:formatCode>General</c:formatCode>
                <c:ptCount val="2"/>
                <c:pt idx="0">
                  <c:v>1</c:v>
                </c:pt>
                <c:pt idx="1">
                  <c:v>2</c:v>
                </c:pt>
              </c:numCache>
            </c:numRef>
          </c:val>
          <c:extLst>
            <c:ext xmlns:c16="http://schemas.microsoft.com/office/drawing/2014/chart" uri="{C3380CC4-5D6E-409C-BE32-E72D297353CC}">
              <c16:uniqueId val="{00000005-A430-4797-A8BA-0042A32FFA1E}"/>
            </c:ext>
          </c:extLst>
        </c:ser>
        <c:ser>
          <c:idx val="6"/>
          <c:order val="6"/>
          <c:tx>
            <c:strRef>
              <c:f>devenir!$A$8</c:f>
              <c:strCache>
                <c:ptCount val="1"/>
                <c:pt idx="0">
                  <c:v>disparition des terres au profit d'un usage non agricole</c:v>
                </c:pt>
              </c:strCache>
            </c:strRef>
          </c:tx>
          <c:spPr>
            <a:solidFill>
              <a:schemeClr val="tx2">
                <a:lumMod val="50000"/>
              </a:schemeClr>
            </a:solidFill>
            <a:ln>
              <a:noFill/>
            </a:ln>
            <a:effectLst/>
          </c:spPr>
          <c:invertIfNegative val="0"/>
          <c:cat>
            <c:strRef>
              <c:f>devenir!$B$1:$C$1</c:f>
              <c:strCache>
                <c:ptCount val="2"/>
                <c:pt idx="0">
                  <c:v>Nombe d'exploitations</c:v>
                </c:pt>
                <c:pt idx="1">
                  <c:v>Surfaces</c:v>
                </c:pt>
              </c:strCache>
            </c:strRef>
          </c:cat>
          <c:val>
            <c:numRef>
              <c:f>devenir!$B$8:$C$8</c:f>
              <c:numCache>
                <c:formatCode>General</c:formatCode>
                <c:ptCount val="2"/>
                <c:pt idx="0">
                  <c:v>1</c:v>
                </c:pt>
                <c:pt idx="1">
                  <c:v>1</c:v>
                </c:pt>
              </c:numCache>
            </c:numRef>
          </c:val>
          <c:extLst>
            <c:ext xmlns:c16="http://schemas.microsoft.com/office/drawing/2014/chart" uri="{C3380CC4-5D6E-409C-BE32-E72D297353CC}">
              <c16:uniqueId val="{00000006-A430-4797-A8BA-0042A32FFA1E}"/>
            </c:ext>
          </c:extLst>
        </c:ser>
        <c:dLbls>
          <c:showLegendKey val="0"/>
          <c:showVal val="0"/>
          <c:showCatName val="0"/>
          <c:showSerName val="0"/>
          <c:showPercent val="0"/>
          <c:showBubbleSize val="0"/>
        </c:dLbls>
        <c:gapWidth val="60"/>
        <c:overlap val="100"/>
        <c:axId val="1677113023"/>
        <c:axId val="1677114463"/>
        <c:extLst>
          <c:ext xmlns:c15="http://schemas.microsoft.com/office/drawing/2012/chart" uri="{02D57815-91ED-43cb-92C2-25804820EDAC}">
            <c15:filteredBarSeries>
              <c15:ser>
                <c:idx val="0"/>
                <c:order val="0"/>
                <c:tx>
                  <c:strRef>
                    <c:extLst>
                      <c:ext uri="{02D57815-91ED-43cb-92C2-25804820EDAC}">
                        <c15:formulaRef>
                          <c15:sqref>devenir!$A$2</c15:sqref>
                        </c15:formulaRef>
                      </c:ext>
                    </c:extLst>
                    <c:strCache>
                      <c:ptCount val="1"/>
                      <c:pt idx="0">
                        <c:v>nombre d'exploitations non concernées</c:v>
                      </c:pt>
                    </c:strCache>
                  </c:strRef>
                </c:tx>
                <c:spPr>
                  <a:solidFill>
                    <a:schemeClr val="accent1"/>
                  </a:solidFill>
                  <a:ln>
                    <a:noFill/>
                  </a:ln>
                  <a:effectLst/>
                </c:spPr>
                <c:invertIfNegative val="0"/>
                <c:cat>
                  <c:strRef>
                    <c:extLst>
                      <c:ext uri="{02D57815-91ED-43cb-92C2-25804820EDAC}">
                        <c15:formulaRef>
                          <c15:sqref>devenir!$B$1:$C$1</c15:sqref>
                        </c15:formulaRef>
                      </c:ext>
                    </c:extLst>
                    <c:strCache>
                      <c:ptCount val="2"/>
                      <c:pt idx="0">
                        <c:v>Nombe d'exploitations</c:v>
                      </c:pt>
                      <c:pt idx="1">
                        <c:v>Surfaces</c:v>
                      </c:pt>
                    </c:strCache>
                  </c:strRef>
                </c:cat>
                <c:val>
                  <c:numRef>
                    <c:extLst>
                      <c:ext uri="{02D57815-91ED-43cb-92C2-25804820EDAC}">
                        <c15:formulaRef>
                          <c15:sqref>devenir!$B$2:$C$2</c15:sqref>
                        </c15:formulaRef>
                      </c:ext>
                    </c:extLst>
                    <c:numCache>
                      <c:formatCode>General</c:formatCode>
                      <c:ptCount val="2"/>
                      <c:pt idx="0">
                        <c:v>132</c:v>
                      </c:pt>
                      <c:pt idx="1">
                        <c:v>1778.51</c:v>
                      </c:pt>
                    </c:numCache>
                  </c:numRef>
                </c:val>
                <c:extLst>
                  <c:ext xmlns:c16="http://schemas.microsoft.com/office/drawing/2014/chart" uri="{C3380CC4-5D6E-409C-BE32-E72D297353CC}">
                    <c16:uniqueId val="{00000000-A430-4797-A8BA-0042A32FFA1E}"/>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devenir!$A$3</c15:sqref>
                        </c15:formulaRef>
                      </c:ext>
                    </c:extLst>
                    <c:strCache>
                      <c:ptCount val="1"/>
                      <c:pt idx="0">
                        <c:v>total d'exploitations concernées</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devenir!$B$1:$C$1</c15:sqref>
                        </c15:formulaRef>
                      </c:ext>
                    </c:extLst>
                    <c:strCache>
                      <c:ptCount val="2"/>
                      <c:pt idx="0">
                        <c:v>Nombe d'exploitations</c:v>
                      </c:pt>
                      <c:pt idx="1">
                        <c:v>Surfaces</c:v>
                      </c:pt>
                    </c:strCache>
                  </c:strRef>
                </c:cat>
                <c:val>
                  <c:numRef>
                    <c:extLst xmlns:c15="http://schemas.microsoft.com/office/drawing/2012/chart">
                      <c:ext xmlns:c15="http://schemas.microsoft.com/office/drawing/2012/chart" uri="{02D57815-91ED-43cb-92C2-25804820EDAC}">
                        <c15:formulaRef>
                          <c15:sqref>devenir!$B$3:$C$3</c15:sqref>
                        </c15:formulaRef>
                      </c:ext>
                    </c:extLst>
                    <c:numCache>
                      <c:formatCode>General</c:formatCode>
                      <c:ptCount val="2"/>
                      <c:pt idx="0">
                        <c:v>19</c:v>
                      </c:pt>
                      <c:pt idx="1">
                        <c:v>257.86</c:v>
                      </c:pt>
                    </c:numCache>
                  </c:numRef>
                </c:val>
                <c:extLst xmlns:c15="http://schemas.microsoft.com/office/drawing/2012/chart">
                  <c:ext xmlns:c16="http://schemas.microsoft.com/office/drawing/2014/chart" uri="{C3380CC4-5D6E-409C-BE32-E72D297353CC}">
                    <c16:uniqueId val="{00000001-A430-4797-A8BA-0042A32FFA1E}"/>
                  </c:ext>
                </c:extLst>
              </c15:ser>
            </c15:filteredBarSeries>
          </c:ext>
        </c:extLst>
      </c:barChart>
      <c:catAx>
        <c:axId val="167711302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677114463"/>
        <c:crosses val="autoZero"/>
        <c:auto val="1"/>
        <c:lblAlgn val="ctr"/>
        <c:lblOffset val="100"/>
        <c:noMultiLvlLbl val="0"/>
      </c:catAx>
      <c:valAx>
        <c:axId val="1677114463"/>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677113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Exploitations non</a:t>
            </a:r>
            <a:r>
              <a:rPr lang="fr-FR" baseline="0"/>
              <a:t> spécialisées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percentStacked"/>
        <c:varyColors val="0"/>
        <c:ser>
          <c:idx val="2"/>
          <c:order val="2"/>
          <c:tx>
            <c:strRef>
              <c:f>devenir!$A$4</c:f>
              <c:strCache>
                <c:ptCount val="1"/>
                <c:pt idx="0">
                  <c:v>pas de départ du chef ou coexploitant envisagé dans l'immédiat</c:v>
                </c:pt>
              </c:strCache>
            </c:strRef>
          </c:tx>
          <c:spPr>
            <a:solidFill>
              <a:schemeClr val="accent6"/>
            </a:solidFill>
            <a:ln>
              <a:noFill/>
            </a:ln>
            <a:effectLst/>
          </c:spPr>
          <c:invertIfNegative val="0"/>
          <c:cat>
            <c:strRef>
              <c:f>devenir!$B$1:$C$1</c:f>
              <c:strCache>
                <c:ptCount val="2"/>
                <c:pt idx="0">
                  <c:v>Nombre d'exploitations</c:v>
                </c:pt>
                <c:pt idx="1">
                  <c:v>SAU</c:v>
                </c:pt>
              </c:strCache>
            </c:strRef>
          </c:cat>
          <c:val>
            <c:numRef>
              <c:f>devenir!$B$4:$C$4</c:f>
              <c:numCache>
                <c:formatCode>General</c:formatCode>
                <c:ptCount val="2"/>
                <c:pt idx="0">
                  <c:v>13</c:v>
                </c:pt>
                <c:pt idx="1">
                  <c:v>1705.55</c:v>
                </c:pt>
              </c:numCache>
            </c:numRef>
          </c:val>
          <c:extLst>
            <c:ext xmlns:c16="http://schemas.microsoft.com/office/drawing/2014/chart" uri="{C3380CC4-5D6E-409C-BE32-E72D297353CC}">
              <c16:uniqueId val="{00000000-3D19-4FF1-BE3A-EB461E38B30C}"/>
            </c:ext>
          </c:extLst>
        </c:ser>
        <c:ser>
          <c:idx val="3"/>
          <c:order val="3"/>
          <c:tx>
            <c:strRef>
              <c:f>devenir!$A$5</c:f>
              <c:strCache>
                <c:ptCount val="1"/>
                <c:pt idx="0">
                  <c:v>reprise par un coexploitant, un membre de la famille ou un tiers</c:v>
                </c:pt>
              </c:strCache>
            </c:strRef>
          </c:tx>
          <c:spPr>
            <a:solidFill>
              <a:schemeClr val="accent2">
                <a:lumMod val="60000"/>
              </a:schemeClr>
            </a:solidFill>
            <a:ln>
              <a:noFill/>
            </a:ln>
            <a:effectLst/>
          </c:spPr>
          <c:invertIfNegative val="0"/>
          <c:cat>
            <c:strRef>
              <c:f>devenir!$B$1:$C$1</c:f>
              <c:strCache>
                <c:ptCount val="2"/>
                <c:pt idx="0">
                  <c:v>Nombre d'exploitations</c:v>
                </c:pt>
                <c:pt idx="1">
                  <c:v>SAU</c:v>
                </c:pt>
              </c:strCache>
            </c:strRef>
          </c:cat>
          <c:val>
            <c:numRef>
              <c:f>devenir!$B$5:$C$5</c:f>
              <c:numCache>
                <c:formatCode>General</c:formatCode>
                <c:ptCount val="2"/>
                <c:pt idx="0">
                  <c:v>24</c:v>
                </c:pt>
                <c:pt idx="1">
                  <c:v>3918.19</c:v>
                </c:pt>
              </c:numCache>
            </c:numRef>
          </c:val>
          <c:extLst>
            <c:ext xmlns:c16="http://schemas.microsoft.com/office/drawing/2014/chart" uri="{C3380CC4-5D6E-409C-BE32-E72D297353CC}">
              <c16:uniqueId val="{00000001-3D19-4FF1-BE3A-EB461E38B30C}"/>
            </c:ext>
          </c:extLst>
        </c:ser>
        <c:ser>
          <c:idx val="4"/>
          <c:order val="4"/>
          <c:tx>
            <c:strRef>
              <c:f>devenir!$A$6</c:f>
              <c:strCache>
                <c:ptCount val="1"/>
                <c:pt idx="0">
                  <c:v>ne sait pas</c:v>
                </c:pt>
              </c:strCache>
            </c:strRef>
          </c:tx>
          <c:spPr>
            <a:solidFill>
              <a:srgbClr val="C89C6F"/>
            </a:solidFill>
            <a:ln>
              <a:noFill/>
            </a:ln>
            <a:effectLst/>
          </c:spPr>
          <c:invertIfNegative val="0"/>
          <c:cat>
            <c:strRef>
              <c:f>devenir!$B$1:$C$1</c:f>
              <c:strCache>
                <c:ptCount val="2"/>
                <c:pt idx="0">
                  <c:v>Nombre d'exploitations</c:v>
                </c:pt>
                <c:pt idx="1">
                  <c:v>SAU</c:v>
                </c:pt>
              </c:strCache>
            </c:strRef>
          </c:cat>
          <c:val>
            <c:numRef>
              <c:f>devenir!$B$6:$C$6</c:f>
              <c:numCache>
                <c:formatCode>General</c:formatCode>
                <c:ptCount val="2"/>
                <c:pt idx="0">
                  <c:v>15</c:v>
                </c:pt>
                <c:pt idx="1">
                  <c:v>2044.06</c:v>
                </c:pt>
              </c:numCache>
            </c:numRef>
          </c:val>
          <c:extLst>
            <c:ext xmlns:c16="http://schemas.microsoft.com/office/drawing/2014/chart" uri="{C3380CC4-5D6E-409C-BE32-E72D297353CC}">
              <c16:uniqueId val="{00000002-3D19-4FF1-BE3A-EB461E38B30C}"/>
            </c:ext>
          </c:extLst>
        </c:ser>
        <c:ser>
          <c:idx val="5"/>
          <c:order val="5"/>
          <c:tx>
            <c:strRef>
              <c:f>devenir!$A$7</c:f>
              <c:strCache>
                <c:ptCount val="1"/>
                <c:pt idx="0">
                  <c:v>disparition au profit de l'agrandissement d'une ou plusieurs autres exploitations</c:v>
                </c:pt>
              </c:strCache>
            </c:strRef>
          </c:tx>
          <c:spPr>
            <a:solidFill>
              <a:schemeClr val="accent6">
                <a:lumMod val="60000"/>
              </a:schemeClr>
            </a:solidFill>
            <a:ln>
              <a:noFill/>
            </a:ln>
            <a:effectLst/>
          </c:spPr>
          <c:invertIfNegative val="0"/>
          <c:cat>
            <c:strRef>
              <c:f>devenir!$B$1:$C$1</c:f>
              <c:strCache>
                <c:ptCount val="2"/>
                <c:pt idx="0">
                  <c:v>Nombre d'exploitations</c:v>
                </c:pt>
                <c:pt idx="1">
                  <c:v>SAU</c:v>
                </c:pt>
              </c:strCache>
            </c:strRef>
          </c:cat>
          <c:val>
            <c:numRef>
              <c:f>devenir!$B$7:$C$7</c:f>
              <c:numCache>
                <c:formatCode>General</c:formatCode>
                <c:ptCount val="2"/>
                <c:pt idx="0">
                  <c:v>2</c:v>
                </c:pt>
                <c:pt idx="1">
                  <c:v>146.56999999999971</c:v>
                </c:pt>
              </c:numCache>
            </c:numRef>
          </c:val>
          <c:extLst>
            <c:ext xmlns:c16="http://schemas.microsoft.com/office/drawing/2014/chart" uri="{C3380CC4-5D6E-409C-BE32-E72D297353CC}">
              <c16:uniqueId val="{00000003-3D19-4FF1-BE3A-EB461E38B30C}"/>
            </c:ext>
          </c:extLst>
        </c:ser>
        <c:ser>
          <c:idx val="6"/>
          <c:order val="6"/>
          <c:tx>
            <c:strRef>
              <c:f>devenir!$A$8</c:f>
              <c:strCache>
                <c:ptCount val="1"/>
                <c:pt idx="0">
                  <c:v>disparition des terres au profit d'un usage non agricole</c:v>
                </c:pt>
              </c:strCache>
            </c:strRef>
          </c:tx>
          <c:spPr>
            <a:solidFill>
              <a:schemeClr val="accent2">
                <a:lumMod val="80000"/>
                <a:lumOff val="20000"/>
              </a:schemeClr>
            </a:solidFill>
            <a:ln>
              <a:noFill/>
            </a:ln>
            <a:effectLst/>
          </c:spPr>
          <c:invertIfNegative val="0"/>
          <c:cat>
            <c:strRef>
              <c:f>devenir!$B$1:$C$1</c:f>
              <c:strCache>
                <c:ptCount val="2"/>
                <c:pt idx="0">
                  <c:v>Nombre d'exploitations</c:v>
                </c:pt>
                <c:pt idx="1">
                  <c:v>SAU</c:v>
                </c:pt>
              </c:strCache>
            </c:strRef>
          </c:cat>
          <c:val>
            <c:numRef>
              <c:f>devenir!$B$8:$C$8</c:f>
              <c:numCache>
                <c:formatCode>General</c:formatCode>
                <c:ptCount val="2"/>
                <c:pt idx="0">
                  <c:v>0</c:v>
                </c:pt>
                <c:pt idx="1">
                  <c:v>0</c:v>
                </c:pt>
              </c:numCache>
            </c:numRef>
          </c:val>
          <c:extLst>
            <c:ext xmlns:c16="http://schemas.microsoft.com/office/drawing/2014/chart" uri="{C3380CC4-5D6E-409C-BE32-E72D297353CC}">
              <c16:uniqueId val="{00000004-3D19-4FF1-BE3A-EB461E38B30C}"/>
            </c:ext>
          </c:extLst>
        </c:ser>
        <c:dLbls>
          <c:showLegendKey val="0"/>
          <c:showVal val="0"/>
          <c:showCatName val="0"/>
          <c:showSerName val="0"/>
          <c:showPercent val="0"/>
          <c:showBubbleSize val="0"/>
        </c:dLbls>
        <c:gapWidth val="60"/>
        <c:overlap val="100"/>
        <c:axId val="1290180047"/>
        <c:axId val="1290181007"/>
        <c:extLst>
          <c:ext xmlns:c15="http://schemas.microsoft.com/office/drawing/2012/chart" uri="{02D57815-91ED-43cb-92C2-25804820EDAC}">
            <c15:filteredBarSeries>
              <c15:ser>
                <c:idx val="0"/>
                <c:order val="0"/>
                <c:tx>
                  <c:strRef>
                    <c:extLst>
                      <c:ext uri="{02D57815-91ED-43cb-92C2-25804820EDAC}">
                        <c15:formulaRef>
                          <c15:sqref>devenir!$A$2</c15:sqref>
                        </c15:formulaRef>
                      </c:ext>
                    </c:extLst>
                    <c:strCache>
                      <c:ptCount val="1"/>
                      <c:pt idx="0">
                        <c:v>nombre d'exploitations non concernées</c:v>
                      </c:pt>
                    </c:strCache>
                  </c:strRef>
                </c:tx>
                <c:spPr>
                  <a:solidFill>
                    <a:schemeClr val="accent2"/>
                  </a:solidFill>
                  <a:ln>
                    <a:noFill/>
                  </a:ln>
                  <a:effectLst/>
                </c:spPr>
                <c:invertIfNegative val="0"/>
                <c:cat>
                  <c:strRef>
                    <c:extLst>
                      <c:ext uri="{02D57815-91ED-43cb-92C2-25804820EDAC}">
                        <c15:formulaRef>
                          <c15:sqref>devenir!$B$1:$C$1</c15:sqref>
                        </c15:formulaRef>
                      </c:ext>
                    </c:extLst>
                    <c:strCache>
                      <c:ptCount val="2"/>
                      <c:pt idx="0">
                        <c:v>Nombre d'exploitations</c:v>
                      </c:pt>
                      <c:pt idx="1">
                        <c:v>SAU</c:v>
                      </c:pt>
                    </c:strCache>
                  </c:strRef>
                </c:cat>
                <c:val>
                  <c:numRef>
                    <c:extLst>
                      <c:ext uri="{02D57815-91ED-43cb-92C2-25804820EDAC}">
                        <c15:formulaRef>
                          <c15:sqref>devenir!$B$2:$C$2</c15:sqref>
                        </c15:formulaRef>
                      </c:ext>
                    </c:extLst>
                    <c:numCache>
                      <c:formatCode>General</c:formatCode>
                      <c:ptCount val="2"/>
                      <c:pt idx="0">
                        <c:v>415</c:v>
                      </c:pt>
                      <c:pt idx="1">
                        <c:v>47874.3</c:v>
                      </c:pt>
                    </c:numCache>
                  </c:numRef>
                </c:val>
                <c:extLst>
                  <c:ext xmlns:c16="http://schemas.microsoft.com/office/drawing/2014/chart" uri="{C3380CC4-5D6E-409C-BE32-E72D297353CC}">
                    <c16:uniqueId val="{00000005-3D19-4FF1-BE3A-EB461E38B30C}"/>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devenir!$A$3</c15:sqref>
                        </c15:formulaRef>
                      </c:ext>
                    </c:extLst>
                    <c:strCache>
                      <c:ptCount val="1"/>
                      <c:pt idx="0">
                        <c:v>total d'exploitations concernées</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devenir!$B$1:$C$1</c15:sqref>
                        </c15:formulaRef>
                      </c:ext>
                    </c:extLst>
                    <c:strCache>
                      <c:ptCount val="2"/>
                      <c:pt idx="0">
                        <c:v>Nombre d'exploitations</c:v>
                      </c:pt>
                      <c:pt idx="1">
                        <c:v>SAU</c:v>
                      </c:pt>
                    </c:strCache>
                  </c:strRef>
                </c:cat>
                <c:val>
                  <c:numRef>
                    <c:extLst xmlns:c15="http://schemas.microsoft.com/office/drawing/2012/chart">
                      <c:ext xmlns:c15="http://schemas.microsoft.com/office/drawing/2012/chart" uri="{02D57815-91ED-43cb-92C2-25804820EDAC}">
                        <c15:formulaRef>
                          <c15:sqref>devenir!$B$3:$C$3</c15:sqref>
                        </c15:formulaRef>
                      </c:ext>
                    </c:extLst>
                    <c:numCache>
                      <c:formatCode>General</c:formatCode>
                      <c:ptCount val="2"/>
                      <c:pt idx="0">
                        <c:v>54</c:v>
                      </c:pt>
                      <c:pt idx="1">
                        <c:v>7814.37</c:v>
                      </c:pt>
                    </c:numCache>
                  </c:numRef>
                </c:val>
                <c:extLst xmlns:c15="http://schemas.microsoft.com/office/drawing/2012/chart">
                  <c:ext xmlns:c16="http://schemas.microsoft.com/office/drawing/2014/chart" uri="{C3380CC4-5D6E-409C-BE32-E72D297353CC}">
                    <c16:uniqueId val="{00000006-3D19-4FF1-BE3A-EB461E38B30C}"/>
                  </c:ext>
                </c:extLst>
              </c15:ser>
            </c15:filteredBarSeries>
          </c:ext>
        </c:extLst>
      </c:barChart>
      <c:catAx>
        <c:axId val="129018004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90181007"/>
        <c:crosses val="autoZero"/>
        <c:auto val="1"/>
        <c:lblAlgn val="ctr"/>
        <c:lblOffset val="100"/>
        <c:noMultiLvlLbl val="0"/>
      </c:catAx>
      <c:valAx>
        <c:axId val="1290181007"/>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901800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Cheptel en têtes</a:t>
            </a:r>
          </a:p>
        </c:rich>
      </c:tx>
      <c:overlay val="0"/>
      <c:spPr>
        <a:solidFill>
          <a:schemeClr val="bg1"/>
        </a:solid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tx>
            <c:strRef>
              <c:f>effectifs_cheptel!$G$1:$G$2</c:f>
              <c:strCache>
                <c:ptCount val="2"/>
                <c:pt idx="0">
                  <c:v>Nombre de têtes 2010</c:v>
                </c:pt>
              </c:strCache>
            </c:strRef>
          </c:tx>
          <c:spPr>
            <a:solidFill>
              <a:srgbClr val="F18949"/>
            </a:solidFill>
            <a:ln>
              <a:noFill/>
            </a:ln>
            <a:effectLst/>
          </c:spPr>
          <c:invertIfNegative val="0"/>
          <c:cat>
            <c:strRef>
              <c:f>(effectifs_cheptel!$F$4:$F$5,effectifs_cheptel!$F$8,effectifs_cheptel!$F$10,effectifs_cheptel!$F$16:$F$18)</c:f>
              <c:strCache>
                <c:ptCount val="7"/>
                <c:pt idx="0">
                  <c:v>    vaches laitières</c:v>
                </c:pt>
                <c:pt idx="1">
                  <c:v>    vaches allaitantes</c:v>
                </c:pt>
                <c:pt idx="2">
                  <c:v>    brebis mères allaitantes</c:v>
                </c:pt>
                <c:pt idx="3">
                  <c:v>    chèvres</c:v>
                </c:pt>
                <c:pt idx="4">
                  <c:v>total volailles (x 100)</c:v>
                </c:pt>
                <c:pt idx="5">
                  <c:v>    poules pondeuses (x 100)</c:v>
                </c:pt>
                <c:pt idx="6">
                  <c:v>    poulets de chair et coqs (x 100)</c:v>
                </c:pt>
              </c:strCache>
              <c:extLst/>
            </c:strRef>
          </c:cat>
          <c:val>
            <c:numRef>
              <c:f>(effectifs_cheptel!$G$4:$G$5,effectifs_cheptel!$G$8,effectifs_cheptel!$G$10,effectifs_cheptel!$G$16:$G$18)</c:f>
              <c:numCache>
                <c:formatCode>General</c:formatCode>
                <c:ptCount val="7"/>
                <c:pt idx="0">
                  <c:v>11609</c:v>
                </c:pt>
                <c:pt idx="1">
                  <c:v>13925</c:v>
                </c:pt>
                <c:pt idx="2">
                  <c:v>12979</c:v>
                </c:pt>
                <c:pt idx="3">
                  <c:v>1698</c:v>
                </c:pt>
                <c:pt idx="4">
                  <c:v>8620.41</c:v>
                </c:pt>
                <c:pt idx="5">
                  <c:v>0</c:v>
                </c:pt>
                <c:pt idx="6">
                  <c:v>3613.86</c:v>
                </c:pt>
              </c:numCache>
              <c:extLst/>
            </c:numRef>
          </c:val>
          <c:extLst>
            <c:ext xmlns:c16="http://schemas.microsoft.com/office/drawing/2014/chart" uri="{C3380CC4-5D6E-409C-BE32-E72D297353CC}">
              <c16:uniqueId val="{00000000-535C-43EC-A00C-046044993ACF}"/>
            </c:ext>
          </c:extLst>
        </c:ser>
        <c:ser>
          <c:idx val="1"/>
          <c:order val="1"/>
          <c:tx>
            <c:strRef>
              <c:f>effectifs_cheptel!$H$1:$H$2</c:f>
              <c:strCache>
                <c:ptCount val="2"/>
                <c:pt idx="0">
                  <c:v>Nombre de têtes 2020</c:v>
                </c:pt>
              </c:strCache>
            </c:strRef>
          </c:tx>
          <c:spPr>
            <a:solidFill>
              <a:schemeClr val="accent2"/>
            </a:solidFill>
            <a:ln>
              <a:noFill/>
            </a:ln>
            <a:effectLst/>
          </c:spPr>
          <c:invertIfNegative val="0"/>
          <c:cat>
            <c:strRef>
              <c:f>(effectifs_cheptel!$F$4:$F$5,effectifs_cheptel!$F$8,effectifs_cheptel!$F$10,effectifs_cheptel!$F$16:$F$18)</c:f>
              <c:strCache>
                <c:ptCount val="7"/>
                <c:pt idx="0">
                  <c:v>    vaches laitières</c:v>
                </c:pt>
                <c:pt idx="1">
                  <c:v>    vaches allaitantes</c:v>
                </c:pt>
                <c:pt idx="2">
                  <c:v>    brebis mères allaitantes</c:v>
                </c:pt>
                <c:pt idx="3">
                  <c:v>    chèvres</c:v>
                </c:pt>
                <c:pt idx="4">
                  <c:v>total volailles (x 100)</c:v>
                </c:pt>
                <c:pt idx="5">
                  <c:v>    poules pondeuses (x 100)</c:v>
                </c:pt>
                <c:pt idx="6">
                  <c:v>    poulets de chair et coqs (x 100)</c:v>
                </c:pt>
              </c:strCache>
              <c:extLst/>
            </c:strRef>
          </c:cat>
          <c:val>
            <c:numRef>
              <c:f>(effectifs_cheptel!$H$4:$H$5,effectifs_cheptel!$H$8,effectifs_cheptel!$H$10,effectifs_cheptel!$H$16:$H$18)</c:f>
              <c:numCache>
                <c:formatCode>General</c:formatCode>
                <c:ptCount val="7"/>
                <c:pt idx="0">
                  <c:v>9137</c:v>
                </c:pt>
                <c:pt idx="1">
                  <c:v>14155</c:v>
                </c:pt>
                <c:pt idx="2">
                  <c:v>8775</c:v>
                </c:pt>
                <c:pt idx="3">
                  <c:v>1353</c:v>
                </c:pt>
                <c:pt idx="4">
                  <c:v>2921.82</c:v>
                </c:pt>
                <c:pt idx="5">
                  <c:v>261.69</c:v>
                </c:pt>
                <c:pt idx="6">
                  <c:v>2099.36</c:v>
                </c:pt>
              </c:numCache>
              <c:extLst/>
            </c:numRef>
          </c:val>
          <c:extLst>
            <c:ext xmlns:c16="http://schemas.microsoft.com/office/drawing/2014/chart" uri="{C3380CC4-5D6E-409C-BE32-E72D297353CC}">
              <c16:uniqueId val="{00000001-535C-43EC-A00C-046044993ACF}"/>
            </c:ext>
          </c:extLst>
        </c:ser>
        <c:dLbls>
          <c:showLegendKey val="0"/>
          <c:showVal val="0"/>
          <c:showCatName val="0"/>
          <c:showSerName val="0"/>
          <c:showPercent val="0"/>
          <c:showBubbleSize val="0"/>
        </c:dLbls>
        <c:gapWidth val="60"/>
        <c:axId val="1776782639"/>
        <c:axId val="1776783119"/>
      </c:barChart>
      <c:catAx>
        <c:axId val="17767826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76783119"/>
        <c:crosses val="autoZero"/>
        <c:auto val="1"/>
        <c:lblAlgn val="ctr"/>
        <c:lblOffset val="100"/>
        <c:noMultiLvlLbl val="0"/>
      </c:catAx>
      <c:valAx>
        <c:axId val="17767831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767826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Pyramide des ages des chefs d'exploitations et coexploitants "en-ayant"</a:t>
            </a:r>
            <a:r>
              <a:rPr lang="fr-FR" baseline="0"/>
              <a:t> porc 2010 et 2020</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tx>
            <c:strRef>
              <c:f>age!$B$1</c:f>
              <c:strCache>
                <c:ptCount val="1"/>
                <c:pt idx="0">
                  <c:v>2010</c:v>
                </c:pt>
              </c:strCache>
            </c:strRef>
          </c:tx>
          <c:spPr>
            <a:solidFill>
              <a:schemeClr val="accent1"/>
            </a:solidFill>
            <a:ln>
              <a:noFill/>
            </a:ln>
            <a:effectLst/>
          </c:spPr>
          <c:invertIfNegative val="0"/>
          <c:cat>
            <c:strRef>
              <c:f>age!$A$2:$A$12</c:f>
              <c:strCache>
                <c:ptCount val="11"/>
                <c:pt idx="0">
                  <c:v>(0,25]</c:v>
                </c:pt>
                <c:pt idx="1">
                  <c:v>(25,30]</c:v>
                </c:pt>
                <c:pt idx="2">
                  <c:v>(30,35]</c:v>
                </c:pt>
                <c:pt idx="3">
                  <c:v>(35,40]</c:v>
                </c:pt>
                <c:pt idx="4">
                  <c:v>(40,45]</c:v>
                </c:pt>
                <c:pt idx="5">
                  <c:v>(45,50]</c:v>
                </c:pt>
                <c:pt idx="6">
                  <c:v>(50,55]</c:v>
                </c:pt>
                <c:pt idx="7">
                  <c:v>(55,60]</c:v>
                </c:pt>
                <c:pt idx="8">
                  <c:v>(60,65]</c:v>
                </c:pt>
                <c:pt idx="9">
                  <c:v>(65,70]</c:v>
                </c:pt>
                <c:pt idx="10">
                  <c:v>(70,Inf]</c:v>
                </c:pt>
              </c:strCache>
            </c:strRef>
          </c:cat>
          <c:val>
            <c:numRef>
              <c:f>age!$B$2:$B$12</c:f>
              <c:numCache>
                <c:formatCode>General</c:formatCode>
                <c:ptCount val="11"/>
                <c:pt idx="0">
                  <c:v>-47</c:v>
                </c:pt>
                <c:pt idx="1">
                  <c:v>-95</c:v>
                </c:pt>
                <c:pt idx="2">
                  <c:v>-136</c:v>
                </c:pt>
                <c:pt idx="3">
                  <c:v>-185</c:v>
                </c:pt>
                <c:pt idx="4">
                  <c:v>-206</c:v>
                </c:pt>
                <c:pt idx="5">
                  <c:v>-248</c:v>
                </c:pt>
                <c:pt idx="6">
                  <c:v>-232</c:v>
                </c:pt>
                <c:pt idx="7">
                  <c:v>-179</c:v>
                </c:pt>
                <c:pt idx="8">
                  <c:v>-39</c:v>
                </c:pt>
                <c:pt idx="9">
                  <c:v>-8</c:v>
                </c:pt>
              </c:numCache>
            </c:numRef>
          </c:val>
          <c:extLst>
            <c:ext xmlns:c16="http://schemas.microsoft.com/office/drawing/2014/chart" uri="{C3380CC4-5D6E-409C-BE32-E72D297353CC}">
              <c16:uniqueId val="{00000000-AB01-4DF8-829C-986ED227CB59}"/>
            </c:ext>
          </c:extLst>
        </c:ser>
        <c:ser>
          <c:idx val="1"/>
          <c:order val="1"/>
          <c:tx>
            <c:strRef>
              <c:f>age!$C$1</c:f>
              <c:strCache>
                <c:ptCount val="1"/>
                <c:pt idx="0">
                  <c:v>2020</c:v>
                </c:pt>
              </c:strCache>
            </c:strRef>
          </c:tx>
          <c:spPr>
            <a:solidFill>
              <a:schemeClr val="accent4"/>
            </a:solidFill>
            <a:ln>
              <a:noFill/>
            </a:ln>
            <a:effectLst/>
          </c:spPr>
          <c:invertIfNegative val="0"/>
          <c:cat>
            <c:strRef>
              <c:f>age!$A$2:$A$12</c:f>
              <c:strCache>
                <c:ptCount val="11"/>
                <c:pt idx="0">
                  <c:v>(0,25]</c:v>
                </c:pt>
                <c:pt idx="1">
                  <c:v>(25,30]</c:v>
                </c:pt>
                <c:pt idx="2">
                  <c:v>(30,35]</c:v>
                </c:pt>
                <c:pt idx="3">
                  <c:v>(35,40]</c:v>
                </c:pt>
                <c:pt idx="4">
                  <c:v>(40,45]</c:v>
                </c:pt>
                <c:pt idx="5">
                  <c:v>(45,50]</c:v>
                </c:pt>
                <c:pt idx="6">
                  <c:v>(50,55]</c:v>
                </c:pt>
                <c:pt idx="7">
                  <c:v>(55,60]</c:v>
                </c:pt>
                <c:pt idx="8">
                  <c:v>(60,65]</c:v>
                </c:pt>
                <c:pt idx="9">
                  <c:v>(65,70]</c:v>
                </c:pt>
                <c:pt idx="10">
                  <c:v>(70,Inf]</c:v>
                </c:pt>
              </c:strCache>
            </c:strRef>
          </c:cat>
          <c:val>
            <c:numRef>
              <c:f>age!$C$2:$C$12</c:f>
              <c:numCache>
                <c:formatCode>General</c:formatCode>
                <c:ptCount val="11"/>
                <c:pt idx="0">
                  <c:v>28</c:v>
                </c:pt>
                <c:pt idx="1">
                  <c:v>72</c:v>
                </c:pt>
                <c:pt idx="2">
                  <c:v>105</c:v>
                </c:pt>
                <c:pt idx="3">
                  <c:v>157</c:v>
                </c:pt>
                <c:pt idx="4">
                  <c:v>154</c:v>
                </c:pt>
                <c:pt idx="5">
                  <c:v>174</c:v>
                </c:pt>
                <c:pt idx="6">
                  <c:v>170</c:v>
                </c:pt>
                <c:pt idx="7">
                  <c:v>181</c:v>
                </c:pt>
                <c:pt idx="8">
                  <c:v>69</c:v>
                </c:pt>
                <c:pt idx="9">
                  <c:v>12</c:v>
                </c:pt>
                <c:pt idx="10">
                  <c:v>3</c:v>
                </c:pt>
              </c:numCache>
            </c:numRef>
          </c:val>
          <c:extLst>
            <c:ext xmlns:c16="http://schemas.microsoft.com/office/drawing/2014/chart" uri="{C3380CC4-5D6E-409C-BE32-E72D297353CC}">
              <c16:uniqueId val="{00000001-AB01-4DF8-829C-986ED227CB59}"/>
            </c:ext>
          </c:extLst>
        </c:ser>
        <c:dLbls>
          <c:showLegendKey val="0"/>
          <c:showVal val="0"/>
          <c:showCatName val="0"/>
          <c:showSerName val="0"/>
          <c:showPercent val="0"/>
          <c:showBubbleSize val="0"/>
        </c:dLbls>
        <c:gapWidth val="20"/>
        <c:overlap val="100"/>
        <c:axId val="1776782159"/>
        <c:axId val="1776787439"/>
      </c:barChart>
      <c:catAx>
        <c:axId val="17767821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76787439"/>
        <c:crosses val="autoZero"/>
        <c:auto val="1"/>
        <c:lblAlgn val="ctr"/>
        <c:lblOffset val="100"/>
        <c:noMultiLvlLbl val="0"/>
      </c:catAx>
      <c:valAx>
        <c:axId val="177678743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76782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baseline="0"/>
              <a:t>Devenir de l’exploitation dans les trois prochaines années dans le cas où le chef d’exploitation, ou le plus âgé des exploitants, a plus de 60 ans.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percentStacked"/>
        <c:varyColors val="0"/>
        <c:ser>
          <c:idx val="0"/>
          <c:order val="0"/>
          <c:tx>
            <c:strRef>
              <c:f>devenir!$A$2</c:f>
              <c:strCache>
                <c:ptCount val="1"/>
                <c:pt idx="0">
                  <c:v>pas de départ du chef ou coexploitant envisagé dans l'immédiat</c:v>
                </c:pt>
              </c:strCache>
            </c:strRef>
          </c:tx>
          <c:spPr>
            <a:solidFill>
              <a:schemeClr val="accent1"/>
            </a:solidFill>
            <a:ln>
              <a:noFill/>
            </a:ln>
            <a:effectLst/>
          </c:spPr>
          <c:invertIfNegative val="0"/>
          <c:cat>
            <c:strRef>
              <c:f>devenir!$B$1:$C$1</c:f>
              <c:strCache>
                <c:ptCount val="2"/>
                <c:pt idx="0">
                  <c:v>Nombre d'exploitations</c:v>
                </c:pt>
                <c:pt idx="1">
                  <c:v>Surfaces</c:v>
                </c:pt>
              </c:strCache>
            </c:strRef>
          </c:cat>
          <c:val>
            <c:numRef>
              <c:f>devenir!$B$2:$C$2</c:f>
              <c:numCache>
                <c:formatCode>General</c:formatCode>
                <c:ptCount val="2"/>
                <c:pt idx="0">
                  <c:v>23</c:v>
                </c:pt>
                <c:pt idx="1">
                  <c:v>1805.08</c:v>
                </c:pt>
              </c:numCache>
            </c:numRef>
          </c:val>
          <c:extLst>
            <c:ext xmlns:c16="http://schemas.microsoft.com/office/drawing/2014/chart" uri="{C3380CC4-5D6E-409C-BE32-E72D297353CC}">
              <c16:uniqueId val="{00000000-FC12-4F05-8620-CE7621B8D5B0}"/>
            </c:ext>
          </c:extLst>
        </c:ser>
        <c:ser>
          <c:idx val="1"/>
          <c:order val="1"/>
          <c:tx>
            <c:strRef>
              <c:f>devenir!$A$3</c:f>
              <c:strCache>
                <c:ptCount val="1"/>
                <c:pt idx="0">
                  <c:v>reprise par un coexploitant, un membre de la famille ou un tiers</c:v>
                </c:pt>
              </c:strCache>
            </c:strRef>
          </c:tx>
          <c:spPr>
            <a:solidFill>
              <a:schemeClr val="accent2"/>
            </a:solidFill>
            <a:ln>
              <a:noFill/>
            </a:ln>
            <a:effectLst/>
          </c:spPr>
          <c:invertIfNegative val="0"/>
          <c:cat>
            <c:strRef>
              <c:f>devenir!$B$1:$C$1</c:f>
              <c:strCache>
                <c:ptCount val="2"/>
                <c:pt idx="0">
                  <c:v>Nombre d'exploitations</c:v>
                </c:pt>
                <c:pt idx="1">
                  <c:v>Surfaces</c:v>
                </c:pt>
              </c:strCache>
            </c:strRef>
          </c:cat>
          <c:val>
            <c:numRef>
              <c:f>devenir!$B$3:$C$3</c:f>
              <c:numCache>
                <c:formatCode>General</c:formatCode>
                <c:ptCount val="2"/>
                <c:pt idx="0">
                  <c:v>28</c:v>
                </c:pt>
                <c:pt idx="1">
                  <c:v>3987.43</c:v>
                </c:pt>
              </c:numCache>
            </c:numRef>
          </c:val>
          <c:extLst>
            <c:ext xmlns:c16="http://schemas.microsoft.com/office/drawing/2014/chart" uri="{C3380CC4-5D6E-409C-BE32-E72D297353CC}">
              <c16:uniqueId val="{00000001-FC12-4F05-8620-CE7621B8D5B0}"/>
            </c:ext>
          </c:extLst>
        </c:ser>
        <c:ser>
          <c:idx val="2"/>
          <c:order val="2"/>
          <c:tx>
            <c:strRef>
              <c:f>devenir!$A$4</c:f>
              <c:strCache>
                <c:ptCount val="1"/>
                <c:pt idx="0">
                  <c:v>ne sait pas</c:v>
                </c:pt>
              </c:strCache>
            </c:strRef>
          </c:tx>
          <c:spPr>
            <a:solidFill>
              <a:schemeClr val="accent3"/>
            </a:solidFill>
            <a:ln>
              <a:noFill/>
            </a:ln>
            <a:effectLst/>
          </c:spPr>
          <c:invertIfNegative val="0"/>
          <c:cat>
            <c:strRef>
              <c:f>devenir!$B$1:$C$1</c:f>
              <c:strCache>
                <c:ptCount val="2"/>
                <c:pt idx="0">
                  <c:v>Nombre d'exploitations</c:v>
                </c:pt>
                <c:pt idx="1">
                  <c:v>Surfaces</c:v>
                </c:pt>
              </c:strCache>
            </c:strRef>
          </c:cat>
          <c:val>
            <c:numRef>
              <c:f>devenir!$B$4:$C$4</c:f>
              <c:numCache>
                <c:formatCode>General</c:formatCode>
                <c:ptCount val="2"/>
                <c:pt idx="0">
                  <c:v>18</c:v>
                </c:pt>
                <c:pt idx="1">
                  <c:v>2130.15</c:v>
                </c:pt>
              </c:numCache>
            </c:numRef>
          </c:val>
          <c:extLst>
            <c:ext xmlns:c16="http://schemas.microsoft.com/office/drawing/2014/chart" uri="{C3380CC4-5D6E-409C-BE32-E72D297353CC}">
              <c16:uniqueId val="{00000002-FC12-4F05-8620-CE7621B8D5B0}"/>
            </c:ext>
          </c:extLst>
        </c:ser>
        <c:ser>
          <c:idx val="3"/>
          <c:order val="3"/>
          <c:tx>
            <c:strRef>
              <c:f>devenir!$A$5</c:f>
              <c:strCache>
                <c:ptCount val="1"/>
                <c:pt idx="0">
                  <c:v>disparition au profit de l'agrandissement d'une ou plusieurs autres exploitations</c:v>
                </c:pt>
              </c:strCache>
            </c:strRef>
          </c:tx>
          <c:spPr>
            <a:solidFill>
              <a:schemeClr val="accent4"/>
            </a:solidFill>
            <a:ln>
              <a:noFill/>
            </a:ln>
            <a:effectLst/>
          </c:spPr>
          <c:invertIfNegative val="0"/>
          <c:cat>
            <c:strRef>
              <c:f>devenir!$B$1:$C$1</c:f>
              <c:strCache>
                <c:ptCount val="2"/>
                <c:pt idx="0">
                  <c:v>Nombre d'exploitations</c:v>
                </c:pt>
                <c:pt idx="1">
                  <c:v>Surfaces</c:v>
                </c:pt>
              </c:strCache>
            </c:strRef>
          </c:cat>
          <c:val>
            <c:numRef>
              <c:f>devenir!$B$5:$C$5</c:f>
              <c:numCache>
                <c:formatCode>General</c:formatCode>
                <c:ptCount val="2"/>
                <c:pt idx="0">
                  <c:v>3</c:v>
                </c:pt>
                <c:pt idx="1">
                  <c:v>146.57</c:v>
                </c:pt>
              </c:numCache>
            </c:numRef>
          </c:val>
          <c:extLst>
            <c:ext xmlns:c16="http://schemas.microsoft.com/office/drawing/2014/chart" uri="{C3380CC4-5D6E-409C-BE32-E72D297353CC}">
              <c16:uniqueId val="{00000003-FC12-4F05-8620-CE7621B8D5B0}"/>
            </c:ext>
          </c:extLst>
        </c:ser>
        <c:ser>
          <c:idx val="4"/>
          <c:order val="4"/>
          <c:tx>
            <c:strRef>
              <c:f>devenir!$A$6</c:f>
              <c:strCache>
                <c:ptCount val="1"/>
                <c:pt idx="0">
                  <c:v>disparition des terres au profit d'un usage non agricole</c:v>
                </c:pt>
              </c:strCache>
            </c:strRef>
          </c:tx>
          <c:spPr>
            <a:solidFill>
              <a:schemeClr val="accent5"/>
            </a:solidFill>
            <a:ln>
              <a:noFill/>
            </a:ln>
            <a:effectLst/>
          </c:spPr>
          <c:invertIfNegative val="0"/>
          <c:cat>
            <c:strRef>
              <c:f>devenir!$B$1:$C$1</c:f>
              <c:strCache>
                <c:ptCount val="2"/>
                <c:pt idx="0">
                  <c:v>Nombre d'exploitations</c:v>
                </c:pt>
                <c:pt idx="1">
                  <c:v>Surfaces</c:v>
                </c:pt>
              </c:strCache>
            </c:strRef>
          </c:cat>
          <c:val>
            <c:numRef>
              <c:f>devenir!$B$6:$C$6</c:f>
              <c:numCache>
                <c:formatCode>General</c:formatCode>
                <c:ptCount val="2"/>
                <c:pt idx="0">
                  <c:v>1</c:v>
                </c:pt>
                <c:pt idx="1">
                  <c:v>2.9999999999997158</c:v>
                </c:pt>
              </c:numCache>
            </c:numRef>
          </c:val>
          <c:extLst>
            <c:ext xmlns:c16="http://schemas.microsoft.com/office/drawing/2014/chart" uri="{C3380CC4-5D6E-409C-BE32-E72D297353CC}">
              <c16:uniqueId val="{00000004-FC12-4F05-8620-CE7621B8D5B0}"/>
            </c:ext>
          </c:extLst>
        </c:ser>
        <c:dLbls>
          <c:showLegendKey val="0"/>
          <c:showVal val="0"/>
          <c:showCatName val="0"/>
          <c:showSerName val="0"/>
          <c:showPercent val="0"/>
          <c:showBubbleSize val="0"/>
        </c:dLbls>
        <c:gapWidth val="60"/>
        <c:overlap val="100"/>
        <c:axId val="1776721295"/>
        <c:axId val="1776718895"/>
      </c:barChart>
      <c:catAx>
        <c:axId val="177672129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76718895"/>
        <c:crosses val="autoZero"/>
        <c:auto val="1"/>
        <c:lblAlgn val="ctr"/>
        <c:lblOffset val="100"/>
        <c:noMultiLvlLbl val="0"/>
      </c:catAx>
      <c:valAx>
        <c:axId val="1776718895"/>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767212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in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800"/>
      </a:pPr>
      <a:endParaRPr lang="fr-FR"/>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'tab crois dyn tous elev'!$B$44</c:f>
              <c:strCache>
                <c:ptCount val="1"/>
                <c:pt idx="0">
                  <c:v>Nbre élevages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87F-490B-BE32-5ED123647F2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87F-490B-BE32-5ED123647F28}"/>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987F-490B-BE32-5ED123647F28}"/>
              </c:ext>
            </c:extLst>
          </c:dPt>
          <c:dLbls>
            <c:dLbl>
              <c:idx val="0"/>
              <c:tx>
                <c:rich>
                  <a:bodyPr/>
                  <a:lstStyle/>
                  <a:p>
                    <a:r>
                      <a:rPr lang="en-US"/>
                      <a:t>18</a:t>
                    </a:r>
                    <a:r>
                      <a:rPr lang="en-US" baseline="0"/>
                      <a:t> %</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87F-490B-BE32-5ED123647F28}"/>
                </c:ext>
              </c:extLst>
            </c:dLbl>
            <c:dLbl>
              <c:idx val="1"/>
              <c:tx>
                <c:rich>
                  <a:bodyPr/>
                  <a:lstStyle/>
                  <a:p>
                    <a:r>
                      <a:rPr lang="en-US"/>
                      <a:t>46</a:t>
                    </a:r>
                    <a:r>
                      <a:rPr lang="en-US" baseline="0"/>
                      <a:t> %</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87F-490B-BE32-5ED123647F28}"/>
                </c:ext>
              </c:extLst>
            </c:dLbl>
            <c:dLbl>
              <c:idx val="2"/>
              <c:tx>
                <c:rich>
                  <a:bodyPr/>
                  <a:lstStyle/>
                  <a:p>
                    <a:r>
                      <a:rPr lang="en-US"/>
                      <a:t>36 %</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987F-490B-BE32-5ED123647F2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 crois dyn tous elev'!$A$49:$A$51</c:f>
              <c:strCache>
                <c:ptCount val="3"/>
                <c:pt idx="0">
                  <c:v>Groupe 1</c:v>
                </c:pt>
                <c:pt idx="1">
                  <c:v>Groupe 2</c:v>
                </c:pt>
                <c:pt idx="2">
                  <c:v>Groupe 3</c:v>
                </c:pt>
              </c:strCache>
            </c:strRef>
          </c:cat>
          <c:val>
            <c:numRef>
              <c:f>'tab crois dyn tous elev'!$B$49:$B$51</c:f>
              <c:numCache>
                <c:formatCode>General</c:formatCode>
                <c:ptCount val="3"/>
                <c:pt idx="0">
                  <c:v>115</c:v>
                </c:pt>
                <c:pt idx="1">
                  <c:v>302</c:v>
                </c:pt>
                <c:pt idx="2">
                  <c:v>237</c:v>
                </c:pt>
              </c:numCache>
            </c:numRef>
          </c:val>
          <c:extLst>
            <c:ext xmlns:c16="http://schemas.microsoft.com/office/drawing/2014/chart" uri="{C3380CC4-5D6E-409C-BE32-E72D297353CC}">
              <c16:uniqueId val="{00000006-2C2D-4281-987D-724C2567342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Nbre AEQ</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'tab crois dyn tous elev'!$B$44</c:f>
              <c:strCache>
                <c:ptCount val="1"/>
                <c:pt idx="0">
                  <c:v>Nbre élevages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B5A-485C-B6B5-615C3AF28C7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B5A-485C-B6B5-615C3AF28C7D}"/>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AB5A-485C-B6B5-615C3AF28C7D}"/>
              </c:ext>
            </c:extLst>
          </c:dPt>
          <c:cat>
            <c:strRef>
              <c:f>'tab crois dyn tous elev'!$A$60:$A$62</c:f>
              <c:strCache>
                <c:ptCount val="3"/>
                <c:pt idx="0">
                  <c:v>Groupe 1</c:v>
                </c:pt>
                <c:pt idx="1">
                  <c:v>Groupe 2</c:v>
                </c:pt>
                <c:pt idx="2">
                  <c:v>Groupe 3</c:v>
                </c:pt>
              </c:strCache>
            </c:strRef>
          </c:cat>
          <c:val>
            <c:numRef>
              <c:f>'tab crois dyn tous elev'!$B$60:$B$62</c:f>
              <c:numCache>
                <c:formatCode>0</c:formatCode>
                <c:ptCount val="3"/>
                <c:pt idx="0">
                  <c:v>257122.80000000002</c:v>
                </c:pt>
                <c:pt idx="1">
                  <c:v>139860.80000000005</c:v>
                </c:pt>
                <c:pt idx="2">
                  <c:v>97551.599999999991</c:v>
                </c:pt>
              </c:numCache>
            </c:numRef>
          </c:val>
          <c:extLst>
            <c:ext xmlns:c16="http://schemas.microsoft.com/office/drawing/2014/chart" uri="{C3380CC4-5D6E-409C-BE32-E72D297353CC}">
              <c16:uniqueId val="{00000006-AB5A-485C-B6B5-615C3AF28C7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dPt>
            <c:idx val="0"/>
            <c:bubble3D val="0"/>
            <c:spPr>
              <a:solidFill>
                <a:schemeClr val="accent5">
                  <a:shade val="53000"/>
                </a:schemeClr>
              </a:solidFill>
              <a:ln w="19050">
                <a:solidFill>
                  <a:schemeClr val="lt1"/>
                </a:solidFill>
              </a:ln>
              <a:effectLst/>
            </c:spPr>
            <c:extLst>
              <c:ext xmlns:c16="http://schemas.microsoft.com/office/drawing/2014/chart" uri="{C3380CC4-5D6E-409C-BE32-E72D297353CC}">
                <c16:uniqueId val="{00000001-31BD-4345-974D-6A32BCB92BFF}"/>
              </c:ext>
            </c:extLst>
          </c:dPt>
          <c:dPt>
            <c:idx val="1"/>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3-31BD-4345-974D-6A32BCB92BFF}"/>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31BD-4345-974D-6A32BCB92BFF}"/>
              </c:ext>
            </c:extLst>
          </c:dPt>
          <c:dPt>
            <c:idx val="3"/>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7-31BD-4345-974D-6A32BCB92BFF}"/>
              </c:ext>
            </c:extLst>
          </c:dPt>
          <c:dPt>
            <c:idx val="4"/>
            <c:bubble3D val="0"/>
            <c:spPr>
              <a:solidFill>
                <a:schemeClr val="accent5">
                  <a:tint val="54000"/>
                </a:schemeClr>
              </a:solidFill>
              <a:ln w="19050">
                <a:solidFill>
                  <a:schemeClr val="lt1"/>
                </a:solidFill>
              </a:ln>
              <a:effectLst/>
            </c:spPr>
            <c:extLst>
              <c:ext xmlns:c16="http://schemas.microsoft.com/office/drawing/2014/chart" uri="{C3380CC4-5D6E-409C-BE32-E72D297353CC}">
                <c16:uniqueId val="{00000009-31BD-4345-974D-6A32BCB92BFF}"/>
              </c:ext>
            </c:extLst>
          </c:dPt>
          <c:cat>
            <c:strRef>
              <c:f>'tab crois dyn tous elev'!$A$95:$A$99</c:f>
              <c:strCache>
                <c:ptCount val="5"/>
                <c:pt idx="0">
                  <c:v>Naisseur</c:v>
                </c:pt>
                <c:pt idx="1">
                  <c:v>Naisseur - Post-sevreur</c:v>
                </c:pt>
                <c:pt idx="2">
                  <c:v>Naisseur - Engraisseur</c:v>
                </c:pt>
                <c:pt idx="3">
                  <c:v>Post-sevreur - Engraisseur</c:v>
                </c:pt>
                <c:pt idx="4">
                  <c:v>Engraisseur</c:v>
                </c:pt>
              </c:strCache>
            </c:strRef>
          </c:cat>
          <c:val>
            <c:numRef>
              <c:f>'tab crois dyn tous elev'!$B$95:$B$99</c:f>
              <c:numCache>
                <c:formatCode>General</c:formatCode>
                <c:ptCount val="5"/>
                <c:pt idx="0">
                  <c:v>13</c:v>
                </c:pt>
                <c:pt idx="1">
                  <c:v>4</c:v>
                </c:pt>
                <c:pt idx="2">
                  <c:v>42</c:v>
                </c:pt>
                <c:pt idx="3">
                  <c:v>28</c:v>
                </c:pt>
                <c:pt idx="4">
                  <c:v>28</c:v>
                </c:pt>
              </c:numCache>
            </c:numRef>
          </c:val>
          <c:extLst>
            <c:ext xmlns:c16="http://schemas.microsoft.com/office/drawing/2014/chart" uri="{C3380CC4-5D6E-409C-BE32-E72D297353CC}">
              <c16:uniqueId val="{0000000A-31BD-4345-974D-6A32BCB92BFF}"/>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dPt>
            <c:idx val="0"/>
            <c:bubble3D val="0"/>
            <c:spPr>
              <a:solidFill>
                <a:schemeClr val="accent2">
                  <a:shade val="50000"/>
                </a:schemeClr>
              </a:solidFill>
              <a:ln w="19050">
                <a:solidFill>
                  <a:schemeClr val="lt1"/>
                </a:solidFill>
              </a:ln>
              <a:effectLst/>
            </c:spPr>
            <c:extLst>
              <c:ext xmlns:c16="http://schemas.microsoft.com/office/drawing/2014/chart" uri="{C3380CC4-5D6E-409C-BE32-E72D297353CC}">
                <c16:uniqueId val="{00000001-EBF8-4077-ABDD-7A19F896ACDF}"/>
              </c:ext>
            </c:extLst>
          </c:dPt>
          <c:dPt>
            <c:idx val="1"/>
            <c:bubble3D val="0"/>
            <c:spPr>
              <a:solidFill>
                <a:schemeClr val="accent2">
                  <a:shade val="70000"/>
                </a:schemeClr>
              </a:solidFill>
              <a:ln w="19050">
                <a:solidFill>
                  <a:schemeClr val="lt1"/>
                </a:solidFill>
              </a:ln>
              <a:effectLst/>
            </c:spPr>
            <c:extLst>
              <c:ext xmlns:c16="http://schemas.microsoft.com/office/drawing/2014/chart" uri="{C3380CC4-5D6E-409C-BE32-E72D297353CC}">
                <c16:uniqueId val="{00000003-EBF8-4077-ABDD-7A19F896ACDF}"/>
              </c:ext>
            </c:extLst>
          </c:dPt>
          <c:dPt>
            <c:idx val="2"/>
            <c:bubble3D val="0"/>
            <c:spPr>
              <a:solidFill>
                <a:schemeClr val="accent2">
                  <a:shade val="90000"/>
                </a:schemeClr>
              </a:solidFill>
              <a:ln w="19050">
                <a:solidFill>
                  <a:schemeClr val="lt1"/>
                </a:solidFill>
              </a:ln>
              <a:effectLst/>
            </c:spPr>
            <c:extLst>
              <c:ext xmlns:c16="http://schemas.microsoft.com/office/drawing/2014/chart" uri="{C3380CC4-5D6E-409C-BE32-E72D297353CC}">
                <c16:uniqueId val="{00000005-EBF8-4077-ABDD-7A19F896ACDF}"/>
              </c:ext>
            </c:extLst>
          </c:dPt>
          <c:dPt>
            <c:idx val="3"/>
            <c:bubble3D val="0"/>
            <c:spPr>
              <a:solidFill>
                <a:schemeClr val="accent2">
                  <a:tint val="90000"/>
                </a:schemeClr>
              </a:solidFill>
              <a:ln w="19050">
                <a:solidFill>
                  <a:schemeClr val="lt1"/>
                </a:solidFill>
              </a:ln>
              <a:effectLst/>
            </c:spPr>
            <c:extLst>
              <c:ext xmlns:c16="http://schemas.microsoft.com/office/drawing/2014/chart" uri="{C3380CC4-5D6E-409C-BE32-E72D297353CC}">
                <c16:uniqueId val="{00000007-EBF8-4077-ABDD-7A19F896ACDF}"/>
              </c:ext>
            </c:extLst>
          </c:dPt>
          <c:dPt>
            <c:idx val="4"/>
            <c:bubble3D val="0"/>
            <c:spPr>
              <a:solidFill>
                <a:schemeClr val="accent2">
                  <a:tint val="70000"/>
                </a:schemeClr>
              </a:solidFill>
              <a:ln w="19050">
                <a:solidFill>
                  <a:schemeClr val="lt1"/>
                </a:solidFill>
              </a:ln>
              <a:effectLst/>
            </c:spPr>
            <c:extLst>
              <c:ext xmlns:c16="http://schemas.microsoft.com/office/drawing/2014/chart" uri="{C3380CC4-5D6E-409C-BE32-E72D297353CC}">
                <c16:uniqueId val="{00000009-EBF8-4077-ABDD-7A19F896ACDF}"/>
              </c:ext>
            </c:extLst>
          </c:dPt>
          <c:dPt>
            <c:idx val="5"/>
            <c:bubble3D val="0"/>
            <c:spPr>
              <a:solidFill>
                <a:schemeClr val="accent2">
                  <a:tint val="50000"/>
                </a:schemeClr>
              </a:solidFill>
              <a:ln w="19050">
                <a:solidFill>
                  <a:schemeClr val="lt1"/>
                </a:solidFill>
              </a:ln>
              <a:effectLst/>
            </c:spPr>
            <c:extLst>
              <c:ext xmlns:c16="http://schemas.microsoft.com/office/drawing/2014/chart" uri="{C3380CC4-5D6E-409C-BE32-E72D297353CC}">
                <c16:uniqueId val="{0000000B-EBF8-4077-ABDD-7A19F896ACDF}"/>
              </c:ext>
            </c:extLst>
          </c:dPt>
          <c:cat>
            <c:strRef>
              <c:f>'tab crois dyn tous elev'!$A$114:$A$119</c:f>
              <c:strCache>
                <c:ptCount val="6"/>
                <c:pt idx="0">
                  <c:v>Naisseur</c:v>
                </c:pt>
                <c:pt idx="1">
                  <c:v>Naisseur - Post-sevreur</c:v>
                </c:pt>
                <c:pt idx="2">
                  <c:v>Naisseur - Engraisseur</c:v>
                </c:pt>
                <c:pt idx="3">
                  <c:v>Post-sevreur</c:v>
                </c:pt>
                <c:pt idx="4">
                  <c:v>Post-sevreur - Engraisseur</c:v>
                </c:pt>
                <c:pt idx="5">
                  <c:v>Engraisseur</c:v>
                </c:pt>
              </c:strCache>
            </c:strRef>
          </c:cat>
          <c:val>
            <c:numRef>
              <c:f>'tab crois dyn tous elev'!$B$114:$B$119</c:f>
              <c:numCache>
                <c:formatCode>General</c:formatCode>
                <c:ptCount val="6"/>
                <c:pt idx="0">
                  <c:v>22</c:v>
                </c:pt>
                <c:pt idx="1">
                  <c:v>14</c:v>
                </c:pt>
                <c:pt idx="2">
                  <c:v>50</c:v>
                </c:pt>
                <c:pt idx="3">
                  <c:v>15</c:v>
                </c:pt>
                <c:pt idx="4">
                  <c:v>87</c:v>
                </c:pt>
                <c:pt idx="5">
                  <c:v>114</c:v>
                </c:pt>
              </c:numCache>
            </c:numRef>
          </c:val>
          <c:extLst>
            <c:ext xmlns:c16="http://schemas.microsoft.com/office/drawing/2014/chart" uri="{C3380CC4-5D6E-409C-BE32-E72D297353CC}">
              <c16:uniqueId val="{0000000C-EBF8-4077-ABDD-7A19F896ACDF}"/>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dPt>
            <c:idx val="0"/>
            <c:bubble3D val="0"/>
            <c:spPr>
              <a:solidFill>
                <a:schemeClr val="accent4">
                  <a:shade val="53000"/>
                </a:schemeClr>
              </a:solidFill>
              <a:ln w="19050">
                <a:solidFill>
                  <a:schemeClr val="lt1"/>
                </a:solidFill>
              </a:ln>
              <a:effectLst/>
            </c:spPr>
            <c:extLst>
              <c:ext xmlns:c16="http://schemas.microsoft.com/office/drawing/2014/chart" uri="{C3380CC4-5D6E-409C-BE32-E72D297353CC}">
                <c16:uniqueId val="{00000001-7BF8-4EB4-9AA3-7F1F5CD39A30}"/>
              </c:ext>
            </c:extLst>
          </c:dPt>
          <c:dPt>
            <c:idx val="1"/>
            <c:bubble3D val="0"/>
            <c:spPr>
              <a:solidFill>
                <a:schemeClr val="accent4">
                  <a:shade val="76000"/>
                </a:schemeClr>
              </a:solidFill>
              <a:ln w="19050">
                <a:solidFill>
                  <a:schemeClr val="lt1"/>
                </a:solidFill>
              </a:ln>
              <a:effectLst/>
            </c:spPr>
            <c:extLst>
              <c:ext xmlns:c16="http://schemas.microsoft.com/office/drawing/2014/chart" uri="{C3380CC4-5D6E-409C-BE32-E72D297353CC}">
                <c16:uniqueId val="{00000003-7BF8-4EB4-9AA3-7F1F5CD39A30}"/>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7BF8-4EB4-9AA3-7F1F5CD39A30}"/>
              </c:ext>
            </c:extLst>
          </c:dPt>
          <c:dPt>
            <c:idx val="3"/>
            <c:bubble3D val="0"/>
            <c:spPr>
              <a:solidFill>
                <a:schemeClr val="accent4">
                  <a:tint val="77000"/>
                </a:schemeClr>
              </a:solidFill>
              <a:ln w="19050">
                <a:solidFill>
                  <a:schemeClr val="lt1"/>
                </a:solidFill>
              </a:ln>
              <a:effectLst/>
            </c:spPr>
            <c:extLst>
              <c:ext xmlns:c16="http://schemas.microsoft.com/office/drawing/2014/chart" uri="{C3380CC4-5D6E-409C-BE32-E72D297353CC}">
                <c16:uniqueId val="{00000007-7BF8-4EB4-9AA3-7F1F5CD39A30}"/>
              </c:ext>
            </c:extLst>
          </c:dPt>
          <c:dPt>
            <c:idx val="4"/>
            <c:bubble3D val="0"/>
            <c:spPr>
              <a:solidFill>
                <a:schemeClr val="accent4">
                  <a:tint val="54000"/>
                </a:schemeClr>
              </a:solidFill>
              <a:ln w="19050">
                <a:solidFill>
                  <a:schemeClr val="lt1"/>
                </a:solidFill>
              </a:ln>
              <a:effectLst/>
            </c:spPr>
            <c:extLst>
              <c:ext xmlns:c16="http://schemas.microsoft.com/office/drawing/2014/chart" uri="{C3380CC4-5D6E-409C-BE32-E72D297353CC}">
                <c16:uniqueId val="{00000009-7BF8-4EB4-9AA3-7F1F5CD39A30}"/>
              </c:ext>
            </c:extLst>
          </c:dPt>
          <c:cat>
            <c:strRef>
              <c:f>'tab crois dyn tous elev'!$A$105:$A$109</c:f>
              <c:strCache>
                <c:ptCount val="5"/>
                <c:pt idx="0">
                  <c:v>Naisseur</c:v>
                </c:pt>
                <c:pt idx="1">
                  <c:v>Naisseur - Post-sevreur</c:v>
                </c:pt>
                <c:pt idx="2">
                  <c:v>Naisseur - Engraisseur</c:v>
                </c:pt>
                <c:pt idx="3">
                  <c:v>Post-sevreur - Engraisseur</c:v>
                </c:pt>
                <c:pt idx="4">
                  <c:v>Engraisseur</c:v>
                </c:pt>
              </c:strCache>
            </c:strRef>
          </c:cat>
          <c:val>
            <c:numRef>
              <c:f>'tab crois dyn tous elev'!$B$105:$B$109</c:f>
              <c:numCache>
                <c:formatCode>General</c:formatCode>
                <c:ptCount val="5"/>
                <c:pt idx="0">
                  <c:v>5</c:v>
                </c:pt>
                <c:pt idx="1">
                  <c:v>2</c:v>
                </c:pt>
                <c:pt idx="2">
                  <c:v>71</c:v>
                </c:pt>
                <c:pt idx="3">
                  <c:v>58</c:v>
                </c:pt>
                <c:pt idx="4">
                  <c:v>101</c:v>
                </c:pt>
              </c:numCache>
            </c:numRef>
          </c:val>
          <c:extLst>
            <c:ext xmlns:c16="http://schemas.microsoft.com/office/drawing/2014/chart" uri="{C3380CC4-5D6E-409C-BE32-E72D297353CC}">
              <c16:uniqueId val="{0000000A-7BF8-4EB4-9AA3-7F1F5CD39A30}"/>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DCA3-4716-9EE0-507ABB7CA992}"/>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DCA3-4716-9EE0-507ABB7CA992}"/>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CA3-4716-9EE0-507ABB7CA99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DCA3-4716-9EE0-507ABB7CA99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DCA3-4716-9EE0-507ABB7CA99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DCA3-4716-9EE0-507ABB7CA992}"/>
              </c:ext>
            </c:extLst>
          </c:dPt>
          <c:cat>
            <c:strRef>
              <c:f>Feuil1!$D$5:$D$10</c:f>
              <c:strCache>
                <c:ptCount val="6"/>
                <c:pt idx="0">
                  <c:v>Naisseur</c:v>
                </c:pt>
                <c:pt idx="1">
                  <c:v>Naisseur - Post-sevreur</c:v>
                </c:pt>
                <c:pt idx="2">
                  <c:v>Naisseur - Engraisseur</c:v>
                </c:pt>
                <c:pt idx="3">
                  <c:v>Post-sevreur</c:v>
                </c:pt>
                <c:pt idx="4">
                  <c:v>Post-sevreur - Engraisseur</c:v>
                </c:pt>
                <c:pt idx="5">
                  <c:v>Engraisseur</c:v>
                </c:pt>
              </c:strCache>
            </c:strRef>
          </c:cat>
          <c:val>
            <c:numRef>
              <c:f>Feuil1!$E$5:$E$10</c:f>
              <c:numCache>
                <c:formatCode>0%</c:formatCode>
                <c:ptCount val="6"/>
                <c:pt idx="0">
                  <c:v>6.2228654124457307E-2</c:v>
                </c:pt>
                <c:pt idx="1">
                  <c:v>3.0390738060781478E-2</c:v>
                </c:pt>
                <c:pt idx="2">
                  <c:v>0.26772793053545585</c:v>
                </c:pt>
                <c:pt idx="3">
                  <c:v>2.1707670043415339E-2</c:v>
                </c:pt>
                <c:pt idx="4">
                  <c:v>0.25180897250361794</c:v>
                </c:pt>
                <c:pt idx="5">
                  <c:v>0.36613603473227208</c:v>
                </c:pt>
              </c:numCache>
            </c:numRef>
          </c:val>
          <c:extLst>
            <c:ext xmlns:c16="http://schemas.microsoft.com/office/drawing/2014/chart" uri="{C3380CC4-5D6E-409C-BE32-E72D297353CC}">
              <c16:uniqueId val="{0000000C-DCA3-4716-9EE0-507ABB7CA99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C39A-41A8-9DCE-EBCEA3596405}"/>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C39A-41A8-9DCE-EBCEA3596405}"/>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C39A-41A8-9DCE-EBCEA3596405}"/>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C39A-41A8-9DCE-EBCEA3596405}"/>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C39A-41A8-9DCE-EBCEA3596405}"/>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C39A-41A8-9DCE-EBCEA3596405}"/>
              </c:ext>
            </c:extLst>
          </c:dPt>
          <c:cat>
            <c:strRef>
              <c:f>Feuil1!$D$5:$D$10</c:f>
              <c:strCache>
                <c:ptCount val="6"/>
                <c:pt idx="0">
                  <c:v>Naisseur</c:v>
                </c:pt>
                <c:pt idx="1">
                  <c:v>Naisseur - Post-sevreur</c:v>
                </c:pt>
                <c:pt idx="2">
                  <c:v>Naisseur - Engraisseur</c:v>
                </c:pt>
                <c:pt idx="3">
                  <c:v>Post-sevreur</c:v>
                </c:pt>
                <c:pt idx="4">
                  <c:v>Post-sevreur - Engraisseur</c:v>
                </c:pt>
                <c:pt idx="5">
                  <c:v>Engraisseur</c:v>
                </c:pt>
              </c:strCache>
            </c:strRef>
          </c:cat>
          <c:val>
            <c:numRef>
              <c:f>Feuil1!$F$5:$F$10</c:f>
              <c:numCache>
                <c:formatCode>0.00%</c:formatCode>
                <c:ptCount val="6"/>
                <c:pt idx="0">
                  <c:v>5.9880299347545116E-2</c:v>
                </c:pt>
                <c:pt idx="1">
                  <c:v>2.3510515769457948E-2</c:v>
                </c:pt>
                <c:pt idx="2">
                  <c:v>0.39555606532062043</c:v>
                </c:pt>
                <c:pt idx="3">
                  <c:v>7.1895524093992507E-3</c:v>
                </c:pt>
                <c:pt idx="4">
                  <c:v>0.26396167916612384</c:v>
                </c:pt>
                <c:pt idx="5">
                  <c:v>0.24990188798685337</c:v>
                </c:pt>
              </c:numCache>
            </c:numRef>
          </c:val>
          <c:extLst>
            <c:ext xmlns:c16="http://schemas.microsoft.com/office/drawing/2014/chart" uri="{C3380CC4-5D6E-409C-BE32-E72D297353CC}">
              <c16:uniqueId val="{0000000C-C39A-41A8-9DCE-EBCEA359640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typ!$D$2</c:f>
              <c:strCache>
                <c:ptCount val="1"/>
                <c:pt idx="0">
                  <c:v>Herbivores viande et porcs</c:v>
                </c:pt>
              </c:strCache>
            </c:strRef>
          </c:tx>
          <c:spPr>
            <a:solidFill>
              <a:schemeClr val="accent2"/>
            </a:solidFill>
            <a:ln>
              <a:noFill/>
            </a:ln>
            <a:effectLst/>
          </c:spPr>
          <c:invertIfNegative val="0"/>
          <c:dLbls>
            <c:delete val="1"/>
          </c:dLbls>
          <c:cat>
            <c:strRef>
              <c:f>(typ!$E$1:$F$1,typ!$H$1:$I$1)</c:f>
              <c:strCache>
                <c:ptCount val="4"/>
                <c:pt idx="0">
                  <c:v>n_exploit_2010</c:v>
                </c:pt>
                <c:pt idx="1">
                  <c:v>n_exploit_2020</c:v>
                </c:pt>
                <c:pt idx="2">
                  <c:v>sau_ha_2010</c:v>
                </c:pt>
                <c:pt idx="3">
                  <c:v>sau_ha_2020</c:v>
                </c:pt>
              </c:strCache>
              <c:extLst/>
            </c:strRef>
          </c:cat>
          <c:val>
            <c:numRef>
              <c:f>(typ!$E$2:$F$2,typ!$H$2:$I$2)</c:f>
              <c:numCache>
                <c:formatCode>General</c:formatCode>
                <c:ptCount val="4"/>
                <c:pt idx="0">
                  <c:v>170</c:v>
                </c:pt>
                <c:pt idx="1">
                  <c:v>144</c:v>
                </c:pt>
                <c:pt idx="2">
                  <c:v>14594.27</c:v>
                </c:pt>
                <c:pt idx="3">
                  <c:v>15095.53</c:v>
                </c:pt>
              </c:numCache>
              <c:extLst/>
            </c:numRef>
          </c:val>
          <c:extLst>
            <c:ext xmlns:c16="http://schemas.microsoft.com/office/drawing/2014/chart" uri="{C3380CC4-5D6E-409C-BE32-E72D297353CC}">
              <c16:uniqueId val="{00000000-AE8B-4C64-BBB6-A34B1D5B79D0}"/>
            </c:ext>
          </c:extLst>
        </c:ser>
        <c:ser>
          <c:idx val="1"/>
          <c:order val="1"/>
          <c:tx>
            <c:strRef>
              <c:f>typ!$D$3</c:f>
              <c:strCache>
                <c:ptCount val="1"/>
                <c:pt idx="0">
                  <c:v>Bovins laitiers et/ou herbivrores viande et porcs</c:v>
                </c:pt>
              </c:strCache>
            </c:strRef>
          </c:tx>
          <c:spPr>
            <a:solidFill>
              <a:schemeClr val="bg2"/>
            </a:solidFill>
            <a:ln>
              <a:noFill/>
            </a:ln>
            <a:effectLst/>
          </c:spPr>
          <c:invertIfNegative val="0"/>
          <c:dLbls>
            <c:delete val="1"/>
          </c:dLbls>
          <c:cat>
            <c:strRef>
              <c:f>(typ!$E$1:$F$1,typ!$H$1:$I$1)</c:f>
              <c:strCache>
                <c:ptCount val="4"/>
                <c:pt idx="0">
                  <c:v>n_exploit_2010</c:v>
                </c:pt>
                <c:pt idx="1">
                  <c:v>n_exploit_2020</c:v>
                </c:pt>
                <c:pt idx="2">
                  <c:v>sau_ha_2010</c:v>
                </c:pt>
                <c:pt idx="3">
                  <c:v>sau_ha_2020</c:v>
                </c:pt>
              </c:strCache>
              <c:extLst/>
            </c:strRef>
          </c:cat>
          <c:val>
            <c:numRef>
              <c:f>(typ!$E$3:$F$3,typ!$H$3:$I$3)</c:f>
              <c:numCache>
                <c:formatCode>General</c:formatCode>
                <c:ptCount val="4"/>
                <c:pt idx="0">
                  <c:v>177</c:v>
                </c:pt>
                <c:pt idx="1">
                  <c:v>111</c:v>
                </c:pt>
                <c:pt idx="2">
                  <c:v>15896.93</c:v>
                </c:pt>
                <c:pt idx="3">
                  <c:v>12708.71</c:v>
                </c:pt>
              </c:numCache>
              <c:extLst/>
            </c:numRef>
          </c:val>
          <c:extLst>
            <c:ext xmlns:c16="http://schemas.microsoft.com/office/drawing/2014/chart" uri="{C3380CC4-5D6E-409C-BE32-E72D297353CC}">
              <c16:uniqueId val="{00000001-AE8B-4C64-BBB6-A34B1D5B79D0}"/>
            </c:ext>
          </c:extLst>
        </c:ser>
        <c:ser>
          <c:idx val="2"/>
          <c:order val="2"/>
          <c:tx>
            <c:strRef>
              <c:f>typ!$D$4</c:f>
              <c:strCache>
                <c:ptCount val="1"/>
                <c:pt idx="0">
                  <c:v>Herbivores viande et granivores </c:v>
                </c:pt>
              </c:strCache>
            </c:strRef>
          </c:tx>
          <c:spPr>
            <a:solidFill>
              <a:schemeClr val="accent6"/>
            </a:solidFill>
            <a:ln>
              <a:noFill/>
            </a:ln>
            <a:effectLst/>
          </c:spPr>
          <c:invertIfNegative val="0"/>
          <c:dLbls>
            <c:delete val="1"/>
          </c:dLbls>
          <c:cat>
            <c:strRef>
              <c:f>(typ!$E$1:$F$1,typ!$H$1:$I$1)</c:f>
              <c:strCache>
                <c:ptCount val="4"/>
                <c:pt idx="0">
                  <c:v>n_exploit_2010</c:v>
                </c:pt>
                <c:pt idx="1">
                  <c:v>n_exploit_2020</c:v>
                </c:pt>
                <c:pt idx="2">
                  <c:v>sau_ha_2010</c:v>
                </c:pt>
                <c:pt idx="3">
                  <c:v>sau_ha_2020</c:v>
                </c:pt>
              </c:strCache>
              <c:extLst/>
            </c:strRef>
          </c:cat>
          <c:val>
            <c:numRef>
              <c:f>(typ!$E$4:$F$4,typ!$H$4:$I$4)</c:f>
              <c:numCache>
                <c:formatCode>General</c:formatCode>
                <c:ptCount val="4"/>
                <c:pt idx="0">
                  <c:v>23</c:v>
                </c:pt>
                <c:pt idx="1">
                  <c:v>24</c:v>
                </c:pt>
                <c:pt idx="2">
                  <c:v>2619.4</c:v>
                </c:pt>
                <c:pt idx="3">
                  <c:v>2820.56</c:v>
                </c:pt>
              </c:numCache>
              <c:extLst/>
            </c:numRef>
          </c:val>
          <c:extLst>
            <c:ext xmlns:c16="http://schemas.microsoft.com/office/drawing/2014/chart" uri="{C3380CC4-5D6E-409C-BE32-E72D297353CC}">
              <c16:uniqueId val="{00000002-AE8B-4C64-BBB6-A34B1D5B79D0}"/>
            </c:ext>
          </c:extLst>
        </c:ser>
        <c:ser>
          <c:idx val="3"/>
          <c:order val="3"/>
          <c:tx>
            <c:strRef>
              <c:f>typ!$D$5</c:f>
              <c:strCache>
                <c:ptCount val="1"/>
                <c:pt idx="0">
                  <c:v>Porcs et cultures</c:v>
                </c:pt>
              </c:strCache>
            </c:strRef>
          </c:tx>
          <c:spPr>
            <a:solidFill>
              <a:schemeClr val="accent2">
                <a:lumMod val="60000"/>
              </a:schemeClr>
            </a:solidFill>
            <a:ln>
              <a:noFill/>
            </a:ln>
            <a:effectLst/>
          </c:spPr>
          <c:invertIfNegative val="0"/>
          <c:dLbls>
            <c:delete val="1"/>
          </c:dLbls>
          <c:cat>
            <c:strRef>
              <c:f>(typ!$E$1:$F$1,typ!$H$1:$I$1)</c:f>
              <c:strCache>
                <c:ptCount val="4"/>
                <c:pt idx="0">
                  <c:v>n_exploit_2010</c:v>
                </c:pt>
                <c:pt idx="1">
                  <c:v>n_exploit_2020</c:v>
                </c:pt>
                <c:pt idx="2">
                  <c:v>sau_ha_2010</c:v>
                </c:pt>
                <c:pt idx="3">
                  <c:v>sau_ha_2020</c:v>
                </c:pt>
              </c:strCache>
              <c:extLst/>
            </c:strRef>
          </c:cat>
          <c:val>
            <c:numRef>
              <c:f>(typ!$E$5:$F$5,typ!$H$5:$I$5)</c:f>
              <c:numCache>
                <c:formatCode>General</c:formatCode>
                <c:ptCount val="4"/>
                <c:pt idx="0">
                  <c:v>84</c:v>
                </c:pt>
                <c:pt idx="1">
                  <c:v>71</c:v>
                </c:pt>
                <c:pt idx="2">
                  <c:v>7158.85</c:v>
                </c:pt>
                <c:pt idx="3">
                  <c:v>7273.21</c:v>
                </c:pt>
              </c:numCache>
              <c:extLst/>
            </c:numRef>
          </c:val>
          <c:extLst>
            <c:ext xmlns:c16="http://schemas.microsoft.com/office/drawing/2014/chart" uri="{C3380CC4-5D6E-409C-BE32-E72D297353CC}">
              <c16:uniqueId val="{00000003-AE8B-4C64-BBB6-A34B1D5B79D0}"/>
            </c:ext>
          </c:extLst>
        </c:ser>
        <c:ser>
          <c:idx val="4"/>
          <c:order val="4"/>
          <c:tx>
            <c:strRef>
              <c:f>typ!$D$6</c:f>
              <c:strCache>
                <c:ptCount val="1"/>
                <c:pt idx="0">
                  <c:v>Porcs et grandes cultures</c:v>
                </c:pt>
              </c:strCache>
            </c:strRef>
          </c:tx>
          <c:spPr>
            <a:solidFill>
              <a:srgbClr val="F1E6DB"/>
            </a:solidFill>
            <a:ln>
              <a:noFill/>
            </a:ln>
            <a:effectLst/>
          </c:spPr>
          <c:invertIfNegative val="0"/>
          <c:dLbls>
            <c:delete val="1"/>
          </c:dLbls>
          <c:cat>
            <c:strRef>
              <c:f>(typ!$E$1:$F$1,typ!$H$1:$I$1)</c:f>
              <c:strCache>
                <c:ptCount val="4"/>
                <c:pt idx="0">
                  <c:v>n_exploit_2010</c:v>
                </c:pt>
                <c:pt idx="1">
                  <c:v>n_exploit_2020</c:v>
                </c:pt>
                <c:pt idx="2">
                  <c:v>sau_ha_2010</c:v>
                </c:pt>
                <c:pt idx="3">
                  <c:v>sau_ha_2020</c:v>
                </c:pt>
              </c:strCache>
              <c:extLst/>
            </c:strRef>
          </c:cat>
          <c:val>
            <c:numRef>
              <c:f>(typ!$E$6:$F$6,typ!$H$6:$I$6)</c:f>
              <c:numCache>
                <c:formatCode>General</c:formatCode>
                <c:ptCount val="4"/>
                <c:pt idx="0">
                  <c:v>69</c:v>
                </c:pt>
                <c:pt idx="1">
                  <c:v>59</c:v>
                </c:pt>
                <c:pt idx="2">
                  <c:v>9417.09</c:v>
                </c:pt>
                <c:pt idx="3">
                  <c:v>10483.31</c:v>
                </c:pt>
              </c:numCache>
              <c:extLst/>
            </c:numRef>
          </c:val>
          <c:extLst>
            <c:ext xmlns:c16="http://schemas.microsoft.com/office/drawing/2014/chart" uri="{C3380CC4-5D6E-409C-BE32-E72D297353CC}">
              <c16:uniqueId val="{00000004-AE8B-4C64-BBB6-A34B1D5B79D0}"/>
            </c:ext>
          </c:extLst>
        </c:ser>
        <c:ser>
          <c:idx val="5"/>
          <c:order val="5"/>
          <c:tx>
            <c:strRef>
              <c:f>typ!$D$7</c:f>
              <c:strCache>
                <c:ptCount val="1"/>
                <c:pt idx="0">
                  <c:v>Granivores et herbivores laitiers et/ou viandes et grandes cultures</c:v>
                </c:pt>
              </c:strCache>
            </c:strRef>
          </c:tx>
          <c:spPr>
            <a:solidFill>
              <a:schemeClr val="accent6">
                <a:lumMod val="60000"/>
              </a:schemeClr>
            </a:solidFill>
            <a:ln>
              <a:noFill/>
            </a:ln>
            <a:effectLst/>
          </c:spPr>
          <c:invertIfNegative val="0"/>
          <c:dLbls>
            <c:delete val="1"/>
          </c:dLbls>
          <c:cat>
            <c:strRef>
              <c:f>(typ!$E$1:$F$1,typ!$H$1:$I$1)</c:f>
              <c:strCache>
                <c:ptCount val="4"/>
                <c:pt idx="0">
                  <c:v>n_exploit_2010</c:v>
                </c:pt>
                <c:pt idx="1">
                  <c:v>n_exploit_2020</c:v>
                </c:pt>
                <c:pt idx="2">
                  <c:v>sau_ha_2010</c:v>
                </c:pt>
                <c:pt idx="3">
                  <c:v>sau_ha_2020</c:v>
                </c:pt>
              </c:strCache>
              <c:extLst/>
            </c:strRef>
          </c:cat>
          <c:val>
            <c:numRef>
              <c:f>(typ!$E$7:$F$7,typ!$H$7:$I$7)</c:f>
              <c:numCache>
                <c:formatCode>General</c:formatCode>
                <c:ptCount val="4"/>
                <c:pt idx="0">
                  <c:v>38</c:v>
                </c:pt>
                <c:pt idx="1">
                  <c:v>20</c:v>
                </c:pt>
                <c:pt idx="2">
                  <c:v>5185.1499999999996</c:v>
                </c:pt>
                <c:pt idx="3">
                  <c:v>3616.69</c:v>
                </c:pt>
              </c:numCache>
              <c:extLst/>
            </c:numRef>
          </c:val>
          <c:extLst>
            <c:ext xmlns:c16="http://schemas.microsoft.com/office/drawing/2014/chart" uri="{C3380CC4-5D6E-409C-BE32-E72D297353CC}">
              <c16:uniqueId val="{00000005-AE8B-4C64-BBB6-A34B1D5B79D0}"/>
            </c:ext>
          </c:extLst>
        </c:ser>
        <c:ser>
          <c:idx val="6"/>
          <c:order val="6"/>
          <c:tx>
            <c:strRef>
              <c:f>typ!$D$8</c:f>
              <c:strCache>
                <c:ptCount val="1"/>
                <c:pt idx="0">
                  <c:v>Polyculture-élevages cunicoles et/ou polyélevages de granivores</c:v>
                </c:pt>
              </c:strCache>
            </c:strRef>
          </c:tx>
          <c:spPr>
            <a:solidFill>
              <a:schemeClr val="accent2">
                <a:lumMod val="80000"/>
                <a:lumOff val="20000"/>
              </a:schemeClr>
            </a:solidFill>
            <a:ln>
              <a:noFill/>
            </a:ln>
            <a:effectLst/>
          </c:spPr>
          <c:invertIfNegative val="0"/>
          <c:dLbls>
            <c:delete val="1"/>
          </c:dLbls>
          <c:cat>
            <c:strRef>
              <c:f>(typ!$E$1:$F$1,typ!$H$1:$I$1)</c:f>
              <c:strCache>
                <c:ptCount val="4"/>
                <c:pt idx="0">
                  <c:v>n_exploit_2010</c:v>
                </c:pt>
                <c:pt idx="1">
                  <c:v>n_exploit_2020</c:v>
                </c:pt>
                <c:pt idx="2">
                  <c:v>sau_ha_2010</c:v>
                </c:pt>
                <c:pt idx="3">
                  <c:v>sau_ha_2020</c:v>
                </c:pt>
              </c:strCache>
              <c:extLst/>
            </c:strRef>
          </c:cat>
          <c:val>
            <c:numRef>
              <c:f>(typ!$E$8:$F$8,typ!$H$8:$I$8)</c:f>
              <c:numCache>
                <c:formatCode>General</c:formatCode>
                <c:ptCount val="4"/>
                <c:pt idx="0">
                  <c:v>16</c:v>
                </c:pt>
                <c:pt idx="1">
                  <c:v>11</c:v>
                </c:pt>
                <c:pt idx="2">
                  <c:v>1319.15</c:v>
                </c:pt>
                <c:pt idx="3">
                  <c:v>1065.6400000000001</c:v>
                </c:pt>
              </c:numCache>
              <c:extLst/>
            </c:numRef>
          </c:val>
          <c:extLst>
            <c:ext xmlns:c16="http://schemas.microsoft.com/office/drawing/2014/chart" uri="{C3380CC4-5D6E-409C-BE32-E72D297353CC}">
              <c16:uniqueId val="{00000006-AE8B-4C64-BBB6-A34B1D5B79D0}"/>
            </c:ext>
          </c:extLst>
        </c:ser>
        <c:ser>
          <c:idx val="7"/>
          <c:order val="7"/>
          <c:tx>
            <c:strRef>
              <c:f>typ!$D$9</c:f>
              <c:strCache>
                <c:ptCount val="1"/>
                <c:pt idx="0">
                  <c:v>Polyculture-polyélevages herbivores viandes et granivores avec cultures perennes et/ou spécialisées</c:v>
                </c:pt>
              </c:strCache>
            </c:strRef>
          </c:tx>
          <c:spPr>
            <a:solidFill>
              <a:schemeClr val="accent4">
                <a:lumMod val="80000"/>
                <a:lumOff val="20000"/>
              </a:schemeClr>
            </a:solidFill>
            <a:ln>
              <a:noFill/>
            </a:ln>
            <a:effectLst/>
          </c:spPr>
          <c:invertIfNegative val="0"/>
          <c:dLbls>
            <c:delete val="1"/>
          </c:dLbls>
          <c:cat>
            <c:strRef>
              <c:f>(typ!$E$1:$F$1,typ!$H$1:$I$1)</c:f>
              <c:strCache>
                <c:ptCount val="4"/>
                <c:pt idx="0">
                  <c:v>n_exploit_2010</c:v>
                </c:pt>
                <c:pt idx="1">
                  <c:v>n_exploit_2020</c:v>
                </c:pt>
                <c:pt idx="2">
                  <c:v>sau_ha_2010</c:v>
                </c:pt>
                <c:pt idx="3">
                  <c:v>sau_ha_2020</c:v>
                </c:pt>
              </c:strCache>
              <c:extLst/>
            </c:strRef>
          </c:cat>
          <c:val>
            <c:numRef>
              <c:f>(typ!$E$9:$F$9,typ!$H$9:$I$9)</c:f>
              <c:numCache>
                <c:formatCode>General</c:formatCode>
                <c:ptCount val="4"/>
                <c:pt idx="0">
                  <c:v>8</c:v>
                </c:pt>
                <c:pt idx="1">
                  <c:v>8</c:v>
                </c:pt>
                <c:pt idx="2">
                  <c:v>648.99</c:v>
                </c:pt>
                <c:pt idx="3">
                  <c:v>873.11</c:v>
                </c:pt>
              </c:numCache>
              <c:extLst/>
            </c:numRef>
          </c:val>
          <c:extLst>
            <c:ext xmlns:c16="http://schemas.microsoft.com/office/drawing/2014/chart" uri="{C3380CC4-5D6E-409C-BE32-E72D297353CC}">
              <c16:uniqueId val="{00000007-AE8B-4C64-BBB6-A34B1D5B79D0}"/>
            </c:ext>
          </c:extLst>
        </c:ser>
        <c:dLbls>
          <c:dLblPos val="ctr"/>
          <c:showLegendKey val="0"/>
          <c:showVal val="1"/>
          <c:showCatName val="0"/>
          <c:showSerName val="0"/>
          <c:showPercent val="0"/>
          <c:showBubbleSize val="0"/>
        </c:dLbls>
        <c:gapWidth val="40"/>
        <c:overlap val="100"/>
        <c:axId val="550788671"/>
        <c:axId val="550789151"/>
      </c:barChart>
      <c:catAx>
        <c:axId val="5507886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crossAx val="550789151"/>
        <c:crosses val="autoZero"/>
        <c:auto val="1"/>
        <c:lblAlgn val="ctr"/>
        <c:lblOffset val="100"/>
        <c:noMultiLvlLbl val="0"/>
      </c:catAx>
      <c:valAx>
        <c:axId val="550789151"/>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crossAx val="550788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1050"/>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dPt>
            <c:idx val="0"/>
            <c:bubble3D val="0"/>
            <c:spPr>
              <a:solidFill>
                <a:schemeClr val="accent5">
                  <a:shade val="53000"/>
                </a:schemeClr>
              </a:solidFill>
              <a:ln w="19050">
                <a:solidFill>
                  <a:schemeClr val="lt1"/>
                </a:solidFill>
              </a:ln>
              <a:effectLst/>
            </c:spPr>
            <c:extLst>
              <c:ext xmlns:c16="http://schemas.microsoft.com/office/drawing/2014/chart" uri="{C3380CC4-5D6E-409C-BE32-E72D297353CC}">
                <c16:uniqueId val="{00000001-A1F5-46C3-83AC-B2779F230D84}"/>
              </c:ext>
            </c:extLst>
          </c:dPt>
          <c:dPt>
            <c:idx val="1"/>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3-A1F5-46C3-83AC-B2779F230D84}"/>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A1F5-46C3-83AC-B2779F230D84}"/>
              </c:ext>
            </c:extLst>
          </c:dPt>
          <c:dPt>
            <c:idx val="3"/>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7-A1F5-46C3-83AC-B2779F230D84}"/>
              </c:ext>
            </c:extLst>
          </c:dPt>
          <c:dPt>
            <c:idx val="4"/>
            <c:bubble3D val="0"/>
            <c:spPr>
              <a:solidFill>
                <a:schemeClr val="accent5">
                  <a:tint val="54000"/>
                </a:schemeClr>
              </a:solidFill>
              <a:ln w="19050">
                <a:solidFill>
                  <a:schemeClr val="lt1"/>
                </a:solidFill>
              </a:ln>
              <a:effectLst/>
            </c:spPr>
            <c:extLst>
              <c:ext xmlns:c16="http://schemas.microsoft.com/office/drawing/2014/chart" uri="{C3380CC4-5D6E-409C-BE32-E72D297353CC}">
                <c16:uniqueId val="{00000009-A1F5-46C3-83AC-B2779F230D84}"/>
              </c:ext>
            </c:extLst>
          </c:dPt>
          <c:cat>
            <c:strRef>
              <c:f>'tab crois dyn tous elev'!$A$95:$A$99</c:f>
              <c:strCache>
                <c:ptCount val="5"/>
                <c:pt idx="0">
                  <c:v>Naisseur</c:v>
                </c:pt>
                <c:pt idx="1">
                  <c:v>Naisseur - Post-sevreur</c:v>
                </c:pt>
                <c:pt idx="2">
                  <c:v>Naisseur - Engraisseur</c:v>
                </c:pt>
                <c:pt idx="3">
                  <c:v>Post-sevreur - Engraisseur</c:v>
                </c:pt>
                <c:pt idx="4">
                  <c:v>Engraisseur</c:v>
                </c:pt>
              </c:strCache>
            </c:strRef>
          </c:cat>
          <c:val>
            <c:numRef>
              <c:f>'tab crois dyn tous elev'!$D$95:$D$99</c:f>
              <c:numCache>
                <c:formatCode>General</c:formatCode>
                <c:ptCount val="5"/>
                <c:pt idx="0">
                  <c:v>22137</c:v>
                </c:pt>
                <c:pt idx="1">
                  <c:v>6304</c:v>
                </c:pt>
                <c:pt idx="2">
                  <c:v>118265.4</c:v>
                </c:pt>
                <c:pt idx="3">
                  <c:v>54886.400000000001</c:v>
                </c:pt>
                <c:pt idx="4">
                  <c:v>55530</c:v>
                </c:pt>
              </c:numCache>
            </c:numRef>
          </c:val>
          <c:extLst>
            <c:ext xmlns:c16="http://schemas.microsoft.com/office/drawing/2014/chart" uri="{C3380CC4-5D6E-409C-BE32-E72D297353CC}">
              <c16:uniqueId val="{0000000A-A1F5-46C3-83AC-B2779F230D84}"/>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dPt>
            <c:idx val="0"/>
            <c:bubble3D val="0"/>
            <c:spPr>
              <a:solidFill>
                <a:schemeClr val="accent4">
                  <a:shade val="53000"/>
                </a:schemeClr>
              </a:solidFill>
              <a:ln w="19050">
                <a:solidFill>
                  <a:schemeClr val="lt1"/>
                </a:solidFill>
              </a:ln>
              <a:effectLst/>
            </c:spPr>
            <c:extLst>
              <c:ext xmlns:c16="http://schemas.microsoft.com/office/drawing/2014/chart" uri="{C3380CC4-5D6E-409C-BE32-E72D297353CC}">
                <c16:uniqueId val="{00000001-E4EA-48C5-9410-A5EEB4DEEAB5}"/>
              </c:ext>
            </c:extLst>
          </c:dPt>
          <c:dPt>
            <c:idx val="1"/>
            <c:bubble3D val="0"/>
            <c:spPr>
              <a:solidFill>
                <a:schemeClr val="accent4">
                  <a:shade val="76000"/>
                </a:schemeClr>
              </a:solidFill>
              <a:ln w="19050">
                <a:solidFill>
                  <a:schemeClr val="lt1"/>
                </a:solidFill>
              </a:ln>
              <a:effectLst/>
            </c:spPr>
            <c:extLst>
              <c:ext xmlns:c16="http://schemas.microsoft.com/office/drawing/2014/chart" uri="{C3380CC4-5D6E-409C-BE32-E72D297353CC}">
                <c16:uniqueId val="{00000003-E4EA-48C5-9410-A5EEB4DEEAB5}"/>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E4EA-48C5-9410-A5EEB4DEEAB5}"/>
              </c:ext>
            </c:extLst>
          </c:dPt>
          <c:dPt>
            <c:idx val="3"/>
            <c:bubble3D val="0"/>
            <c:spPr>
              <a:solidFill>
                <a:schemeClr val="accent4">
                  <a:tint val="77000"/>
                </a:schemeClr>
              </a:solidFill>
              <a:ln w="19050">
                <a:solidFill>
                  <a:schemeClr val="lt1"/>
                </a:solidFill>
              </a:ln>
              <a:effectLst/>
            </c:spPr>
            <c:extLst>
              <c:ext xmlns:c16="http://schemas.microsoft.com/office/drawing/2014/chart" uri="{C3380CC4-5D6E-409C-BE32-E72D297353CC}">
                <c16:uniqueId val="{00000007-E4EA-48C5-9410-A5EEB4DEEAB5}"/>
              </c:ext>
            </c:extLst>
          </c:dPt>
          <c:dPt>
            <c:idx val="4"/>
            <c:bubble3D val="0"/>
            <c:spPr>
              <a:solidFill>
                <a:schemeClr val="accent4">
                  <a:tint val="54000"/>
                </a:schemeClr>
              </a:solidFill>
              <a:ln w="19050">
                <a:solidFill>
                  <a:schemeClr val="lt1"/>
                </a:solidFill>
              </a:ln>
              <a:effectLst/>
            </c:spPr>
            <c:extLst>
              <c:ext xmlns:c16="http://schemas.microsoft.com/office/drawing/2014/chart" uri="{C3380CC4-5D6E-409C-BE32-E72D297353CC}">
                <c16:uniqueId val="{00000009-E4EA-48C5-9410-A5EEB4DEEAB5}"/>
              </c:ext>
            </c:extLst>
          </c:dPt>
          <c:cat>
            <c:strRef>
              <c:f>'tab crois dyn tous elev'!$A$105:$A$109</c:f>
              <c:strCache>
                <c:ptCount val="5"/>
                <c:pt idx="0">
                  <c:v>Naisseur</c:v>
                </c:pt>
                <c:pt idx="1">
                  <c:v>Naisseur - Post-sevreur</c:v>
                </c:pt>
                <c:pt idx="2">
                  <c:v>Naisseur - Engraisseur</c:v>
                </c:pt>
                <c:pt idx="3">
                  <c:v>Post-sevreur - Engraisseur</c:v>
                </c:pt>
                <c:pt idx="4">
                  <c:v>Engraisseur</c:v>
                </c:pt>
              </c:strCache>
            </c:strRef>
          </c:cat>
          <c:val>
            <c:numRef>
              <c:f>'tab crois dyn tous elev'!$D$105:$D$109</c:f>
              <c:numCache>
                <c:formatCode>General</c:formatCode>
                <c:ptCount val="5"/>
                <c:pt idx="0">
                  <c:v>981</c:v>
                </c:pt>
                <c:pt idx="1">
                  <c:v>127.4</c:v>
                </c:pt>
                <c:pt idx="2">
                  <c:v>43271.399999999994</c:v>
                </c:pt>
                <c:pt idx="3">
                  <c:v>30554.800000000003</c:v>
                </c:pt>
                <c:pt idx="4">
                  <c:v>22617</c:v>
                </c:pt>
              </c:numCache>
            </c:numRef>
          </c:val>
          <c:extLst>
            <c:ext xmlns:c16="http://schemas.microsoft.com/office/drawing/2014/chart" uri="{C3380CC4-5D6E-409C-BE32-E72D297353CC}">
              <c16:uniqueId val="{0000000A-DB99-4823-8AE8-C89FCDED3893}"/>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dPt>
            <c:idx val="0"/>
            <c:bubble3D val="0"/>
            <c:spPr>
              <a:solidFill>
                <a:schemeClr val="accent2">
                  <a:shade val="50000"/>
                </a:schemeClr>
              </a:solidFill>
              <a:ln w="19050">
                <a:solidFill>
                  <a:schemeClr val="lt1"/>
                </a:solidFill>
              </a:ln>
              <a:effectLst/>
            </c:spPr>
            <c:extLst>
              <c:ext xmlns:c16="http://schemas.microsoft.com/office/drawing/2014/chart" uri="{C3380CC4-5D6E-409C-BE32-E72D297353CC}">
                <c16:uniqueId val="{00000001-C4C8-4D16-941B-A53220A0EBC1}"/>
              </c:ext>
            </c:extLst>
          </c:dPt>
          <c:dPt>
            <c:idx val="1"/>
            <c:bubble3D val="0"/>
            <c:spPr>
              <a:solidFill>
                <a:schemeClr val="accent2">
                  <a:shade val="70000"/>
                </a:schemeClr>
              </a:solidFill>
              <a:ln w="19050">
                <a:solidFill>
                  <a:schemeClr val="lt1"/>
                </a:solidFill>
              </a:ln>
              <a:effectLst/>
            </c:spPr>
            <c:extLst>
              <c:ext xmlns:c16="http://schemas.microsoft.com/office/drawing/2014/chart" uri="{C3380CC4-5D6E-409C-BE32-E72D297353CC}">
                <c16:uniqueId val="{00000003-C4C8-4D16-941B-A53220A0EBC1}"/>
              </c:ext>
            </c:extLst>
          </c:dPt>
          <c:dPt>
            <c:idx val="2"/>
            <c:bubble3D val="0"/>
            <c:spPr>
              <a:solidFill>
                <a:schemeClr val="accent2">
                  <a:shade val="90000"/>
                </a:schemeClr>
              </a:solidFill>
              <a:ln w="19050">
                <a:solidFill>
                  <a:schemeClr val="lt1"/>
                </a:solidFill>
              </a:ln>
              <a:effectLst/>
            </c:spPr>
            <c:extLst>
              <c:ext xmlns:c16="http://schemas.microsoft.com/office/drawing/2014/chart" uri="{C3380CC4-5D6E-409C-BE32-E72D297353CC}">
                <c16:uniqueId val="{00000005-C4C8-4D16-941B-A53220A0EBC1}"/>
              </c:ext>
            </c:extLst>
          </c:dPt>
          <c:dPt>
            <c:idx val="3"/>
            <c:bubble3D val="0"/>
            <c:spPr>
              <a:solidFill>
                <a:schemeClr val="accent2">
                  <a:tint val="90000"/>
                </a:schemeClr>
              </a:solidFill>
              <a:ln w="19050">
                <a:solidFill>
                  <a:schemeClr val="lt1"/>
                </a:solidFill>
              </a:ln>
              <a:effectLst/>
            </c:spPr>
            <c:extLst>
              <c:ext xmlns:c16="http://schemas.microsoft.com/office/drawing/2014/chart" uri="{C3380CC4-5D6E-409C-BE32-E72D297353CC}">
                <c16:uniqueId val="{00000007-C4C8-4D16-941B-A53220A0EBC1}"/>
              </c:ext>
            </c:extLst>
          </c:dPt>
          <c:dPt>
            <c:idx val="4"/>
            <c:bubble3D val="0"/>
            <c:spPr>
              <a:solidFill>
                <a:schemeClr val="accent2">
                  <a:tint val="70000"/>
                </a:schemeClr>
              </a:solidFill>
              <a:ln w="19050">
                <a:solidFill>
                  <a:schemeClr val="lt1"/>
                </a:solidFill>
              </a:ln>
              <a:effectLst/>
            </c:spPr>
            <c:extLst>
              <c:ext xmlns:c16="http://schemas.microsoft.com/office/drawing/2014/chart" uri="{C3380CC4-5D6E-409C-BE32-E72D297353CC}">
                <c16:uniqueId val="{00000009-C4C8-4D16-941B-A53220A0EBC1}"/>
              </c:ext>
            </c:extLst>
          </c:dPt>
          <c:dPt>
            <c:idx val="5"/>
            <c:bubble3D val="0"/>
            <c:spPr>
              <a:solidFill>
                <a:schemeClr val="accent2">
                  <a:tint val="50000"/>
                </a:schemeClr>
              </a:solidFill>
              <a:ln w="19050">
                <a:solidFill>
                  <a:schemeClr val="lt1"/>
                </a:solidFill>
              </a:ln>
              <a:effectLst/>
            </c:spPr>
            <c:extLst>
              <c:ext xmlns:c16="http://schemas.microsoft.com/office/drawing/2014/chart" uri="{C3380CC4-5D6E-409C-BE32-E72D297353CC}">
                <c16:uniqueId val="{0000000B-C4C8-4D16-941B-A53220A0EBC1}"/>
              </c:ext>
            </c:extLst>
          </c:dPt>
          <c:cat>
            <c:strRef>
              <c:f>'tab crois dyn tous elev'!$A$114:$A$119</c:f>
              <c:strCache>
                <c:ptCount val="6"/>
                <c:pt idx="0">
                  <c:v>Naisseur</c:v>
                </c:pt>
                <c:pt idx="1">
                  <c:v>Naisseur - Post-sevreur</c:v>
                </c:pt>
                <c:pt idx="2">
                  <c:v>Naisseur - Engraisseur</c:v>
                </c:pt>
                <c:pt idx="3">
                  <c:v>Post-sevreur</c:v>
                </c:pt>
                <c:pt idx="4">
                  <c:v>Post-sevreur - Engraisseur</c:v>
                </c:pt>
                <c:pt idx="5">
                  <c:v>Engraisseur</c:v>
                </c:pt>
              </c:strCache>
            </c:strRef>
          </c:cat>
          <c:val>
            <c:numRef>
              <c:f>'tab crois dyn tous elev'!$D$114:$D$119</c:f>
              <c:numCache>
                <c:formatCode>General</c:formatCode>
                <c:ptCount val="6"/>
                <c:pt idx="0">
                  <c:v>6483</c:v>
                </c:pt>
                <c:pt idx="1">
                  <c:v>5237.3999999999996</c:v>
                </c:pt>
                <c:pt idx="2">
                  <c:v>32186.399999999998</c:v>
                </c:pt>
                <c:pt idx="3">
                  <c:v>3598</c:v>
                </c:pt>
                <c:pt idx="4">
                  <c:v>46448</c:v>
                </c:pt>
                <c:pt idx="5">
                  <c:v>45908</c:v>
                </c:pt>
              </c:numCache>
            </c:numRef>
          </c:val>
          <c:extLst>
            <c:ext xmlns:c16="http://schemas.microsoft.com/office/drawing/2014/chart" uri="{C3380CC4-5D6E-409C-BE32-E72D297353CC}">
              <c16:uniqueId val="{0000000C-C4C8-4D16-941B-A53220A0EBC1}"/>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'Ration achetée moyenne'!$AR$6</c:f>
              <c:strCache>
                <c:ptCount val="1"/>
                <c:pt idx="0">
                  <c:v>Céréales et coproduits céréales</c:v>
                </c:pt>
              </c:strCache>
            </c:strRef>
          </c:tx>
          <c:spPr>
            <a:solidFill>
              <a:schemeClr val="accent2"/>
            </a:solidFill>
            <a:ln>
              <a:noFill/>
            </a:ln>
            <a:effectLst/>
          </c:spPr>
          <c:invertIfNegative val="0"/>
          <c:cat>
            <c:strRef>
              <c:f>'Ration achetée moyenne'!$AS$5:$AU$5</c:f>
              <c:strCache>
                <c:ptCount val="3"/>
                <c:pt idx="0">
                  <c:v>alim T moy acheté</c:v>
                </c:pt>
                <c:pt idx="1">
                  <c:v>alim PS moy acheté</c:v>
                </c:pt>
                <c:pt idx="2">
                  <c:v>Alim E moy acheté</c:v>
                </c:pt>
              </c:strCache>
            </c:strRef>
          </c:cat>
          <c:val>
            <c:numRef>
              <c:f>'Ration achetée moyenne'!$AS$6:$AU$6</c:f>
              <c:numCache>
                <c:formatCode>General</c:formatCode>
                <c:ptCount val="3"/>
                <c:pt idx="0">
                  <c:v>818.57799999999997</c:v>
                </c:pt>
                <c:pt idx="1">
                  <c:v>745.46666666666681</c:v>
                </c:pt>
                <c:pt idx="2">
                  <c:v>824.47333333333336</c:v>
                </c:pt>
              </c:numCache>
            </c:numRef>
          </c:val>
          <c:extLst>
            <c:ext xmlns:c16="http://schemas.microsoft.com/office/drawing/2014/chart" uri="{C3380CC4-5D6E-409C-BE32-E72D297353CC}">
              <c16:uniqueId val="{00000000-D5C3-4779-AA2B-9D7F6F495588}"/>
            </c:ext>
          </c:extLst>
        </c:ser>
        <c:ser>
          <c:idx val="1"/>
          <c:order val="1"/>
          <c:tx>
            <c:strRef>
              <c:f>'Ration achetée moyenne'!$AR$7</c:f>
              <c:strCache>
                <c:ptCount val="1"/>
                <c:pt idx="0">
                  <c:v>Protéagineux</c:v>
                </c:pt>
              </c:strCache>
            </c:strRef>
          </c:tx>
          <c:spPr>
            <a:solidFill>
              <a:srgbClr val="7030A0"/>
            </a:solidFill>
            <a:ln>
              <a:noFill/>
            </a:ln>
            <a:effectLst/>
          </c:spPr>
          <c:invertIfNegative val="0"/>
          <c:cat>
            <c:strRef>
              <c:f>'Ration achetée moyenne'!$AS$5:$AU$5</c:f>
              <c:strCache>
                <c:ptCount val="3"/>
                <c:pt idx="0">
                  <c:v>alim T moy acheté</c:v>
                </c:pt>
                <c:pt idx="1">
                  <c:v>alim PS moy acheté</c:v>
                </c:pt>
                <c:pt idx="2">
                  <c:v>Alim E moy acheté</c:v>
                </c:pt>
              </c:strCache>
            </c:strRef>
          </c:cat>
          <c:val>
            <c:numRef>
              <c:f>'Ration achetée moyenne'!$AS$7:$AU$7</c:f>
              <c:numCache>
                <c:formatCode>General</c:formatCode>
                <c:ptCount val="3"/>
                <c:pt idx="0">
                  <c:v>0</c:v>
                </c:pt>
                <c:pt idx="1">
                  <c:v>0</c:v>
                </c:pt>
                <c:pt idx="2">
                  <c:v>25.599999999999998</c:v>
                </c:pt>
              </c:numCache>
            </c:numRef>
          </c:val>
          <c:extLst>
            <c:ext xmlns:c16="http://schemas.microsoft.com/office/drawing/2014/chart" uri="{C3380CC4-5D6E-409C-BE32-E72D297353CC}">
              <c16:uniqueId val="{00000001-D5C3-4779-AA2B-9D7F6F495588}"/>
            </c:ext>
          </c:extLst>
        </c:ser>
        <c:ser>
          <c:idx val="2"/>
          <c:order val="2"/>
          <c:tx>
            <c:strRef>
              <c:f>'Ration achetée moyenne'!$AR$8</c:f>
              <c:strCache>
                <c:ptCount val="1"/>
                <c:pt idx="0">
                  <c:v>Graine de soja extrudées FR</c:v>
                </c:pt>
              </c:strCache>
            </c:strRef>
          </c:tx>
          <c:spPr>
            <a:solidFill>
              <a:srgbClr val="CC99FF"/>
            </a:solidFill>
            <a:ln>
              <a:noFill/>
            </a:ln>
            <a:effectLst/>
          </c:spPr>
          <c:invertIfNegative val="0"/>
          <c:cat>
            <c:strRef>
              <c:f>'Ration achetée moyenne'!$AS$5:$AU$5</c:f>
              <c:strCache>
                <c:ptCount val="3"/>
                <c:pt idx="0">
                  <c:v>alim T moy acheté</c:v>
                </c:pt>
                <c:pt idx="1">
                  <c:v>alim PS moy acheté</c:v>
                </c:pt>
                <c:pt idx="2">
                  <c:v>Alim E moy acheté</c:v>
                </c:pt>
              </c:strCache>
            </c:strRef>
          </c:cat>
          <c:val>
            <c:numRef>
              <c:f>'Ration achetée moyenne'!$AS$8:$AU$8</c:f>
              <c:numCache>
                <c:formatCode>General</c:formatCode>
                <c:ptCount val="3"/>
                <c:pt idx="0">
                  <c:v>0</c:v>
                </c:pt>
                <c:pt idx="1">
                  <c:v>20.8</c:v>
                </c:pt>
                <c:pt idx="2">
                  <c:v>5.2</c:v>
                </c:pt>
              </c:numCache>
            </c:numRef>
          </c:val>
          <c:extLst>
            <c:ext xmlns:c16="http://schemas.microsoft.com/office/drawing/2014/chart" uri="{C3380CC4-5D6E-409C-BE32-E72D297353CC}">
              <c16:uniqueId val="{00000002-D5C3-4779-AA2B-9D7F6F495588}"/>
            </c:ext>
          </c:extLst>
        </c:ser>
        <c:ser>
          <c:idx val="3"/>
          <c:order val="3"/>
          <c:tx>
            <c:strRef>
              <c:f>'Ration achetée moyenne'!$AR$9</c:f>
              <c:strCache>
                <c:ptCount val="1"/>
                <c:pt idx="0">
                  <c:v>Tourteau soja importé</c:v>
                </c:pt>
              </c:strCache>
            </c:strRef>
          </c:tx>
          <c:spPr>
            <a:solidFill>
              <a:schemeClr val="accent1"/>
            </a:solidFill>
            <a:ln>
              <a:noFill/>
            </a:ln>
            <a:effectLst/>
          </c:spPr>
          <c:invertIfNegative val="0"/>
          <c:cat>
            <c:strRef>
              <c:f>'Ration achetée moyenne'!$AS$5:$AU$5</c:f>
              <c:strCache>
                <c:ptCount val="3"/>
                <c:pt idx="0">
                  <c:v>alim T moy acheté</c:v>
                </c:pt>
                <c:pt idx="1">
                  <c:v>alim PS moy acheté</c:v>
                </c:pt>
                <c:pt idx="2">
                  <c:v>Alim E moy acheté</c:v>
                </c:pt>
              </c:strCache>
            </c:strRef>
          </c:cat>
          <c:val>
            <c:numRef>
              <c:f>'Ration achetée moyenne'!$AS$9:$AU$9</c:f>
              <c:numCache>
                <c:formatCode>General</c:formatCode>
                <c:ptCount val="3"/>
                <c:pt idx="0">
                  <c:v>17.3</c:v>
                </c:pt>
                <c:pt idx="1">
                  <c:v>86.4</c:v>
                </c:pt>
                <c:pt idx="2">
                  <c:v>3.3333333333333335</c:v>
                </c:pt>
              </c:numCache>
            </c:numRef>
          </c:val>
          <c:extLst>
            <c:ext xmlns:c16="http://schemas.microsoft.com/office/drawing/2014/chart" uri="{C3380CC4-5D6E-409C-BE32-E72D297353CC}">
              <c16:uniqueId val="{00000003-D5C3-4779-AA2B-9D7F6F495588}"/>
            </c:ext>
          </c:extLst>
        </c:ser>
        <c:ser>
          <c:idx val="4"/>
          <c:order val="4"/>
          <c:tx>
            <c:strRef>
              <c:f>'Ration achetée moyenne'!$AR$10</c:f>
              <c:strCache>
                <c:ptCount val="1"/>
                <c:pt idx="0">
                  <c:v>Autres tourteaux</c:v>
                </c:pt>
              </c:strCache>
            </c:strRef>
          </c:tx>
          <c:spPr>
            <a:solidFill>
              <a:schemeClr val="accent5"/>
            </a:solidFill>
            <a:ln>
              <a:noFill/>
            </a:ln>
            <a:effectLst/>
          </c:spPr>
          <c:invertIfNegative val="0"/>
          <c:cat>
            <c:strRef>
              <c:f>'Ration achetée moyenne'!$AS$5:$AU$5</c:f>
              <c:strCache>
                <c:ptCount val="3"/>
                <c:pt idx="0">
                  <c:v>alim T moy acheté</c:v>
                </c:pt>
                <c:pt idx="1">
                  <c:v>alim PS moy acheté</c:v>
                </c:pt>
                <c:pt idx="2">
                  <c:v>Alim E moy acheté</c:v>
                </c:pt>
              </c:strCache>
            </c:strRef>
          </c:cat>
          <c:val>
            <c:numRef>
              <c:f>'Ration achetée moyenne'!$AS$10:$AU$10</c:f>
              <c:numCache>
                <c:formatCode>General</c:formatCode>
                <c:ptCount val="3"/>
                <c:pt idx="0">
                  <c:v>105.19999999999999</c:v>
                </c:pt>
                <c:pt idx="1">
                  <c:v>44.106666666666669</c:v>
                </c:pt>
                <c:pt idx="2">
                  <c:v>95.034666666666681</c:v>
                </c:pt>
              </c:numCache>
            </c:numRef>
          </c:val>
          <c:extLst>
            <c:ext xmlns:c16="http://schemas.microsoft.com/office/drawing/2014/chart" uri="{C3380CC4-5D6E-409C-BE32-E72D297353CC}">
              <c16:uniqueId val="{00000004-D5C3-4779-AA2B-9D7F6F495588}"/>
            </c:ext>
          </c:extLst>
        </c:ser>
        <c:ser>
          <c:idx val="5"/>
          <c:order val="5"/>
          <c:tx>
            <c:strRef>
              <c:f>'Ration achetée moyenne'!$AR$11</c:f>
              <c:strCache>
                <c:ptCount val="1"/>
                <c:pt idx="0">
                  <c:v>Huiles</c:v>
                </c:pt>
              </c:strCache>
            </c:strRef>
          </c:tx>
          <c:spPr>
            <a:solidFill>
              <a:schemeClr val="accent4"/>
            </a:solidFill>
            <a:ln>
              <a:noFill/>
            </a:ln>
            <a:effectLst/>
          </c:spPr>
          <c:invertIfNegative val="0"/>
          <c:cat>
            <c:strRef>
              <c:f>'Ration achetée moyenne'!$AS$5:$AU$5</c:f>
              <c:strCache>
                <c:ptCount val="3"/>
                <c:pt idx="0">
                  <c:v>alim T moy acheté</c:v>
                </c:pt>
                <c:pt idx="1">
                  <c:v>alim PS moy acheté</c:v>
                </c:pt>
                <c:pt idx="2">
                  <c:v>Alim E moy acheté</c:v>
                </c:pt>
              </c:strCache>
            </c:strRef>
          </c:cat>
          <c:val>
            <c:numRef>
              <c:f>'Ration achetée moyenne'!$AS$11:$AU$11</c:f>
              <c:numCache>
                <c:formatCode>General</c:formatCode>
                <c:ptCount val="3"/>
                <c:pt idx="0">
                  <c:v>2.4000000000000004</c:v>
                </c:pt>
                <c:pt idx="1">
                  <c:v>2.4000000000000004</c:v>
                </c:pt>
                <c:pt idx="2">
                  <c:v>0</c:v>
                </c:pt>
              </c:numCache>
            </c:numRef>
          </c:val>
          <c:extLst>
            <c:ext xmlns:c16="http://schemas.microsoft.com/office/drawing/2014/chart" uri="{C3380CC4-5D6E-409C-BE32-E72D297353CC}">
              <c16:uniqueId val="{00000005-D5C3-4779-AA2B-9D7F6F495588}"/>
            </c:ext>
          </c:extLst>
        </c:ser>
        <c:ser>
          <c:idx val="6"/>
          <c:order val="6"/>
          <c:tx>
            <c:strRef>
              <c:f>'Ration achetée moyenne'!$AR$12</c:f>
              <c:strCache>
                <c:ptCount val="1"/>
                <c:pt idx="0">
                  <c:v>Autres coproduits</c:v>
                </c:pt>
              </c:strCache>
            </c:strRef>
          </c:tx>
          <c:spPr>
            <a:solidFill>
              <a:schemeClr val="accent6">
                <a:lumMod val="75000"/>
              </a:schemeClr>
            </a:solidFill>
            <a:ln>
              <a:noFill/>
            </a:ln>
            <a:effectLst/>
          </c:spPr>
          <c:invertIfNegative val="0"/>
          <c:cat>
            <c:strRef>
              <c:f>'Ration achetée moyenne'!$AS$5:$AU$5</c:f>
              <c:strCache>
                <c:ptCount val="3"/>
                <c:pt idx="0">
                  <c:v>alim T moy acheté</c:v>
                </c:pt>
                <c:pt idx="1">
                  <c:v>alim PS moy acheté</c:v>
                </c:pt>
                <c:pt idx="2">
                  <c:v>Alim E moy acheté</c:v>
                </c:pt>
              </c:strCache>
            </c:strRef>
          </c:cat>
          <c:val>
            <c:numRef>
              <c:f>'Ration achetée moyenne'!$AS$12:$AU$12</c:f>
              <c:numCache>
                <c:formatCode>General</c:formatCode>
                <c:ptCount val="3"/>
                <c:pt idx="0">
                  <c:v>25.9</c:v>
                </c:pt>
                <c:pt idx="1">
                  <c:v>40.799999999999997</c:v>
                </c:pt>
                <c:pt idx="2">
                  <c:v>0</c:v>
                </c:pt>
              </c:numCache>
            </c:numRef>
          </c:val>
          <c:extLst>
            <c:ext xmlns:c16="http://schemas.microsoft.com/office/drawing/2014/chart" uri="{C3380CC4-5D6E-409C-BE32-E72D297353CC}">
              <c16:uniqueId val="{00000006-D5C3-4779-AA2B-9D7F6F495588}"/>
            </c:ext>
          </c:extLst>
        </c:ser>
        <c:ser>
          <c:idx val="7"/>
          <c:order val="7"/>
          <c:tx>
            <c:strRef>
              <c:f>'Ration achetée moyenne'!$AR$13</c:f>
              <c:strCache>
                <c:ptCount val="1"/>
                <c:pt idx="0">
                  <c:v>CMV</c:v>
                </c:pt>
              </c:strCache>
            </c:strRef>
          </c:tx>
          <c:spPr>
            <a:solidFill>
              <a:schemeClr val="tx1"/>
            </a:solidFill>
            <a:ln>
              <a:noFill/>
            </a:ln>
            <a:effectLst/>
          </c:spPr>
          <c:invertIfNegative val="0"/>
          <c:cat>
            <c:strRef>
              <c:f>'Ration achetée moyenne'!$AS$5:$AU$5</c:f>
              <c:strCache>
                <c:ptCount val="3"/>
                <c:pt idx="0">
                  <c:v>alim T moy acheté</c:v>
                </c:pt>
                <c:pt idx="1">
                  <c:v>alim PS moy acheté</c:v>
                </c:pt>
                <c:pt idx="2">
                  <c:v>Alim E moy acheté</c:v>
                </c:pt>
              </c:strCache>
            </c:strRef>
          </c:cat>
          <c:val>
            <c:numRef>
              <c:f>'Ration achetée moyenne'!$AS$13:$AU$13</c:f>
              <c:numCache>
                <c:formatCode>General</c:formatCode>
                <c:ptCount val="3"/>
                <c:pt idx="0">
                  <c:v>14.213999999999999</c:v>
                </c:pt>
                <c:pt idx="1">
                  <c:v>31.682666666666663</c:v>
                </c:pt>
                <c:pt idx="2">
                  <c:v>20.918533333333333</c:v>
                </c:pt>
              </c:numCache>
            </c:numRef>
          </c:val>
          <c:extLst>
            <c:ext xmlns:c16="http://schemas.microsoft.com/office/drawing/2014/chart" uri="{C3380CC4-5D6E-409C-BE32-E72D297353CC}">
              <c16:uniqueId val="{00000007-D5C3-4779-AA2B-9D7F6F495588}"/>
            </c:ext>
          </c:extLst>
        </c:ser>
        <c:dLbls>
          <c:showLegendKey val="0"/>
          <c:showVal val="0"/>
          <c:showCatName val="0"/>
          <c:showSerName val="0"/>
          <c:showPercent val="0"/>
          <c:showBubbleSize val="0"/>
        </c:dLbls>
        <c:gapWidth val="150"/>
        <c:overlap val="100"/>
        <c:axId val="633824248"/>
        <c:axId val="633822608"/>
      </c:barChart>
      <c:catAx>
        <c:axId val="633824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3822608"/>
        <c:crosses val="autoZero"/>
        <c:auto val="1"/>
        <c:lblAlgn val="ctr"/>
        <c:lblOffset val="100"/>
        <c:noMultiLvlLbl val="0"/>
      </c:catAx>
      <c:valAx>
        <c:axId val="6338226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3824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'Ration FAF moyenne'!$AV$6</c:f>
              <c:strCache>
                <c:ptCount val="1"/>
                <c:pt idx="0">
                  <c:v>Complémentaires</c:v>
                </c:pt>
              </c:strCache>
            </c:strRef>
          </c:tx>
          <c:spPr>
            <a:solidFill>
              <a:schemeClr val="accent2">
                <a:lumMod val="75000"/>
              </a:schemeClr>
            </a:solidFill>
            <a:ln>
              <a:noFill/>
            </a:ln>
            <a:effectLst/>
          </c:spPr>
          <c:invertIfNegative val="0"/>
          <c:cat>
            <c:strRef>
              <c:f>'Ration FAF moyenne'!$AW$5:$AY$5</c:f>
              <c:strCache>
                <c:ptCount val="3"/>
                <c:pt idx="0">
                  <c:v>alim truie FAF</c:v>
                </c:pt>
                <c:pt idx="1">
                  <c:v>alim PS2 FAF</c:v>
                </c:pt>
                <c:pt idx="2">
                  <c:v>alim E FAF</c:v>
                </c:pt>
              </c:strCache>
            </c:strRef>
          </c:cat>
          <c:val>
            <c:numRef>
              <c:f>'Ration FAF moyenne'!$AW$6:$AY$6</c:f>
              <c:numCache>
                <c:formatCode>0.00%</c:formatCode>
                <c:ptCount val="3"/>
                <c:pt idx="0">
                  <c:v>7.5719672537948021E-2</c:v>
                </c:pt>
                <c:pt idx="1">
                  <c:v>0.18060252138579985</c:v>
                </c:pt>
                <c:pt idx="2">
                  <c:v>1.6862726102245693E-2</c:v>
                </c:pt>
              </c:numCache>
            </c:numRef>
          </c:val>
          <c:extLst>
            <c:ext xmlns:c16="http://schemas.microsoft.com/office/drawing/2014/chart" uri="{C3380CC4-5D6E-409C-BE32-E72D297353CC}">
              <c16:uniqueId val="{00000000-4E21-417F-92A3-FE6431F84258}"/>
            </c:ext>
          </c:extLst>
        </c:ser>
        <c:ser>
          <c:idx val="1"/>
          <c:order val="1"/>
          <c:tx>
            <c:strRef>
              <c:f>'Ration FAF moyenne'!$AV$7</c:f>
              <c:strCache>
                <c:ptCount val="1"/>
                <c:pt idx="0">
                  <c:v>Céréales</c:v>
                </c:pt>
              </c:strCache>
            </c:strRef>
          </c:tx>
          <c:spPr>
            <a:solidFill>
              <a:schemeClr val="accent2"/>
            </a:solidFill>
            <a:ln>
              <a:noFill/>
            </a:ln>
            <a:effectLst/>
          </c:spPr>
          <c:invertIfNegative val="0"/>
          <c:cat>
            <c:strRef>
              <c:f>'Ration FAF moyenne'!$AW$5:$AY$5</c:f>
              <c:strCache>
                <c:ptCount val="3"/>
                <c:pt idx="0">
                  <c:v>alim truie FAF</c:v>
                </c:pt>
                <c:pt idx="1">
                  <c:v>alim PS2 FAF</c:v>
                </c:pt>
                <c:pt idx="2">
                  <c:v>alim E FAF</c:v>
                </c:pt>
              </c:strCache>
            </c:strRef>
          </c:cat>
          <c:val>
            <c:numRef>
              <c:f>'Ration FAF moyenne'!$AW$7:$AY$7</c:f>
              <c:numCache>
                <c:formatCode>0.00%</c:formatCode>
                <c:ptCount val="3"/>
                <c:pt idx="0">
                  <c:v>0.79804563667843043</c:v>
                </c:pt>
                <c:pt idx="1">
                  <c:v>0.60779894375534649</c:v>
                </c:pt>
                <c:pt idx="2">
                  <c:v>0.63374213607112839</c:v>
                </c:pt>
              </c:numCache>
            </c:numRef>
          </c:val>
          <c:extLst>
            <c:ext xmlns:c16="http://schemas.microsoft.com/office/drawing/2014/chart" uri="{C3380CC4-5D6E-409C-BE32-E72D297353CC}">
              <c16:uniqueId val="{00000001-4E21-417F-92A3-FE6431F84258}"/>
            </c:ext>
          </c:extLst>
        </c:ser>
        <c:ser>
          <c:idx val="2"/>
          <c:order val="2"/>
          <c:tx>
            <c:strRef>
              <c:f>'Ration FAF moyenne'!$AV$8</c:f>
              <c:strCache>
                <c:ptCount val="1"/>
                <c:pt idx="0">
                  <c:v>Tourteau soja importé</c:v>
                </c:pt>
              </c:strCache>
            </c:strRef>
          </c:tx>
          <c:spPr>
            <a:solidFill>
              <a:schemeClr val="accent1"/>
            </a:solidFill>
            <a:ln>
              <a:noFill/>
            </a:ln>
            <a:effectLst/>
          </c:spPr>
          <c:invertIfNegative val="0"/>
          <c:cat>
            <c:strRef>
              <c:f>'Ration FAF moyenne'!$AW$5:$AY$5</c:f>
              <c:strCache>
                <c:ptCount val="3"/>
                <c:pt idx="0">
                  <c:v>alim truie FAF</c:v>
                </c:pt>
                <c:pt idx="1">
                  <c:v>alim PS2 FAF</c:v>
                </c:pt>
                <c:pt idx="2">
                  <c:v>alim E FAF</c:v>
                </c:pt>
              </c:strCache>
            </c:strRef>
          </c:cat>
          <c:val>
            <c:numRef>
              <c:f>'Ration FAF moyenne'!$AW$8:$AY$8</c:f>
              <c:numCache>
                <c:formatCode>0.00%</c:formatCode>
                <c:ptCount val="3"/>
                <c:pt idx="0">
                  <c:v>5.3171795967580357E-2</c:v>
                </c:pt>
                <c:pt idx="1">
                  <c:v>0.1170612660393499</c:v>
                </c:pt>
                <c:pt idx="2">
                  <c:v>0.10747639547141746</c:v>
                </c:pt>
              </c:numCache>
            </c:numRef>
          </c:val>
          <c:extLst>
            <c:ext xmlns:c16="http://schemas.microsoft.com/office/drawing/2014/chart" uri="{C3380CC4-5D6E-409C-BE32-E72D297353CC}">
              <c16:uniqueId val="{00000002-4E21-417F-92A3-FE6431F84258}"/>
            </c:ext>
          </c:extLst>
        </c:ser>
        <c:ser>
          <c:idx val="3"/>
          <c:order val="3"/>
          <c:tx>
            <c:strRef>
              <c:f>'Ration FAF moyenne'!$AV$9</c:f>
              <c:strCache>
                <c:ptCount val="1"/>
                <c:pt idx="0">
                  <c:v>Autres tourteaux</c:v>
                </c:pt>
              </c:strCache>
            </c:strRef>
          </c:tx>
          <c:spPr>
            <a:solidFill>
              <a:schemeClr val="accent5"/>
            </a:solidFill>
            <a:ln>
              <a:noFill/>
            </a:ln>
            <a:effectLst/>
          </c:spPr>
          <c:invertIfNegative val="0"/>
          <c:cat>
            <c:strRef>
              <c:f>'Ration FAF moyenne'!$AW$5:$AY$5</c:f>
              <c:strCache>
                <c:ptCount val="3"/>
                <c:pt idx="0">
                  <c:v>alim truie FAF</c:v>
                </c:pt>
                <c:pt idx="1">
                  <c:v>alim PS2 FAF</c:v>
                </c:pt>
                <c:pt idx="2">
                  <c:v>alim E FAF</c:v>
                </c:pt>
              </c:strCache>
            </c:strRef>
          </c:cat>
          <c:val>
            <c:numRef>
              <c:f>'Ration FAF moyenne'!$AW$9:$AY$9</c:f>
              <c:numCache>
                <c:formatCode>0.00%</c:formatCode>
                <c:ptCount val="3"/>
                <c:pt idx="0">
                  <c:v>6.4722062456970778E-2</c:v>
                </c:pt>
                <c:pt idx="1">
                  <c:v>4.037059238665526E-2</c:v>
                </c:pt>
                <c:pt idx="2">
                  <c:v>3.6117062968936769E-2</c:v>
                </c:pt>
              </c:numCache>
            </c:numRef>
          </c:val>
          <c:extLst>
            <c:ext xmlns:c16="http://schemas.microsoft.com/office/drawing/2014/chart" uri="{C3380CC4-5D6E-409C-BE32-E72D297353CC}">
              <c16:uniqueId val="{00000003-4E21-417F-92A3-FE6431F84258}"/>
            </c:ext>
          </c:extLst>
        </c:ser>
        <c:ser>
          <c:idx val="4"/>
          <c:order val="4"/>
          <c:tx>
            <c:strRef>
              <c:f>'Ration FAF moyenne'!$AV$10</c:f>
              <c:strCache>
                <c:ptCount val="1"/>
                <c:pt idx="0">
                  <c:v>Huiles</c:v>
                </c:pt>
              </c:strCache>
            </c:strRef>
          </c:tx>
          <c:spPr>
            <a:solidFill>
              <a:schemeClr val="accent4"/>
            </a:solidFill>
            <a:ln>
              <a:noFill/>
            </a:ln>
            <a:effectLst/>
          </c:spPr>
          <c:invertIfNegative val="0"/>
          <c:cat>
            <c:strRef>
              <c:f>'Ration FAF moyenne'!$AW$5:$AY$5</c:f>
              <c:strCache>
                <c:ptCount val="3"/>
                <c:pt idx="0">
                  <c:v>alim truie FAF</c:v>
                </c:pt>
                <c:pt idx="1">
                  <c:v>alim PS2 FAF</c:v>
                </c:pt>
                <c:pt idx="2">
                  <c:v>alim E FAF</c:v>
                </c:pt>
              </c:strCache>
            </c:strRef>
          </c:cat>
          <c:val>
            <c:numRef>
              <c:f>'Ration FAF moyenne'!$AW$10:$AY$10</c:f>
              <c:numCache>
                <c:formatCode>0.00%</c:formatCode>
                <c:ptCount val="3"/>
                <c:pt idx="0">
                  <c:v>2.2042900819806309E-3</c:v>
                </c:pt>
                <c:pt idx="1">
                  <c:v>2.6201238237810098E-3</c:v>
                </c:pt>
                <c:pt idx="2">
                  <c:v>4.2195316576625676E-4</c:v>
                </c:pt>
              </c:numCache>
            </c:numRef>
          </c:val>
          <c:extLst>
            <c:ext xmlns:c16="http://schemas.microsoft.com/office/drawing/2014/chart" uri="{C3380CC4-5D6E-409C-BE32-E72D297353CC}">
              <c16:uniqueId val="{00000004-4E21-417F-92A3-FE6431F84258}"/>
            </c:ext>
          </c:extLst>
        </c:ser>
        <c:ser>
          <c:idx val="5"/>
          <c:order val="5"/>
          <c:tx>
            <c:strRef>
              <c:f>'Ration FAF moyenne'!$AV$11</c:f>
              <c:strCache>
                <c:ptCount val="1"/>
                <c:pt idx="0">
                  <c:v>Autres coproduits</c:v>
                </c:pt>
              </c:strCache>
            </c:strRef>
          </c:tx>
          <c:spPr>
            <a:solidFill>
              <a:schemeClr val="accent6">
                <a:lumMod val="75000"/>
              </a:schemeClr>
            </a:solidFill>
            <a:ln>
              <a:noFill/>
            </a:ln>
            <a:effectLst/>
          </c:spPr>
          <c:invertIfNegative val="0"/>
          <c:cat>
            <c:strRef>
              <c:f>'Ration FAF moyenne'!$AW$5:$AY$5</c:f>
              <c:strCache>
                <c:ptCount val="3"/>
                <c:pt idx="0">
                  <c:v>alim truie FAF</c:v>
                </c:pt>
                <c:pt idx="1">
                  <c:v>alim PS2 FAF</c:v>
                </c:pt>
                <c:pt idx="2">
                  <c:v>alim E FAF</c:v>
                </c:pt>
              </c:strCache>
            </c:strRef>
          </c:cat>
          <c:val>
            <c:numRef>
              <c:f>'Ration FAF moyenne'!$AW$11:$AY$11</c:f>
              <c:numCache>
                <c:formatCode>0.00%</c:formatCode>
                <c:ptCount val="3"/>
                <c:pt idx="0">
                  <c:v>4.9854840178490114E-3</c:v>
                </c:pt>
                <c:pt idx="1">
                  <c:v>5.0481437125748499E-2</c:v>
                </c:pt>
                <c:pt idx="2">
                  <c:v>0.1928216516250299</c:v>
                </c:pt>
              </c:numCache>
            </c:numRef>
          </c:val>
          <c:extLst>
            <c:ext xmlns:c16="http://schemas.microsoft.com/office/drawing/2014/chart" uri="{C3380CC4-5D6E-409C-BE32-E72D297353CC}">
              <c16:uniqueId val="{00000005-4E21-417F-92A3-FE6431F84258}"/>
            </c:ext>
          </c:extLst>
        </c:ser>
        <c:ser>
          <c:idx val="6"/>
          <c:order val="6"/>
          <c:tx>
            <c:strRef>
              <c:f>'Ration FAF moyenne'!$AV$12</c:f>
              <c:strCache>
                <c:ptCount val="1"/>
                <c:pt idx="0">
                  <c:v>CMV</c:v>
                </c:pt>
              </c:strCache>
            </c:strRef>
          </c:tx>
          <c:spPr>
            <a:solidFill>
              <a:schemeClr val="tx1"/>
            </a:solidFill>
            <a:ln>
              <a:noFill/>
            </a:ln>
            <a:effectLst/>
          </c:spPr>
          <c:invertIfNegative val="0"/>
          <c:cat>
            <c:strRef>
              <c:f>'Ration FAF moyenne'!$AW$5:$AY$5</c:f>
              <c:strCache>
                <c:ptCount val="3"/>
                <c:pt idx="0">
                  <c:v>alim truie FAF</c:v>
                </c:pt>
                <c:pt idx="1">
                  <c:v>alim PS2 FAF</c:v>
                </c:pt>
                <c:pt idx="2">
                  <c:v>alim E FAF</c:v>
                </c:pt>
              </c:strCache>
            </c:strRef>
          </c:cat>
          <c:val>
            <c:numRef>
              <c:f>'Ration FAF moyenne'!$AW$12:$AY$12</c:f>
              <c:numCache>
                <c:formatCode>0.00%</c:formatCode>
                <c:ptCount val="3"/>
                <c:pt idx="0">
                  <c:v>1.1503586704307441E-3</c:v>
                </c:pt>
                <c:pt idx="1">
                  <c:v>1.0971428571428571E-3</c:v>
                </c:pt>
                <c:pt idx="2">
                  <c:v>1.2558134024194374E-2</c:v>
                </c:pt>
              </c:numCache>
            </c:numRef>
          </c:val>
          <c:extLst>
            <c:ext xmlns:c16="http://schemas.microsoft.com/office/drawing/2014/chart" uri="{C3380CC4-5D6E-409C-BE32-E72D297353CC}">
              <c16:uniqueId val="{00000006-4E21-417F-92A3-FE6431F84258}"/>
            </c:ext>
          </c:extLst>
        </c:ser>
        <c:dLbls>
          <c:showLegendKey val="0"/>
          <c:showVal val="0"/>
          <c:showCatName val="0"/>
          <c:showSerName val="0"/>
          <c:showPercent val="0"/>
          <c:showBubbleSize val="0"/>
        </c:dLbls>
        <c:gapWidth val="150"/>
        <c:overlap val="100"/>
        <c:axId val="662212952"/>
        <c:axId val="662216888"/>
      </c:barChart>
      <c:catAx>
        <c:axId val="662212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62216888"/>
        <c:crosses val="autoZero"/>
        <c:auto val="1"/>
        <c:lblAlgn val="ctr"/>
        <c:lblOffset val="100"/>
        <c:noMultiLvlLbl val="0"/>
      </c:catAx>
      <c:valAx>
        <c:axId val="6622168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62212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920" b="0" i="0" u="none" strike="noStrike" kern="1200" spc="0" baseline="0">
                <a:solidFill>
                  <a:schemeClr val="accent1"/>
                </a:solidFill>
                <a:latin typeface="+mn-lt"/>
                <a:ea typeface="+mn-ea"/>
                <a:cs typeface="+mn-cs"/>
              </a:defRPr>
            </a:pPr>
            <a:r>
              <a:rPr lang="fr-FR" dirty="0">
                <a:solidFill>
                  <a:schemeClr val="tx1"/>
                </a:solidFill>
              </a:rPr>
              <a:t>Nb</a:t>
            </a:r>
            <a:r>
              <a:rPr lang="fr-FR" baseline="0" dirty="0">
                <a:solidFill>
                  <a:schemeClr val="tx1"/>
                </a:solidFill>
              </a:rPr>
              <a:t> élevages</a:t>
            </a:r>
            <a:endParaRPr lang="fr-FR" dirty="0">
              <a:solidFill>
                <a:schemeClr val="tx1"/>
              </a:solidFill>
            </a:endParaRP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accent1"/>
              </a:solidFill>
              <a:latin typeface="+mn-lt"/>
              <a:ea typeface="+mn-ea"/>
              <a:cs typeface="+mn-cs"/>
            </a:defRPr>
          </a:pPr>
          <a:endParaRPr lang="fr-FR"/>
        </a:p>
      </c:txPr>
    </c:title>
    <c:autoTitleDeleted val="0"/>
    <c:plotArea>
      <c:layout/>
      <c:pieChart>
        <c:varyColors val="1"/>
        <c:ser>
          <c:idx val="0"/>
          <c:order val="0"/>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37C5-438D-A85A-C1DCF837823F}"/>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37C5-438D-A85A-C1DCF837823F}"/>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37C5-438D-A85A-C1DCF837823F}"/>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3-37C5-438D-A85A-C1DCF837823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Feuil1!$J$12:$J$13</c:f>
              <c:strCache>
                <c:ptCount val="2"/>
                <c:pt idx="0">
                  <c:v>FAF</c:v>
                </c:pt>
                <c:pt idx="1">
                  <c:v>FAB</c:v>
                </c:pt>
              </c:strCache>
            </c:strRef>
          </c:cat>
          <c:val>
            <c:numRef>
              <c:f>Feuil1!$K$12:$K$13</c:f>
              <c:numCache>
                <c:formatCode>0.00%</c:formatCode>
                <c:ptCount val="2"/>
                <c:pt idx="0">
                  <c:v>0.26865671641791045</c:v>
                </c:pt>
                <c:pt idx="1">
                  <c:v>0.73134328358208955</c:v>
                </c:pt>
              </c:numCache>
            </c:numRef>
          </c:val>
          <c:extLst>
            <c:ext xmlns:c16="http://schemas.microsoft.com/office/drawing/2014/chart" uri="{C3380CC4-5D6E-409C-BE32-E72D297353CC}">
              <c16:uniqueId val="{00000004-37C5-438D-A85A-C1DCF837823F}"/>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920" b="0" i="0" u="none" strike="noStrike" kern="1200" spc="0" baseline="0">
                <a:solidFill>
                  <a:schemeClr val="accent2"/>
                </a:solidFill>
                <a:latin typeface="+mn-lt"/>
                <a:ea typeface="+mn-ea"/>
                <a:cs typeface="+mn-cs"/>
              </a:defRPr>
            </a:pPr>
            <a:r>
              <a:rPr lang="fr-FR" dirty="0">
                <a:solidFill>
                  <a:schemeClr val="tx1"/>
                </a:solidFill>
              </a:rPr>
              <a:t>Nb AEQ</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accent2"/>
              </a:solidFill>
              <a:latin typeface="+mn-lt"/>
              <a:ea typeface="+mn-ea"/>
              <a:cs typeface="+mn-cs"/>
            </a:defRPr>
          </a:pPr>
          <a:endParaRPr lang="en-US"/>
        </a:p>
      </c:txPr>
    </c:title>
    <c:autoTitleDeleted val="0"/>
    <c:plotArea>
      <c:layout/>
      <c:pieChart>
        <c:varyColors val="1"/>
        <c:ser>
          <c:idx val="0"/>
          <c:order val="0"/>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DFEA-403E-9AA7-794D17131BBA}"/>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DFEA-403E-9AA7-794D17131BBA}"/>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DFEA-403E-9AA7-794D17131BBA}"/>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3-DFEA-403E-9AA7-794D17131BB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Feuil1!$J$12:$J$13</c:f>
              <c:strCache>
                <c:ptCount val="2"/>
                <c:pt idx="0">
                  <c:v>FAF</c:v>
                </c:pt>
                <c:pt idx="1">
                  <c:v>FAB</c:v>
                </c:pt>
              </c:strCache>
            </c:strRef>
          </c:cat>
          <c:val>
            <c:numRef>
              <c:f>Feuil1!$L$12:$L$13</c:f>
              <c:numCache>
                <c:formatCode>0%</c:formatCode>
                <c:ptCount val="2"/>
                <c:pt idx="0">
                  <c:v>0.36</c:v>
                </c:pt>
                <c:pt idx="1">
                  <c:v>0.64</c:v>
                </c:pt>
              </c:numCache>
            </c:numRef>
          </c:val>
          <c:extLst>
            <c:ext xmlns:c16="http://schemas.microsoft.com/office/drawing/2014/chart" uri="{C3380CC4-5D6E-409C-BE32-E72D297353CC}">
              <c16:uniqueId val="{00000004-DFEA-403E-9AA7-794D17131BB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fr-FR" sz="1800" dirty="0">
                <a:solidFill>
                  <a:schemeClr val="tx1"/>
                </a:solidFill>
              </a:rPr>
              <a:t>Nbre</a:t>
            </a:r>
            <a:r>
              <a:rPr lang="fr-FR" sz="1800" baseline="0" dirty="0">
                <a:solidFill>
                  <a:schemeClr val="tx1"/>
                </a:solidFill>
              </a:rPr>
              <a:t> porcs chargés</a:t>
            </a:r>
            <a:endParaRPr lang="fr-FR" sz="1800" dirty="0">
              <a:solidFill>
                <a:schemeClr val="tx1"/>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6DCC-4405-8E93-986E9E3FAD84}"/>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6DCC-4405-8E93-986E9E3FAD84}"/>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DCC-4405-8E93-986E9E3FAD84}"/>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DCC-4405-8E93-986E9E3FAD8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0"/>
            <c:showBubbleSize val="0"/>
            <c:extLst>
              <c:ext xmlns:c15="http://schemas.microsoft.com/office/drawing/2012/chart" uri="{CE6537A1-D6FC-4f65-9D91-7224C49458BB}"/>
            </c:extLst>
          </c:dLbls>
          <c:cat>
            <c:strRef>
              <c:f>Feuil2!$E$3:$E$4</c:f>
              <c:strCache>
                <c:ptCount val="2"/>
                <c:pt idx="0">
                  <c:v>FAF</c:v>
                </c:pt>
                <c:pt idx="1">
                  <c:v>FAB</c:v>
                </c:pt>
              </c:strCache>
            </c:strRef>
          </c:cat>
          <c:val>
            <c:numRef>
              <c:f>Feuil2!$F$3:$F$4</c:f>
              <c:numCache>
                <c:formatCode>0.00%</c:formatCode>
                <c:ptCount val="2"/>
                <c:pt idx="0">
                  <c:v>0.43446809021978156</c:v>
                </c:pt>
                <c:pt idx="1">
                  <c:v>0.5655319097802185</c:v>
                </c:pt>
              </c:numCache>
            </c:numRef>
          </c:val>
          <c:extLst>
            <c:ext xmlns:c16="http://schemas.microsoft.com/office/drawing/2014/chart" uri="{C3380CC4-5D6E-409C-BE32-E72D297353CC}">
              <c16:uniqueId val="{00000004-6DCC-4405-8E93-986E9E3FAD8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Répartition des PC produits dans les différents parcs</a:t>
            </a:r>
          </a:p>
        </c:rich>
      </c:tx>
      <c:layout>
        <c:manualLayout>
          <c:xMode val="edge"/>
          <c:yMode val="edge"/>
          <c:x val="0.12783333333333333"/>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AA4-43D9-AA49-73AB43B8E77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AA4-43D9-AA49-73AB43B8E77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AA4-43D9-AA49-73AB43B8E77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AA4-43D9-AA49-73AB43B8E77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AA4-43D9-AA49-73AB43B8E77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AA4-43D9-AA49-73AB43B8E77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AA4-43D9-AA49-73AB43B8E77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AA4-43D9-AA49-73AB43B8E770}"/>
              </c:ext>
            </c:extLst>
          </c:dPt>
          <c:cat>
            <c:strRef>
              <c:f>Feuil2!$A$15:$A$22</c:f>
              <c:strCache>
                <c:ptCount val="8"/>
                <c:pt idx="0">
                  <c:v>Aubrac</c:v>
                </c:pt>
                <c:pt idx="1">
                  <c:v>Chartreuse</c:v>
                </c:pt>
                <c:pt idx="2">
                  <c:v>Livradois-Forez</c:v>
                </c:pt>
                <c:pt idx="3">
                  <c:v>Massif des Bauges</c:v>
                </c:pt>
                <c:pt idx="4">
                  <c:v>Monts d'Ardèche</c:v>
                </c:pt>
                <c:pt idx="5">
                  <c:v>Pilat</c:v>
                </c:pt>
                <c:pt idx="6">
                  <c:v>Vercors</c:v>
                </c:pt>
                <c:pt idx="7">
                  <c:v>Volcans d'Auvergne</c:v>
                </c:pt>
              </c:strCache>
            </c:strRef>
          </c:cat>
          <c:val>
            <c:numRef>
              <c:f>Feuil2!$C$15:$C$22</c:f>
              <c:numCache>
                <c:formatCode>General</c:formatCode>
                <c:ptCount val="8"/>
                <c:pt idx="0">
                  <c:v>374</c:v>
                </c:pt>
                <c:pt idx="1">
                  <c:v>275</c:v>
                </c:pt>
                <c:pt idx="2">
                  <c:v>29751</c:v>
                </c:pt>
                <c:pt idx="3">
                  <c:v>576</c:v>
                </c:pt>
                <c:pt idx="4">
                  <c:v>3602</c:v>
                </c:pt>
                <c:pt idx="5">
                  <c:v>5137</c:v>
                </c:pt>
                <c:pt idx="6">
                  <c:v>1414</c:v>
                </c:pt>
                <c:pt idx="7">
                  <c:v>5604</c:v>
                </c:pt>
              </c:numCache>
            </c:numRef>
          </c:val>
          <c:extLst>
            <c:ext xmlns:c16="http://schemas.microsoft.com/office/drawing/2014/chart" uri="{C3380CC4-5D6E-409C-BE32-E72D297353CC}">
              <c16:uniqueId val="{00000010-2AA4-43D9-AA49-73AB43B8E770}"/>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tx>
            <c:strRef>
              <c:f>Feuil1!$B$1</c:f>
              <c:strCache>
                <c:ptCount val="1"/>
                <c:pt idx="0">
                  <c:v>% de répondants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432-4231-A520-F68D0052BB9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432-4231-A520-F68D0052BB9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432-4231-A520-F68D0052BB9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432-4231-A520-F68D0052BB9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432-4231-A520-F68D0052BB9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432-4231-A520-F68D0052BB9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432-4231-A520-F68D0052BB9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Feuil1!$A$2:$A$8</c:f>
              <c:strCache>
                <c:ptCount val="7"/>
                <c:pt idx="0">
                  <c:v>Enseignement agricole</c:v>
                </c:pt>
                <c:pt idx="1">
                  <c:v>Conseiller installation</c:v>
                </c:pt>
                <c:pt idx="2">
                  <c:v>Conseiller PAI</c:v>
                </c:pt>
                <c:pt idx="3">
                  <c:v>Conseiller PPP</c:v>
                </c:pt>
                <c:pt idx="4">
                  <c:v>Autre conseiller chambre</c:v>
                </c:pt>
                <c:pt idx="5">
                  <c:v>PAI et PPP</c:v>
                </c:pt>
                <c:pt idx="6">
                  <c:v>Conseiller d'entreprise</c:v>
                </c:pt>
              </c:strCache>
            </c:strRef>
          </c:cat>
          <c:val>
            <c:numRef>
              <c:f>Feuil1!$B$2:$B$8</c:f>
              <c:numCache>
                <c:formatCode>0</c:formatCode>
                <c:ptCount val="7"/>
                <c:pt idx="0">
                  <c:v>37</c:v>
                </c:pt>
                <c:pt idx="1">
                  <c:v>19</c:v>
                </c:pt>
                <c:pt idx="2">
                  <c:v>6</c:v>
                </c:pt>
                <c:pt idx="3">
                  <c:v>1.2</c:v>
                </c:pt>
                <c:pt idx="4">
                  <c:v>5</c:v>
                </c:pt>
                <c:pt idx="5">
                  <c:v>3</c:v>
                </c:pt>
                <c:pt idx="6">
                  <c:v>2</c:v>
                </c:pt>
              </c:numCache>
            </c:numRef>
          </c:val>
          <c:extLst>
            <c:ext xmlns:c16="http://schemas.microsoft.com/office/drawing/2014/chart" uri="{C3380CC4-5D6E-409C-BE32-E72D297353CC}">
              <c16:uniqueId val="{00000000-7207-4A33-8990-982FD9CC171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fr-FR"/>
              <a:t>Exploitations spécialisées</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percentStacked"/>
        <c:varyColors val="0"/>
        <c:ser>
          <c:idx val="0"/>
          <c:order val="0"/>
          <c:tx>
            <c:strRef>
              <c:f>dim_eco!$A$2</c:f>
              <c:strCache>
                <c:ptCount val="1"/>
                <c:pt idx="0">
                  <c:v>microexploitations</c:v>
                </c:pt>
              </c:strCache>
            </c:strRef>
          </c:tx>
          <c:spPr>
            <a:solidFill>
              <a:srgbClr val="F97AA1"/>
            </a:solidFill>
            <a:ln>
              <a:noFill/>
            </a:ln>
            <a:effectLst/>
          </c:spPr>
          <c:invertIfNegative val="0"/>
          <c:cat>
            <c:strRef>
              <c:f>dim_eco!$B$1:$E$1</c:f>
              <c:strCache>
                <c:ptCount val="4"/>
                <c:pt idx="0">
                  <c:v>Exploitations 2010</c:v>
                </c:pt>
                <c:pt idx="1">
                  <c:v>Exploitations 2020</c:v>
                </c:pt>
                <c:pt idx="2">
                  <c:v>SAU 2010</c:v>
                </c:pt>
                <c:pt idx="3">
                  <c:v>SAU 2020</c:v>
                </c:pt>
              </c:strCache>
            </c:strRef>
          </c:cat>
          <c:val>
            <c:numRef>
              <c:f>dim_eco!$B$2:$E$2</c:f>
              <c:numCache>
                <c:formatCode>General</c:formatCode>
                <c:ptCount val="4"/>
                <c:pt idx="0">
                  <c:v>12</c:v>
                </c:pt>
                <c:pt idx="1">
                  <c:v>10</c:v>
                </c:pt>
                <c:pt idx="2">
                  <c:v>132.66</c:v>
                </c:pt>
                <c:pt idx="3">
                  <c:v>85.02</c:v>
                </c:pt>
              </c:numCache>
            </c:numRef>
          </c:val>
          <c:extLst>
            <c:ext xmlns:c16="http://schemas.microsoft.com/office/drawing/2014/chart" uri="{C3380CC4-5D6E-409C-BE32-E72D297353CC}">
              <c16:uniqueId val="{00000000-1A79-4522-A069-716D00F4399C}"/>
            </c:ext>
          </c:extLst>
        </c:ser>
        <c:ser>
          <c:idx val="1"/>
          <c:order val="1"/>
          <c:tx>
            <c:strRef>
              <c:f>dim_eco!$A$3</c:f>
              <c:strCache>
                <c:ptCount val="1"/>
                <c:pt idx="0">
                  <c:v>petites</c:v>
                </c:pt>
              </c:strCache>
            </c:strRef>
          </c:tx>
          <c:spPr>
            <a:solidFill>
              <a:srgbClr val="FDC8D8"/>
            </a:solidFill>
            <a:ln>
              <a:noFill/>
            </a:ln>
            <a:effectLst/>
          </c:spPr>
          <c:invertIfNegative val="0"/>
          <c:cat>
            <c:strRef>
              <c:f>dim_eco!$B$1:$E$1</c:f>
              <c:strCache>
                <c:ptCount val="4"/>
                <c:pt idx="0">
                  <c:v>Exploitations 2010</c:v>
                </c:pt>
                <c:pt idx="1">
                  <c:v>Exploitations 2020</c:v>
                </c:pt>
                <c:pt idx="2">
                  <c:v>SAU 2010</c:v>
                </c:pt>
                <c:pt idx="3">
                  <c:v>SAU 2020</c:v>
                </c:pt>
              </c:strCache>
            </c:strRef>
          </c:cat>
          <c:val>
            <c:numRef>
              <c:f>dim_eco!$B$3:$E$3</c:f>
              <c:numCache>
                <c:formatCode>General</c:formatCode>
                <c:ptCount val="4"/>
                <c:pt idx="0">
                  <c:v>50</c:v>
                </c:pt>
                <c:pt idx="1">
                  <c:v>51</c:v>
                </c:pt>
                <c:pt idx="2">
                  <c:v>651.29999999999995</c:v>
                </c:pt>
                <c:pt idx="3">
                  <c:v>1090.8699999999999</c:v>
                </c:pt>
              </c:numCache>
            </c:numRef>
          </c:val>
          <c:extLst>
            <c:ext xmlns:c16="http://schemas.microsoft.com/office/drawing/2014/chart" uri="{C3380CC4-5D6E-409C-BE32-E72D297353CC}">
              <c16:uniqueId val="{00000001-1A79-4522-A069-716D00F4399C}"/>
            </c:ext>
          </c:extLst>
        </c:ser>
        <c:ser>
          <c:idx val="2"/>
          <c:order val="2"/>
          <c:tx>
            <c:strRef>
              <c:f>dim_eco!$A$4</c:f>
              <c:strCache>
                <c:ptCount val="1"/>
                <c:pt idx="0">
                  <c:v>moyennes</c:v>
                </c:pt>
              </c:strCache>
            </c:strRef>
          </c:tx>
          <c:spPr>
            <a:solidFill>
              <a:schemeClr val="tx2"/>
            </a:solidFill>
            <a:ln>
              <a:noFill/>
            </a:ln>
            <a:effectLst/>
          </c:spPr>
          <c:invertIfNegative val="0"/>
          <c:cat>
            <c:strRef>
              <c:f>dim_eco!$B$1:$E$1</c:f>
              <c:strCache>
                <c:ptCount val="4"/>
                <c:pt idx="0">
                  <c:v>Exploitations 2010</c:v>
                </c:pt>
                <c:pt idx="1">
                  <c:v>Exploitations 2020</c:v>
                </c:pt>
                <c:pt idx="2">
                  <c:v>SAU 2010</c:v>
                </c:pt>
                <c:pt idx="3">
                  <c:v>SAU 2020</c:v>
                </c:pt>
              </c:strCache>
            </c:strRef>
          </c:cat>
          <c:val>
            <c:numRef>
              <c:f>dim_eco!$B$4:$E$4</c:f>
              <c:numCache>
                <c:formatCode>General</c:formatCode>
                <c:ptCount val="4"/>
                <c:pt idx="0">
                  <c:v>55</c:v>
                </c:pt>
                <c:pt idx="1">
                  <c:v>37</c:v>
                </c:pt>
                <c:pt idx="2">
                  <c:v>778.31</c:v>
                </c:pt>
                <c:pt idx="3">
                  <c:v>564.27</c:v>
                </c:pt>
              </c:numCache>
            </c:numRef>
          </c:val>
          <c:extLst>
            <c:ext xmlns:c16="http://schemas.microsoft.com/office/drawing/2014/chart" uri="{C3380CC4-5D6E-409C-BE32-E72D297353CC}">
              <c16:uniqueId val="{00000002-1A79-4522-A069-716D00F4399C}"/>
            </c:ext>
          </c:extLst>
        </c:ser>
        <c:ser>
          <c:idx val="3"/>
          <c:order val="3"/>
          <c:tx>
            <c:strRef>
              <c:f>dim_eco!$A$5</c:f>
              <c:strCache>
                <c:ptCount val="1"/>
                <c:pt idx="0">
                  <c:v>grandes</c:v>
                </c:pt>
              </c:strCache>
            </c:strRef>
          </c:tx>
          <c:spPr>
            <a:solidFill>
              <a:srgbClr val="FFB7DB"/>
            </a:solidFill>
            <a:ln>
              <a:noFill/>
            </a:ln>
            <a:effectLst/>
          </c:spPr>
          <c:invertIfNegative val="0"/>
          <c:cat>
            <c:strRef>
              <c:f>dim_eco!$B$1:$E$1</c:f>
              <c:strCache>
                <c:ptCount val="4"/>
                <c:pt idx="0">
                  <c:v>Exploitations 2010</c:v>
                </c:pt>
                <c:pt idx="1">
                  <c:v>Exploitations 2020</c:v>
                </c:pt>
                <c:pt idx="2">
                  <c:v>SAU 2010</c:v>
                </c:pt>
                <c:pt idx="3">
                  <c:v>SAU 2020</c:v>
                </c:pt>
              </c:strCache>
            </c:strRef>
          </c:cat>
          <c:val>
            <c:numRef>
              <c:f>dim_eco!$B$5:$E$5</c:f>
              <c:numCache>
                <c:formatCode>General</c:formatCode>
                <c:ptCount val="4"/>
                <c:pt idx="0">
                  <c:v>68</c:v>
                </c:pt>
                <c:pt idx="1">
                  <c:v>53</c:v>
                </c:pt>
                <c:pt idx="2">
                  <c:v>547.22</c:v>
                </c:pt>
                <c:pt idx="3">
                  <c:v>296.20999999999998</c:v>
                </c:pt>
              </c:numCache>
            </c:numRef>
          </c:val>
          <c:extLst>
            <c:ext xmlns:c16="http://schemas.microsoft.com/office/drawing/2014/chart" uri="{C3380CC4-5D6E-409C-BE32-E72D297353CC}">
              <c16:uniqueId val="{00000003-1A79-4522-A069-716D00F4399C}"/>
            </c:ext>
          </c:extLst>
        </c:ser>
        <c:dLbls>
          <c:showLegendKey val="0"/>
          <c:showVal val="0"/>
          <c:showCatName val="0"/>
          <c:showSerName val="0"/>
          <c:showPercent val="0"/>
          <c:showBubbleSize val="0"/>
        </c:dLbls>
        <c:gapWidth val="38"/>
        <c:overlap val="100"/>
        <c:axId val="277903008"/>
        <c:axId val="277909728"/>
      </c:barChart>
      <c:catAx>
        <c:axId val="2779030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277909728"/>
        <c:crosses val="autoZero"/>
        <c:auto val="1"/>
        <c:lblAlgn val="ctr"/>
        <c:lblOffset val="100"/>
        <c:noMultiLvlLbl val="0"/>
      </c:catAx>
      <c:valAx>
        <c:axId val="277909728"/>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277903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fr-FR"/>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Connaissance de la filière porcine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0077-4431-8668-FA3C5639E21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0077-4431-8668-FA3C5639E21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1-0077-4431-8668-FA3C5639E21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2-0077-4431-8668-FA3C5639E214}"/>
              </c:ext>
            </c:extLst>
          </c:dPt>
          <c:dLbls>
            <c:dLbl>
              <c:idx val="0"/>
              <c:tx>
                <c:rich>
                  <a:bodyPr/>
                  <a:lstStyle/>
                  <a:p>
                    <a:fld id="{D9802B02-F6C1-46F1-B635-A7EB03B25CBB}" type="CATEGORYNAME">
                      <a:rPr lang="en-US" b="1">
                        <a:solidFill>
                          <a:schemeClr val="tx1"/>
                        </a:solidFill>
                      </a:rPr>
                      <a:pPr/>
                      <a:t>[NOM DE CATÉGORIE]</a:t>
                    </a:fld>
                    <a:r>
                      <a:rPr lang="en-US" baseline="0" dirty="0"/>
                      <a:t>
</a:t>
                    </a:r>
                    <a:fld id="{410DABAB-F15E-4305-B5FD-63683E02FF55}" type="PERCENTAGE">
                      <a:rPr lang="en-US" baseline="0"/>
                      <a:pPr/>
                      <a:t>[POURCENTAGE]</a:t>
                    </a:fld>
                    <a:endParaRPr lang="en-US" baseline="0" dirty="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077-4431-8668-FA3C5639E214}"/>
                </c:ext>
              </c:extLst>
            </c:dLbl>
            <c:dLbl>
              <c:idx val="1"/>
              <c:tx>
                <c:rich>
                  <a:bodyPr/>
                  <a:lstStyle/>
                  <a:p>
                    <a:fld id="{225168A4-5CA2-4830-A4E8-786E1CAC0400}" type="CATEGORYNAME">
                      <a:rPr lang="fr-FR" b="1">
                        <a:solidFill>
                          <a:schemeClr val="accent2"/>
                        </a:solidFill>
                      </a:rPr>
                      <a:pPr/>
                      <a:t>[NOM DE CATÉGORIE]</a:t>
                    </a:fld>
                    <a:r>
                      <a:rPr lang="fr-FR" baseline="0" dirty="0"/>
                      <a:t>
</a:t>
                    </a:r>
                    <a:fld id="{B17FB399-56CA-48C5-96F3-632B93FCB878}" type="PERCENTAGE">
                      <a:rPr lang="fr-FR" baseline="0"/>
                      <a:pPr/>
                      <a:t>[POURCENTAGE]</a:t>
                    </a:fld>
                    <a:endParaRPr lang="fr-FR" baseline="0" dirty="0"/>
                  </a:p>
                </c:rich>
              </c:tx>
              <c:dLblPos val="outEnd"/>
              <c:showLegendKey val="0"/>
              <c:showVal val="0"/>
              <c:showCatName val="1"/>
              <c:showSerName val="0"/>
              <c:showPercent val="1"/>
              <c:showBubbleSize val="0"/>
              <c:extLst>
                <c:ext xmlns:c15="http://schemas.microsoft.com/office/drawing/2012/chart" uri="{CE6537A1-D6FC-4f65-9D91-7224C49458BB}">
                  <c15:layout>
                    <c:manualLayout>
                      <c:w val="0.23341222810007861"/>
                      <c:h val="0.23927782542033729"/>
                    </c:manualLayout>
                  </c15:layout>
                  <c15:dlblFieldTable/>
                  <c15:showDataLabelsRange val="0"/>
                </c:ext>
                <c:ext xmlns:c16="http://schemas.microsoft.com/office/drawing/2014/chart" uri="{C3380CC4-5D6E-409C-BE32-E72D297353CC}">
                  <c16:uniqueId val="{00000004-0077-4431-8668-FA3C5639E214}"/>
                </c:ext>
              </c:extLst>
            </c:dLbl>
            <c:dLbl>
              <c:idx val="2"/>
              <c:tx>
                <c:rich>
                  <a:bodyPr/>
                  <a:lstStyle/>
                  <a:p>
                    <a:fld id="{0DEF1BFC-70BC-4F3D-873E-6A7611350243}" type="CATEGORYNAME">
                      <a:rPr lang="fr-FR" b="1">
                        <a:solidFill>
                          <a:schemeClr val="accent3"/>
                        </a:solidFill>
                      </a:rPr>
                      <a:pPr/>
                      <a:t>[NOM DE CATÉGORIE]</a:t>
                    </a:fld>
                    <a:r>
                      <a:rPr lang="fr-FR" baseline="0" dirty="0"/>
                      <a:t>
</a:t>
                    </a:r>
                    <a:fld id="{25A68E26-49C9-4328-AA27-11C30CBAFDC9}" type="PERCENTAGE">
                      <a:rPr lang="fr-FR" baseline="0"/>
                      <a:pPr/>
                      <a:t>[POURCENTAGE]</a:t>
                    </a:fld>
                    <a:endParaRPr lang="fr-FR" baseline="0" dirty="0"/>
                  </a:p>
                </c:rich>
              </c:tx>
              <c:dLblPos val="outEnd"/>
              <c:showLegendKey val="0"/>
              <c:showVal val="0"/>
              <c:showCatName val="1"/>
              <c:showSerName val="0"/>
              <c:showPercent val="1"/>
              <c:showBubbleSize val="0"/>
              <c:extLst>
                <c:ext xmlns:c15="http://schemas.microsoft.com/office/drawing/2012/chart" uri="{CE6537A1-D6FC-4f65-9D91-7224C49458BB}">
                  <c15:layout>
                    <c:manualLayout>
                      <c:w val="0.24872883587369904"/>
                      <c:h val="0.19342168862555545"/>
                    </c:manualLayout>
                  </c15:layout>
                  <c15:dlblFieldTable/>
                  <c15:showDataLabelsRange val="0"/>
                </c:ext>
                <c:ext xmlns:c16="http://schemas.microsoft.com/office/drawing/2014/chart" uri="{C3380CC4-5D6E-409C-BE32-E72D297353CC}">
                  <c16:uniqueId val="{00000001-0077-4431-8668-FA3C5639E214}"/>
                </c:ext>
              </c:extLst>
            </c:dLbl>
            <c:dLbl>
              <c:idx val="3"/>
              <c:tx>
                <c:rich>
                  <a:bodyPr/>
                  <a:lstStyle/>
                  <a:p>
                    <a:fld id="{841B30F3-E4A4-47F9-B0A6-2FF7A75852E1}" type="CATEGORYNAME">
                      <a:rPr lang="en-US" b="1">
                        <a:solidFill>
                          <a:schemeClr val="tx2">
                            <a:lumMod val="75000"/>
                          </a:schemeClr>
                        </a:solidFill>
                      </a:rPr>
                      <a:pPr/>
                      <a:t>[NOM DE CATÉGORIE]</a:t>
                    </a:fld>
                    <a:r>
                      <a:rPr lang="en-US" baseline="0" dirty="0"/>
                      <a:t>
</a:t>
                    </a:r>
                    <a:fld id="{C6FFA9CF-FBDB-4312-A78F-72518976E7CF}" type="PERCENTAGE">
                      <a:rPr lang="en-US" baseline="0"/>
                      <a:pPr/>
                      <a:t>[POURCENTAGE]</a:t>
                    </a:fld>
                    <a:endParaRPr lang="en-US" baseline="0" dirty="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077-4431-8668-FA3C5639E214}"/>
                </c:ext>
              </c:extLst>
            </c:dLbl>
            <c:spPr>
              <a:solidFill>
                <a:prstClr val="white"/>
              </a:solidFill>
              <a:ln>
                <a:solidFill>
                  <a:srgbClr val="442D34">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Feuil1!$A$2:$A$5</c:f>
              <c:strCache>
                <c:ptCount val="4"/>
                <c:pt idx="0">
                  <c:v>Suffisant</c:v>
                </c:pt>
                <c:pt idx="1">
                  <c:v>Besoin de connaissances supplémentaires</c:v>
                </c:pt>
                <c:pt idx="2">
                  <c:v>Pas assez d'accès à l'information</c:v>
                </c:pt>
                <c:pt idx="3">
                  <c:v>Aucune connaissance</c:v>
                </c:pt>
              </c:strCache>
            </c:strRef>
          </c:cat>
          <c:val>
            <c:numRef>
              <c:f>Feuil1!$B$2:$B$5</c:f>
              <c:numCache>
                <c:formatCode>General</c:formatCode>
                <c:ptCount val="4"/>
                <c:pt idx="0">
                  <c:v>1</c:v>
                </c:pt>
                <c:pt idx="1">
                  <c:v>16</c:v>
                </c:pt>
                <c:pt idx="2">
                  <c:v>11</c:v>
                </c:pt>
                <c:pt idx="3">
                  <c:v>10</c:v>
                </c:pt>
              </c:numCache>
            </c:numRef>
          </c:val>
          <c:extLst>
            <c:ext xmlns:c16="http://schemas.microsoft.com/office/drawing/2014/chart" uri="{C3380CC4-5D6E-409C-BE32-E72D297353CC}">
              <c16:uniqueId val="{00000000-0077-4431-8668-FA3C5639E21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dirty="0"/>
              <a:t>Connaissances de la filière</a:t>
            </a:r>
            <a:r>
              <a:rPr lang="fr-FR" baseline="0" dirty="0"/>
              <a:t> porcine en CA sur des aspects précis</a:t>
            </a:r>
            <a:endParaRPr lang="fr-FR"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Feuil1!$B$1</c:f>
              <c:strCache>
                <c:ptCount val="1"/>
                <c:pt idx="0">
                  <c:v>Bien informé</c:v>
                </c:pt>
              </c:strCache>
            </c:strRef>
          </c:tx>
          <c:spPr>
            <a:solidFill>
              <a:schemeClr val="accent6"/>
            </a:solidFill>
            <a:ln>
              <a:noFill/>
            </a:ln>
            <a:effectLst/>
          </c:spPr>
          <c:invertIfNegative val="0"/>
          <c:cat>
            <c:strRef>
              <c:f>Feuil1!$A$2:$A$6</c:f>
              <c:strCache>
                <c:ptCount val="5"/>
                <c:pt idx="0">
                  <c:v>Aspects sanitaires / Biosécurité</c:v>
                </c:pt>
                <c:pt idx="1">
                  <c:v>Aspects techniques des porcs (alimentation, …)</c:v>
                </c:pt>
                <c:pt idx="2">
                  <c:v>Sur les différents conduites d'élevages</c:v>
                </c:pt>
                <c:pt idx="3">
                  <c:v>Organisation du travail</c:v>
                </c:pt>
                <c:pt idx="4">
                  <c:v>Aspects économiques</c:v>
                </c:pt>
              </c:strCache>
            </c:strRef>
          </c:cat>
          <c:val>
            <c:numRef>
              <c:f>Feuil1!$B$2:$B$6</c:f>
              <c:numCache>
                <c:formatCode>General</c:formatCode>
                <c:ptCount val="5"/>
                <c:pt idx="0">
                  <c:v>8</c:v>
                </c:pt>
                <c:pt idx="1">
                  <c:v>2</c:v>
                </c:pt>
                <c:pt idx="2">
                  <c:v>3</c:v>
                </c:pt>
                <c:pt idx="3">
                  <c:v>3</c:v>
                </c:pt>
                <c:pt idx="4">
                  <c:v>1</c:v>
                </c:pt>
              </c:numCache>
            </c:numRef>
          </c:val>
          <c:extLst>
            <c:ext xmlns:c16="http://schemas.microsoft.com/office/drawing/2014/chart" uri="{C3380CC4-5D6E-409C-BE32-E72D297353CC}">
              <c16:uniqueId val="{00000000-E958-4DF0-9900-8595880B1210}"/>
            </c:ext>
          </c:extLst>
        </c:ser>
        <c:ser>
          <c:idx val="1"/>
          <c:order val="1"/>
          <c:tx>
            <c:strRef>
              <c:f>Feuil1!$C$1</c:f>
              <c:strCache>
                <c:ptCount val="1"/>
                <c:pt idx="0">
                  <c:v>Besoin de connaissances supplémentaires</c:v>
                </c:pt>
              </c:strCache>
            </c:strRef>
          </c:tx>
          <c:spPr>
            <a:solidFill>
              <a:schemeClr val="accent2"/>
            </a:solidFill>
            <a:ln>
              <a:noFill/>
            </a:ln>
            <a:effectLst/>
          </c:spPr>
          <c:invertIfNegative val="0"/>
          <c:cat>
            <c:strRef>
              <c:f>Feuil1!$A$2:$A$6</c:f>
              <c:strCache>
                <c:ptCount val="5"/>
                <c:pt idx="0">
                  <c:v>Aspects sanitaires / Biosécurité</c:v>
                </c:pt>
                <c:pt idx="1">
                  <c:v>Aspects techniques des porcs (alimentation, …)</c:v>
                </c:pt>
                <c:pt idx="2">
                  <c:v>Sur les différents conduites d'élevages</c:v>
                </c:pt>
                <c:pt idx="3">
                  <c:v>Organisation du travail</c:v>
                </c:pt>
                <c:pt idx="4">
                  <c:v>Aspects économiques</c:v>
                </c:pt>
              </c:strCache>
            </c:strRef>
          </c:cat>
          <c:val>
            <c:numRef>
              <c:f>Feuil1!$C$2:$C$6</c:f>
              <c:numCache>
                <c:formatCode>General</c:formatCode>
                <c:ptCount val="5"/>
                <c:pt idx="0">
                  <c:v>18</c:v>
                </c:pt>
                <c:pt idx="1">
                  <c:v>19</c:v>
                </c:pt>
                <c:pt idx="2">
                  <c:v>21</c:v>
                </c:pt>
                <c:pt idx="3">
                  <c:v>18</c:v>
                </c:pt>
                <c:pt idx="4">
                  <c:v>20</c:v>
                </c:pt>
              </c:numCache>
            </c:numRef>
          </c:val>
          <c:extLst>
            <c:ext xmlns:c16="http://schemas.microsoft.com/office/drawing/2014/chart" uri="{C3380CC4-5D6E-409C-BE32-E72D297353CC}">
              <c16:uniqueId val="{00000001-E958-4DF0-9900-8595880B1210}"/>
            </c:ext>
          </c:extLst>
        </c:ser>
        <c:ser>
          <c:idx val="2"/>
          <c:order val="2"/>
          <c:tx>
            <c:strRef>
              <c:f>Feuil1!$D$1</c:f>
              <c:strCache>
                <c:ptCount val="1"/>
                <c:pt idx="0">
                  <c:v>Aucunes connaissances</c:v>
                </c:pt>
              </c:strCache>
            </c:strRef>
          </c:tx>
          <c:spPr>
            <a:solidFill>
              <a:schemeClr val="accent4"/>
            </a:solidFill>
            <a:ln>
              <a:noFill/>
            </a:ln>
            <a:effectLst/>
          </c:spPr>
          <c:invertIfNegative val="0"/>
          <c:cat>
            <c:strRef>
              <c:f>Feuil1!$A$2:$A$6</c:f>
              <c:strCache>
                <c:ptCount val="5"/>
                <c:pt idx="0">
                  <c:v>Aspects sanitaires / Biosécurité</c:v>
                </c:pt>
                <c:pt idx="1">
                  <c:v>Aspects techniques des porcs (alimentation, …)</c:v>
                </c:pt>
                <c:pt idx="2">
                  <c:v>Sur les différents conduites d'élevages</c:v>
                </c:pt>
                <c:pt idx="3">
                  <c:v>Organisation du travail</c:v>
                </c:pt>
                <c:pt idx="4">
                  <c:v>Aspects économiques</c:v>
                </c:pt>
              </c:strCache>
            </c:strRef>
          </c:cat>
          <c:val>
            <c:numRef>
              <c:f>Feuil1!$D$2:$D$6</c:f>
              <c:numCache>
                <c:formatCode>General</c:formatCode>
                <c:ptCount val="5"/>
                <c:pt idx="0">
                  <c:v>11</c:v>
                </c:pt>
                <c:pt idx="1">
                  <c:v>17</c:v>
                </c:pt>
                <c:pt idx="2">
                  <c:v>14</c:v>
                </c:pt>
                <c:pt idx="3">
                  <c:v>17</c:v>
                </c:pt>
                <c:pt idx="4">
                  <c:v>17</c:v>
                </c:pt>
              </c:numCache>
            </c:numRef>
          </c:val>
          <c:extLst>
            <c:ext xmlns:c16="http://schemas.microsoft.com/office/drawing/2014/chart" uri="{C3380CC4-5D6E-409C-BE32-E72D297353CC}">
              <c16:uniqueId val="{00000002-E958-4DF0-9900-8595880B1210}"/>
            </c:ext>
          </c:extLst>
        </c:ser>
        <c:dLbls>
          <c:showLegendKey val="0"/>
          <c:showVal val="0"/>
          <c:showCatName val="0"/>
          <c:showSerName val="0"/>
          <c:showPercent val="0"/>
          <c:showBubbleSize val="0"/>
        </c:dLbls>
        <c:gapWidth val="219"/>
        <c:overlap val="-27"/>
        <c:axId val="419578799"/>
        <c:axId val="419580463"/>
      </c:barChart>
      <c:catAx>
        <c:axId val="419578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19580463"/>
        <c:crosses val="autoZero"/>
        <c:auto val="1"/>
        <c:lblAlgn val="ctr"/>
        <c:lblOffset val="100"/>
        <c:noMultiLvlLbl val="0"/>
      </c:catAx>
      <c:valAx>
        <c:axId val="4195804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19578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tx>
            <c:strRef>
              <c:f>Feuil1!$B$1</c:f>
              <c:strCache>
                <c:ptCount val="1"/>
                <c:pt idx="0">
                  <c:v>Intégration dans les cours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1BD6-43BD-B562-E2C70BD03AD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1BD6-43BD-B562-E2C70BD03AD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BD6-43BD-B562-E2C70BD03AD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1-1BD6-43BD-B562-E2C70BD03AD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2-1BD6-43BD-B562-E2C70BD03AD0}"/>
              </c:ext>
            </c:extLst>
          </c:dPt>
          <c:dLbls>
            <c:dLbl>
              <c:idx val="0"/>
              <c:tx>
                <c:rich>
                  <a:bodyPr/>
                  <a:lstStyle/>
                  <a:p>
                    <a:fld id="{0A4C3C43-4DC7-438C-8709-253881BB7F24}" type="CATEGORYNAME">
                      <a:rPr lang="en-US" b="1">
                        <a:solidFill>
                          <a:schemeClr val="tx1"/>
                        </a:solidFill>
                      </a:rPr>
                      <a:pPr/>
                      <a:t>[NOM DE CATÉGORIE]</a:t>
                    </a:fld>
                    <a:r>
                      <a:rPr lang="en-US" baseline="0" dirty="0"/>
                      <a:t>
</a:t>
                    </a:r>
                    <a:fld id="{C23A543E-A37B-4F0F-987D-6CFEDE80A34B}" type="PERCENTAGE">
                      <a:rPr lang="en-US" baseline="0"/>
                      <a:pPr/>
                      <a:t>[POURCENTAGE]</a:t>
                    </a:fld>
                    <a:endParaRPr lang="en-US" baseline="0" dirty="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BD6-43BD-B562-E2C70BD03AD0}"/>
                </c:ext>
              </c:extLst>
            </c:dLbl>
            <c:dLbl>
              <c:idx val="1"/>
              <c:tx>
                <c:rich>
                  <a:bodyPr/>
                  <a:lstStyle/>
                  <a:p>
                    <a:fld id="{FBA5A530-6539-46AC-96CE-82DC7FA7C54A}" type="CATEGORYNAME">
                      <a:rPr lang="en-US" b="1">
                        <a:solidFill>
                          <a:schemeClr val="accent2"/>
                        </a:solidFill>
                      </a:rPr>
                      <a:pPr/>
                      <a:t>[NOM DE CATÉGORIE]</a:t>
                    </a:fld>
                    <a:r>
                      <a:rPr lang="en-US" baseline="0" dirty="0"/>
                      <a:t>
</a:t>
                    </a:r>
                    <a:fld id="{77993FFE-A7D9-4F8C-A4E7-42A1AD883361}" type="PERCENTAGE">
                      <a:rPr lang="en-US" baseline="0"/>
                      <a:pPr/>
                      <a:t>[POURCENTAGE]</a:t>
                    </a:fld>
                    <a:endParaRPr lang="en-US" baseline="0" dirty="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BD6-43BD-B562-E2C70BD03AD0}"/>
                </c:ext>
              </c:extLst>
            </c:dLbl>
            <c:dLbl>
              <c:idx val="2"/>
              <c:layout>
                <c:manualLayout>
                  <c:x val="7.1592810809695442E-2"/>
                  <c:y val="-3.3999461005920009E-2"/>
                </c:manualLayout>
              </c:layout>
              <c:tx>
                <c:rich>
                  <a:bodyPr/>
                  <a:lstStyle/>
                  <a:p>
                    <a:fld id="{ED791A32-69C5-4F63-94B1-92BD36D4B27B}" type="CATEGORYNAME">
                      <a:rPr lang="fr-FR" b="1">
                        <a:solidFill>
                          <a:schemeClr val="accent3"/>
                        </a:solidFill>
                      </a:rPr>
                      <a:pPr/>
                      <a:t>[NOM DE CATÉGORIE]</a:t>
                    </a:fld>
                    <a:r>
                      <a:rPr lang="fr-FR" baseline="0" dirty="0"/>
                      <a:t>
</a:t>
                    </a:r>
                    <a:fld id="{712137D9-ED31-4C7D-963A-DF3012425BC7}" type="PERCENTAGE">
                      <a:rPr lang="fr-FR" baseline="0"/>
                      <a:pPr/>
                      <a:t>[POURCENTAGE]</a:t>
                    </a:fld>
                    <a:endParaRPr lang="fr-FR"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BD6-43BD-B562-E2C70BD03AD0}"/>
                </c:ext>
              </c:extLst>
            </c:dLbl>
            <c:dLbl>
              <c:idx val="3"/>
              <c:tx>
                <c:rich>
                  <a:bodyPr/>
                  <a:lstStyle/>
                  <a:p>
                    <a:fld id="{34371614-4668-40EF-88CE-4F897A148E5B}" type="CATEGORYNAME">
                      <a:rPr lang="fr-FR" b="1">
                        <a:solidFill>
                          <a:srgbClr val="EBC517"/>
                        </a:solidFill>
                      </a:rPr>
                      <a:pPr/>
                      <a:t>[NOM DE CATÉGORIE]</a:t>
                    </a:fld>
                    <a:r>
                      <a:rPr lang="fr-FR" baseline="0" dirty="0"/>
                      <a:t>
</a:t>
                    </a:r>
                    <a:fld id="{4EB04F1B-697D-461A-9FA2-3783AFA6921A}" type="PERCENTAGE">
                      <a:rPr lang="fr-FR" baseline="0"/>
                      <a:pPr/>
                      <a:t>[POURCENTAGE]</a:t>
                    </a:fld>
                    <a:endParaRPr lang="fr-FR" baseline="0" dirty="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BD6-43BD-B562-E2C70BD03AD0}"/>
                </c:ext>
              </c:extLst>
            </c:dLbl>
            <c:dLbl>
              <c:idx val="4"/>
              <c:layout>
                <c:manualLayout>
                  <c:x val="-4.4576655787168885E-2"/>
                  <c:y val="3.1166172588760012E-2"/>
                </c:manualLayout>
              </c:layout>
              <c:tx>
                <c:rich>
                  <a:bodyPr/>
                  <a:lstStyle/>
                  <a:p>
                    <a:fld id="{78DEE362-419D-48ED-8105-FA2E2D1AC23A}" type="CATEGORYNAME">
                      <a:rPr lang="fr-FR" b="1" dirty="0">
                        <a:solidFill>
                          <a:schemeClr val="accent5"/>
                        </a:solidFill>
                      </a:rPr>
                      <a:pPr/>
                      <a:t>[NOM DE CATÉGORIE]</a:t>
                    </a:fld>
                    <a:r>
                      <a:rPr lang="fr-FR" baseline="0" dirty="0"/>
                      <a:t>
</a:t>
                    </a:r>
                    <a:fld id="{95B8AD5B-2E19-46D7-A783-6F1B770109FA}" type="PERCENTAGE">
                      <a:rPr lang="fr-FR" baseline="0" dirty="0"/>
                      <a:pPr/>
                      <a:t>[POURCENTAGE]</a:t>
                    </a:fld>
                    <a:endParaRPr lang="fr-FR"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BD6-43BD-B562-E2C70BD03AD0}"/>
                </c:ext>
              </c:extLst>
            </c:dLbl>
            <c:spPr>
              <a:solidFill>
                <a:prstClr val="white"/>
              </a:solidFill>
              <a:ln>
                <a:solidFill>
                  <a:srgbClr val="442D34">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Feuil1!$A$2:$A$6</c:f>
              <c:strCache>
                <c:ptCount val="5"/>
                <c:pt idx="0">
                  <c:v>Oui principalement </c:v>
                </c:pt>
                <c:pt idx="1">
                  <c:v>Suffisament </c:v>
                </c:pt>
                <c:pt idx="2">
                  <c:v>Uniquement de manière théorique</c:v>
                </c:pt>
                <c:pt idx="3">
                  <c:v>Lorsque les élèves ont des questions </c:v>
                </c:pt>
                <c:pt idx="4">
                  <c:v>Pas du tout abordé</c:v>
                </c:pt>
              </c:strCache>
            </c:strRef>
          </c:cat>
          <c:val>
            <c:numRef>
              <c:f>Feuil1!$B$2:$B$6</c:f>
              <c:numCache>
                <c:formatCode>General</c:formatCode>
                <c:ptCount val="5"/>
                <c:pt idx="0">
                  <c:v>5</c:v>
                </c:pt>
                <c:pt idx="1">
                  <c:v>6</c:v>
                </c:pt>
                <c:pt idx="2">
                  <c:v>9</c:v>
                </c:pt>
                <c:pt idx="3">
                  <c:v>9</c:v>
                </c:pt>
                <c:pt idx="4">
                  <c:v>6</c:v>
                </c:pt>
              </c:numCache>
            </c:numRef>
          </c:val>
          <c:extLst>
            <c:ext xmlns:c16="http://schemas.microsoft.com/office/drawing/2014/chart" uri="{C3380CC4-5D6E-409C-BE32-E72D297353CC}">
              <c16:uniqueId val="{00000000-1BD6-43BD-B562-E2C70BD03AD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err="1"/>
              <a:t>Une</a:t>
            </a:r>
            <a:r>
              <a:rPr lang="en-US" dirty="0"/>
              <a:t> </a:t>
            </a:r>
            <a:r>
              <a:rPr lang="en-US" dirty="0" err="1"/>
              <a:t>diversité</a:t>
            </a:r>
            <a:r>
              <a:rPr lang="en-US" dirty="0"/>
              <a:t> de </a:t>
            </a:r>
            <a:r>
              <a:rPr lang="en-US" dirty="0" err="1"/>
              <a:t>présentations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dLbls>
            <c:dLbl>
              <c:idx val="0"/>
              <c:tx>
                <c:rich>
                  <a:bodyPr/>
                  <a:lstStyle/>
                  <a:p>
                    <a:fld id="{9AF46597-852B-4AD4-8B16-549F8ED2F2E9}"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7C33-478F-A3C7-1D3915585895}"/>
                </c:ext>
              </c:extLst>
            </c:dLbl>
            <c:dLbl>
              <c:idx val="1"/>
              <c:tx>
                <c:rich>
                  <a:bodyPr/>
                  <a:lstStyle/>
                  <a:p>
                    <a:fld id="{CEE2C017-E813-4B15-80C4-7DE34387AA2A}"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C33-478F-A3C7-1D3915585895}"/>
                </c:ext>
              </c:extLst>
            </c:dLbl>
            <c:dLbl>
              <c:idx val="2"/>
              <c:tx>
                <c:rich>
                  <a:bodyPr/>
                  <a:lstStyle/>
                  <a:p>
                    <a:fld id="{921FF810-AC88-41BA-A058-1EC4880F1B0B}"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C33-478F-A3C7-1D3915585895}"/>
                </c:ext>
              </c:extLst>
            </c:dLbl>
            <c:dLbl>
              <c:idx val="3"/>
              <c:tx>
                <c:rich>
                  <a:bodyPr/>
                  <a:lstStyle/>
                  <a:p>
                    <a:fld id="{8FB67A65-19AC-416F-9EE7-D594999AFE27}"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C33-478F-A3C7-1D3915585895}"/>
                </c:ext>
              </c:extLst>
            </c:dLbl>
            <c:dLbl>
              <c:idx val="4"/>
              <c:tx>
                <c:rich>
                  <a:bodyPr/>
                  <a:lstStyle/>
                  <a:p>
                    <a:fld id="{0E587D5A-F66B-4844-8B5E-586F0271B73F}"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C33-478F-A3C7-1D3915585895}"/>
                </c:ext>
              </c:extLst>
            </c:dLbl>
            <c:dLbl>
              <c:idx val="5"/>
              <c:tx>
                <c:rich>
                  <a:bodyPr/>
                  <a:lstStyle/>
                  <a:p>
                    <a:fld id="{92198DDA-8D3D-4BC6-B91F-E785493BD92D}"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C33-478F-A3C7-1D391558589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Elevage conventionnel sur caillebotis</c:v>
                </c:pt>
                <c:pt idx="1">
                  <c:v>Elevage sur litière</c:v>
                </c:pt>
                <c:pt idx="2">
                  <c:v>Elevage plein air</c:v>
                </c:pt>
                <c:pt idx="3">
                  <c:v>AVEC activité naisseur sur l'exploitation</c:v>
                </c:pt>
                <c:pt idx="4">
                  <c:v>SANS activité naisseur sur l'exploitation</c:v>
                </c:pt>
                <c:pt idx="5">
                  <c:v>Elevage sous démarche qualité (CCP, SIQO, …)</c:v>
                </c:pt>
              </c:strCache>
            </c:strRef>
          </c:cat>
          <c:val>
            <c:numRef>
              <c:f>Feuil1!$B$2:$B$7</c:f>
              <c:numCache>
                <c:formatCode>General</c:formatCode>
                <c:ptCount val="6"/>
                <c:pt idx="0">
                  <c:v>22</c:v>
                </c:pt>
                <c:pt idx="1">
                  <c:v>14</c:v>
                </c:pt>
                <c:pt idx="2">
                  <c:v>19</c:v>
                </c:pt>
                <c:pt idx="3">
                  <c:v>17</c:v>
                </c:pt>
                <c:pt idx="4">
                  <c:v>15</c:v>
                </c:pt>
                <c:pt idx="5">
                  <c:v>11</c:v>
                </c:pt>
              </c:numCache>
            </c:numRef>
          </c:val>
          <c:extLst>
            <c:ext xmlns:c15="http://schemas.microsoft.com/office/drawing/2012/chart" uri="{02D57815-91ED-43cb-92C2-25804820EDAC}">
              <c15:datalabelsRange>
                <c15:f>Feuil1!$C$2:$C$7</c15:f>
                <c15:dlblRangeCache>
                  <c:ptCount val="6"/>
                  <c:pt idx="0">
                    <c:v>78,60%</c:v>
                  </c:pt>
                  <c:pt idx="1">
                    <c:v>50%</c:v>
                  </c:pt>
                  <c:pt idx="2">
                    <c:v>67,90%</c:v>
                  </c:pt>
                  <c:pt idx="3">
                    <c:v>60,70%</c:v>
                  </c:pt>
                  <c:pt idx="4">
                    <c:v>53,60%</c:v>
                  </c:pt>
                  <c:pt idx="5">
                    <c:v>39,30%</c:v>
                  </c:pt>
                </c15:dlblRangeCache>
              </c15:datalabelsRange>
            </c:ext>
            <c:ext xmlns:c16="http://schemas.microsoft.com/office/drawing/2014/chart" uri="{C3380CC4-5D6E-409C-BE32-E72D297353CC}">
              <c16:uniqueId val="{00000000-7C33-478F-A3C7-1D3915585895}"/>
            </c:ext>
          </c:extLst>
        </c:ser>
        <c:dLbls>
          <c:showLegendKey val="0"/>
          <c:showVal val="0"/>
          <c:showCatName val="0"/>
          <c:showSerName val="0"/>
          <c:showPercent val="0"/>
          <c:showBubbleSize val="0"/>
        </c:dLbls>
        <c:gapWidth val="219"/>
        <c:overlap val="-27"/>
        <c:axId val="1005334784"/>
        <c:axId val="1005332288"/>
      </c:barChart>
      <c:catAx>
        <c:axId val="1005334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005332288"/>
        <c:crosses val="autoZero"/>
        <c:auto val="1"/>
        <c:lblAlgn val="ctr"/>
        <c:lblOffset val="100"/>
        <c:noMultiLvlLbl val="0"/>
      </c:catAx>
      <c:valAx>
        <c:axId val="1005332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005334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fr-FR"/>
              <a:t>Exploitations non spécialisées</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percentStacked"/>
        <c:varyColors val="0"/>
        <c:ser>
          <c:idx val="0"/>
          <c:order val="0"/>
          <c:tx>
            <c:strRef>
              <c:f>dim_eco!$A$2</c:f>
              <c:strCache>
                <c:ptCount val="1"/>
                <c:pt idx="0">
                  <c:v>microexploitations</c:v>
                </c:pt>
              </c:strCache>
            </c:strRef>
          </c:tx>
          <c:spPr>
            <a:solidFill>
              <a:schemeClr val="accent2"/>
            </a:solidFill>
            <a:ln>
              <a:noFill/>
            </a:ln>
            <a:effectLst/>
          </c:spPr>
          <c:invertIfNegative val="0"/>
          <c:cat>
            <c:strRef>
              <c:f>dim_eco!$B$1:$E$1</c:f>
              <c:strCache>
                <c:ptCount val="4"/>
                <c:pt idx="0">
                  <c:v>Exploitation 2010</c:v>
                </c:pt>
                <c:pt idx="1">
                  <c:v>Exploitations 2020</c:v>
                </c:pt>
                <c:pt idx="2">
                  <c:v>SAU 2010</c:v>
                </c:pt>
                <c:pt idx="3">
                  <c:v>SAU 2020</c:v>
                </c:pt>
              </c:strCache>
            </c:strRef>
          </c:cat>
          <c:val>
            <c:numRef>
              <c:f>dim_eco!$B$2:$E$2</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3A48-40C6-A765-7A2C7E7838BF}"/>
            </c:ext>
          </c:extLst>
        </c:ser>
        <c:ser>
          <c:idx val="1"/>
          <c:order val="1"/>
          <c:tx>
            <c:strRef>
              <c:f>dim_eco!$A$3</c:f>
              <c:strCache>
                <c:ptCount val="1"/>
                <c:pt idx="0">
                  <c:v>petites</c:v>
                </c:pt>
              </c:strCache>
            </c:strRef>
          </c:tx>
          <c:spPr>
            <a:solidFill>
              <a:schemeClr val="accent4"/>
            </a:solidFill>
            <a:ln>
              <a:noFill/>
            </a:ln>
            <a:effectLst/>
          </c:spPr>
          <c:invertIfNegative val="0"/>
          <c:cat>
            <c:strRef>
              <c:f>dim_eco!$B$1:$E$1</c:f>
              <c:strCache>
                <c:ptCount val="4"/>
                <c:pt idx="0">
                  <c:v>Exploitation 2010</c:v>
                </c:pt>
                <c:pt idx="1">
                  <c:v>Exploitations 2020</c:v>
                </c:pt>
                <c:pt idx="2">
                  <c:v>SAU 2010</c:v>
                </c:pt>
                <c:pt idx="3">
                  <c:v>SAU 2020</c:v>
                </c:pt>
              </c:strCache>
            </c:strRef>
          </c:cat>
          <c:val>
            <c:numRef>
              <c:f>dim_eco!$B$3:$E$3</c:f>
              <c:numCache>
                <c:formatCode>General</c:formatCode>
                <c:ptCount val="4"/>
                <c:pt idx="0">
                  <c:v>63</c:v>
                </c:pt>
                <c:pt idx="1">
                  <c:v>68</c:v>
                </c:pt>
                <c:pt idx="2">
                  <c:v>2570.39</c:v>
                </c:pt>
                <c:pt idx="3">
                  <c:v>3656.56</c:v>
                </c:pt>
              </c:numCache>
            </c:numRef>
          </c:val>
          <c:extLst>
            <c:ext xmlns:c16="http://schemas.microsoft.com/office/drawing/2014/chart" uri="{C3380CC4-5D6E-409C-BE32-E72D297353CC}">
              <c16:uniqueId val="{00000001-3A48-40C6-A765-7A2C7E7838BF}"/>
            </c:ext>
          </c:extLst>
        </c:ser>
        <c:ser>
          <c:idx val="2"/>
          <c:order val="2"/>
          <c:tx>
            <c:strRef>
              <c:f>dim_eco!$A$4</c:f>
              <c:strCache>
                <c:ptCount val="1"/>
                <c:pt idx="0">
                  <c:v>moyennes</c:v>
                </c:pt>
              </c:strCache>
            </c:strRef>
          </c:tx>
          <c:spPr>
            <a:solidFill>
              <a:srgbClr val="C89C6F"/>
            </a:solidFill>
            <a:ln>
              <a:noFill/>
            </a:ln>
            <a:effectLst/>
          </c:spPr>
          <c:invertIfNegative val="0"/>
          <c:cat>
            <c:strRef>
              <c:f>dim_eco!$B$1:$E$1</c:f>
              <c:strCache>
                <c:ptCount val="4"/>
                <c:pt idx="0">
                  <c:v>Exploitation 2010</c:v>
                </c:pt>
                <c:pt idx="1">
                  <c:v>Exploitations 2020</c:v>
                </c:pt>
                <c:pt idx="2">
                  <c:v>SAU 2010</c:v>
                </c:pt>
                <c:pt idx="3">
                  <c:v>SAU 2020</c:v>
                </c:pt>
              </c:strCache>
            </c:strRef>
          </c:cat>
          <c:val>
            <c:numRef>
              <c:f>dim_eco!$B$4:$E$4</c:f>
              <c:numCache>
                <c:formatCode>General</c:formatCode>
                <c:ptCount val="4"/>
                <c:pt idx="0">
                  <c:v>271</c:v>
                </c:pt>
                <c:pt idx="1">
                  <c:v>176</c:v>
                </c:pt>
                <c:pt idx="2">
                  <c:v>20373.400000000001</c:v>
                </c:pt>
                <c:pt idx="3">
                  <c:v>16886.939999999999</c:v>
                </c:pt>
              </c:numCache>
            </c:numRef>
          </c:val>
          <c:extLst>
            <c:ext xmlns:c16="http://schemas.microsoft.com/office/drawing/2014/chart" uri="{C3380CC4-5D6E-409C-BE32-E72D297353CC}">
              <c16:uniqueId val="{00000002-3A48-40C6-A765-7A2C7E7838BF}"/>
            </c:ext>
          </c:extLst>
        </c:ser>
        <c:ser>
          <c:idx val="3"/>
          <c:order val="3"/>
          <c:tx>
            <c:strRef>
              <c:f>dim_eco!$A$5</c:f>
              <c:strCache>
                <c:ptCount val="1"/>
                <c:pt idx="0">
                  <c:v>grandes</c:v>
                </c:pt>
              </c:strCache>
            </c:strRef>
          </c:tx>
          <c:spPr>
            <a:solidFill>
              <a:schemeClr val="accent2">
                <a:lumMod val="60000"/>
              </a:schemeClr>
            </a:solidFill>
            <a:ln>
              <a:noFill/>
            </a:ln>
            <a:effectLst/>
          </c:spPr>
          <c:invertIfNegative val="0"/>
          <c:cat>
            <c:strRef>
              <c:f>dim_eco!$B$1:$E$1</c:f>
              <c:strCache>
                <c:ptCount val="4"/>
                <c:pt idx="0">
                  <c:v>Exploitation 2010</c:v>
                </c:pt>
                <c:pt idx="1">
                  <c:v>Exploitations 2020</c:v>
                </c:pt>
                <c:pt idx="2">
                  <c:v>SAU 2010</c:v>
                </c:pt>
                <c:pt idx="3">
                  <c:v>SAU 2020</c:v>
                </c:pt>
              </c:strCache>
            </c:strRef>
          </c:cat>
          <c:val>
            <c:numRef>
              <c:f>dim_eco!$B$5:$E$5</c:f>
              <c:numCache>
                <c:formatCode>General</c:formatCode>
                <c:ptCount val="4"/>
                <c:pt idx="0">
                  <c:v>275</c:v>
                </c:pt>
                <c:pt idx="1">
                  <c:v>225</c:v>
                </c:pt>
                <c:pt idx="2">
                  <c:v>35175.86</c:v>
                </c:pt>
                <c:pt idx="3">
                  <c:v>35145.17</c:v>
                </c:pt>
              </c:numCache>
            </c:numRef>
          </c:val>
          <c:extLst>
            <c:ext xmlns:c16="http://schemas.microsoft.com/office/drawing/2014/chart" uri="{C3380CC4-5D6E-409C-BE32-E72D297353CC}">
              <c16:uniqueId val="{00000003-3A48-40C6-A765-7A2C7E7838BF}"/>
            </c:ext>
          </c:extLst>
        </c:ser>
        <c:dLbls>
          <c:showLegendKey val="0"/>
          <c:showVal val="0"/>
          <c:showCatName val="0"/>
          <c:showSerName val="0"/>
          <c:showPercent val="0"/>
          <c:showBubbleSize val="0"/>
        </c:dLbls>
        <c:gapWidth val="40"/>
        <c:overlap val="100"/>
        <c:axId val="293557440"/>
        <c:axId val="293557920"/>
      </c:barChart>
      <c:catAx>
        <c:axId val="2935574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293557920"/>
        <c:crosses val="autoZero"/>
        <c:auto val="1"/>
        <c:lblAlgn val="ctr"/>
        <c:lblOffset val="100"/>
        <c:noMultiLvlLbl val="0"/>
      </c:catAx>
      <c:valAx>
        <c:axId val="293557920"/>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29355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Nombre d'exploitations 2010</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tx>
            <c:strRef>
              <c:f>dim_eco!$C$1</c:f>
              <c:strCache>
                <c:ptCount val="1"/>
                <c:pt idx="0">
                  <c:v>n_exploit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7D0-4598-ACD3-4BEE35289DB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7D0-4598-ACD3-4BEE35289DB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7D0-4598-ACD3-4BEE35289DB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7D0-4598-ACD3-4BEE35289DB1}"/>
              </c:ext>
            </c:extLst>
          </c:dPt>
          <c:dLbls>
            <c:dLbl>
              <c:idx val="0"/>
              <c:spPr>
                <a:solidFill>
                  <a:schemeClr val="tx1">
                    <a:lumMod val="50000"/>
                    <a:lumOff val="50000"/>
                  </a:schemeClr>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fr-FR"/>
                </a:p>
              </c:txPr>
              <c:showLegendKey val="0"/>
              <c:showVal val="1"/>
              <c:showCatName val="0"/>
              <c:showSerName val="0"/>
              <c:showPercent val="1"/>
              <c:showBubbleSize val="0"/>
              <c:extLst>
                <c:ext xmlns:c16="http://schemas.microsoft.com/office/drawing/2014/chart" uri="{C3380CC4-5D6E-409C-BE32-E72D297353CC}">
                  <c16:uniqueId val="{00000001-B7D0-4598-ACD3-4BEE35289DB1}"/>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dim_eco!$B$2:$B$5</c:f>
              <c:strCache>
                <c:ptCount val="4"/>
                <c:pt idx="0">
                  <c:v>microexploitations</c:v>
                </c:pt>
                <c:pt idx="1">
                  <c:v>petites</c:v>
                </c:pt>
                <c:pt idx="2">
                  <c:v>moyennes</c:v>
                </c:pt>
                <c:pt idx="3">
                  <c:v>grandes</c:v>
                </c:pt>
              </c:strCache>
            </c:strRef>
          </c:cat>
          <c:val>
            <c:numRef>
              <c:f>dim_eco!$C$2:$C$5</c:f>
              <c:numCache>
                <c:formatCode>General</c:formatCode>
                <c:ptCount val="4"/>
                <c:pt idx="0">
                  <c:v>14</c:v>
                </c:pt>
                <c:pt idx="1">
                  <c:v>113</c:v>
                </c:pt>
                <c:pt idx="2">
                  <c:v>326</c:v>
                </c:pt>
                <c:pt idx="3">
                  <c:v>343</c:v>
                </c:pt>
              </c:numCache>
            </c:numRef>
          </c:val>
          <c:extLst>
            <c:ext xmlns:c16="http://schemas.microsoft.com/office/drawing/2014/chart" uri="{C3380CC4-5D6E-409C-BE32-E72D297353CC}">
              <c16:uniqueId val="{00000008-B7D0-4598-ACD3-4BEE35289DB1}"/>
            </c:ext>
          </c:extLst>
        </c:ser>
        <c:dLbls>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Nombre d'exploitations 2020</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BA4-4239-BA4D-576F66CA71B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BA4-4239-BA4D-576F66CA71B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BA4-4239-BA4D-576F66CA71B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BA4-4239-BA4D-576F66CA71BC}"/>
              </c:ext>
            </c:extLst>
          </c:dPt>
          <c:dLbls>
            <c:dLbl>
              <c:idx val="0"/>
              <c:spPr>
                <a:solidFill>
                  <a:schemeClr val="tx1">
                    <a:lumMod val="50000"/>
                    <a:lumOff val="50000"/>
                  </a:schemeClr>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fr-FR"/>
                </a:p>
              </c:txPr>
              <c:showLegendKey val="0"/>
              <c:showVal val="1"/>
              <c:showCatName val="0"/>
              <c:showSerName val="0"/>
              <c:showPercent val="1"/>
              <c:showBubbleSize val="0"/>
              <c:extLst>
                <c:ext xmlns:c16="http://schemas.microsoft.com/office/drawing/2014/chart" uri="{C3380CC4-5D6E-409C-BE32-E72D297353CC}">
                  <c16:uniqueId val="{00000001-EBA4-4239-BA4D-576F66CA71BC}"/>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multiLvlStrRef>
              <c:f>dim_eco!$A$9:$B$12</c:f>
              <c:multiLvlStrCache>
                <c:ptCount val="4"/>
                <c:lvl>
                  <c:pt idx="0">
                    <c:v>microexploitations</c:v>
                  </c:pt>
                  <c:pt idx="1">
                    <c:v>petites</c:v>
                  </c:pt>
                  <c:pt idx="2">
                    <c:v>moyennes</c:v>
                  </c:pt>
                  <c:pt idx="3">
                    <c:v>grandes</c:v>
                  </c:pt>
                </c:lvl>
                <c:lvl>
                  <c:pt idx="0">
                    <c:v>2020</c:v>
                  </c:pt>
                  <c:pt idx="1">
                    <c:v>2020</c:v>
                  </c:pt>
                  <c:pt idx="2">
                    <c:v>2020</c:v>
                  </c:pt>
                  <c:pt idx="3">
                    <c:v>2020</c:v>
                  </c:pt>
                </c:lvl>
              </c:multiLvlStrCache>
            </c:multiLvlStrRef>
          </c:cat>
          <c:val>
            <c:numRef>
              <c:f>dim_eco!$C$9:$C$12</c:f>
              <c:numCache>
                <c:formatCode>General</c:formatCode>
                <c:ptCount val="4"/>
                <c:pt idx="0">
                  <c:v>10</c:v>
                </c:pt>
                <c:pt idx="1">
                  <c:v>119</c:v>
                </c:pt>
                <c:pt idx="2">
                  <c:v>213</c:v>
                </c:pt>
                <c:pt idx="3">
                  <c:v>278</c:v>
                </c:pt>
              </c:numCache>
            </c:numRef>
          </c:val>
          <c:extLst>
            <c:ext xmlns:c16="http://schemas.microsoft.com/office/drawing/2014/chart" uri="{C3380CC4-5D6E-409C-BE32-E72D297353CC}">
              <c16:uniqueId val="{00000008-EBA4-4239-BA4D-576F66CA71BC}"/>
            </c:ext>
          </c:extLst>
        </c:ser>
        <c:dLbls>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1600"/>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fr-FR"/>
              <a:t>Exploitations spécialisées</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percentStacked"/>
        <c:varyColors val="0"/>
        <c:ser>
          <c:idx val="1"/>
          <c:order val="1"/>
          <c:tx>
            <c:strRef>
              <c:f>statut!$A$3</c:f>
              <c:strCache>
                <c:ptCount val="1"/>
                <c:pt idx="0">
                  <c:v>exploitations individuelles</c:v>
                </c:pt>
              </c:strCache>
            </c:strRef>
          </c:tx>
          <c:spPr>
            <a:solidFill>
              <a:srgbClr val="F97AA1"/>
            </a:solidFill>
            <a:ln>
              <a:noFill/>
            </a:ln>
            <a:effectLst/>
          </c:spPr>
          <c:invertIfNegative val="0"/>
          <c:cat>
            <c:strRef>
              <c:f>statut!$B$1:$E$1</c:f>
              <c:strCache>
                <c:ptCount val="4"/>
                <c:pt idx="0">
                  <c:v>Exploitations 2010</c:v>
                </c:pt>
                <c:pt idx="1">
                  <c:v>Exploitations 2020</c:v>
                </c:pt>
                <c:pt idx="2">
                  <c:v>SAU 2010</c:v>
                </c:pt>
                <c:pt idx="3">
                  <c:v>SAU 2020</c:v>
                </c:pt>
              </c:strCache>
            </c:strRef>
          </c:cat>
          <c:val>
            <c:numRef>
              <c:f>statut!$B$3:$E$3</c:f>
              <c:numCache>
                <c:formatCode>General</c:formatCode>
                <c:ptCount val="4"/>
                <c:pt idx="0">
                  <c:v>85</c:v>
                </c:pt>
                <c:pt idx="1">
                  <c:v>48</c:v>
                </c:pt>
                <c:pt idx="2">
                  <c:v>1169.94</c:v>
                </c:pt>
                <c:pt idx="3">
                  <c:v>891.68</c:v>
                </c:pt>
              </c:numCache>
            </c:numRef>
          </c:val>
          <c:extLst>
            <c:ext xmlns:c16="http://schemas.microsoft.com/office/drawing/2014/chart" uri="{C3380CC4-5D6E-409C-BE32-E72D297353CC}">
              <c16:uniqueId val="{00000000-9FC0-4D6E-BDDB-52BF14553C57}"/>
            </c:ext>
          </c:extLst>
        </c:ser>
        <c:ser>
          <c:idx val="2"/>
          <c:order val="2"/>
          <c:tx>
            <c:strRef>
              <c:f>statut!$A$4</c:f>
              <c:strCache>
                <c:ptCount val="1"/>
                <c:pt idx="0">
                  <c:v>GAEC</c:v>
                </c:pt>
              </c:strCache>
            </c:strRef>
          </c:tx>
          <c:spPr>
            <a:solidFill>
              <a:srgbClr val="FDD3E0"/>
            </a:solidFill>
            <a:ln>
              <a:noFill/>
            </a:ln>
            <a:effectLst/>
          </c:spPr>
          <c:invertIfNegative val="0"/>
          <c:cat>
            <c:strRef>
              <c:f>statut!$B$1:$E$1</c:f>
              <c:strCache>
                <c:ptCount val="4"/>
                <c:pt idx="0">
                  <c:v>Exploitations 2010</c:v>
                </c:pt>
                <c:pt idx="1">
                  <c:v>Exploitations 2020</c:v>
                </c:pt>
                <c:pt idx="2">
                  <c:v>SAU 2010</c:v>
                </c:pt>
                <c:pt idx="3">
                  <c:v>SAU 2020</c:v>
                </c:pt>
              </c:strCache>
            </c:strRef>
          </c:cat>
          <c:val>
            <c:numRef>
              <c:f>statut!$B$4:$E$4</c:f>
              <c:numCache>
                <c:formatCode>General</c:formatCode>
                <c:ptCount val="4"/>
                <c:pt idx="0">
                  <c:v>3</c:v>
                </c:pt>
                <c:pt idx="1">
                  <c:v>7</c:v>
                </c:pt>
                <c:pt idx="2">
                  <c:v>91.53</c:v>
                </c:pt>
                <c:pt idx="3">
                  <c:v>235.18</c:v>
                </c:pt>
              </c:numCache>
            </c:numRef>
          </c:val>
          <c:extLst>
            <c:ext xmlns:c16="http://schemas.microsoft.com/office/drawing/2014/chart" uri="{C3380CC4-5D6E-409C-BE32-E72D297353CC}">
              <c16:uniqueId val="{00000001-9FC0-4D6E-BDDB-52BF14553C57}"/>
            </c:ext>
          </c:extLst>
        </c:ser>
        <c:ser>
          <c:idx val="3"/>
          <c:order val="3"/>
          <c:tx>
            <c:strRef>
              <c:f>statut!$A$5</c:f>
              <c:strCache>
                <c:ptCount val="1"/>
                <c:pt idx="0">
                  <c:v>EARL</c:v>
                </c:pt>
              </c:strCache>
            </c:strRef>
          </c:tx>
          <c:spPr>
            <a:solidFill>
              <a:schemeClr val="tx2"/>
            </a:solidFill>
            <a:ln>
              <a:noFill/>
            </a:ln>
            <a:effectLst/>
          </c:spPr>
          <c:invertIfNegative val="0"/>
          <c:cat>
            <c:strRef>
              <c:f>statut!$B$1:$E$1</c:f>
              <c:strCache>
                <c:ptCount val="4"/>
                <c:pt idx="0">
                  <c:v>Exploitations 2010</c:v>
                </c:pt>
                <c:pt idx="1">
                  <c:v>Exploitations 2020</c:v>
                </c:pt>
                <c:pt idx="2">
                  <c:v>SAU 2010</c:v>
                </c:pt>
                <c:pt idx="3">
                  <c:v>SAU 2020</c:v>
                </c:pt>
              </c:strCache>
            </c:strRef>
          </c:cat>
          <c:val>
            <c:numRef>
              <c:f>statut!$B$5:$E$5</c:f>
              <c:numCache>
                <c:formatCode>General</c:formatCode>
                <c:ptCount val="4"/>
                <c:pt idx="0">
                  <c:v>37</c:v>
                </c:pt>
                <c:pt idx="1">
                  <c:v>36</c:v>
                </c:pt>
                <c:pt idx="2">
                  <c:v>743.79</c:v>
                </c:pt>
                <c:pt idx="3">
                  <c:v>726.06</c:v>
                </c:pt>
              </c:numCache>
            </c:numRef>
          </c:val>
          <c:extLst>
            <c:ext xmlns:c16="http://schemas.microsoft.com/office/drawing/2014/chart" uri="{C3380CC4-5D6E-409C-BE32-E72D297353CC}">
              <c16:uniqueId val="{00000002-9FC0-4D6E-BDDB-52BF14553C57}"/>
            </c:ext>
          </c:extLst>
        </c:ser>
        <c:ser>
          <c:idx val="4"/>
          <c:order val="4"/>
          <c:tx>
            <c:strRef>
              <c:f>statut!$A$6</c:f>
              <c:strCache>
                <c:ptCount val="1"/>
                <c:pt idx="0">
                  <c:v>autres statuts</c:v>
                </c:pt>
              </c:strCache>
            </c:strRef>
          </c:tx>
          <c:spPr>
            <a:solidFill>
              <a:srgbClr val="FFB7DB"/>
            </a:solidFill>
            <a:ln>
              <a:noFill/>
            </a:ln>
            <a:effectLst/>
          </c:spPr>
          <c:invertIfNegative val="0"/>
          <c:cat>
            <c:strRef>
              <c:f>statut!$B$1:$E$1</c:f>
              <c:strCache>
                <c:ptCount val="4"/>
                <c:pt idx="0">
                  <c:v>Exploitations 2010</c:v>
                </c:pt>
                <c:pt idx="1">
                  <c:v>Exploitations 2020</c:v>
                </c:pt>
                <c:pt idx="2">
                  <c:v>SAU 2010</c:v>
                </c:pt>
                <c:pt idx="3">
                  <c:v>SAU 2020</c:v>
                </c:pt>
              </c:strCache>
            </c:strRef>
          </c:cat>
          <c:val>
            <c:numRef>
              <c:f>statut!$B$6:$E$6</c:f>
              <c:numCache>
                <c:formatCode>General</c:formatCode>
                <c:ptCount val="4"/>
                <c:pt idx="0">
                  <c:v>60</c:v>
                </c:pt>
                <c:pt idx="1">
                  <c:v>60</c:v>
                </c:pt>
                <c:pt idx="2">
                  <c:v>104.23</c:v>
                </c:pt>
                <c:pt idx="3">
                  <c:v>183.45</c:v>
                </c:pt>
              </c:numCache>
            </c:numRef>
          </c:val>
          <c:extLst>
            <c:ext xmlns:c16="http://schemas.microsoft.com/office/drawing/2014/chart" uri="{C3380CC4-5D6E-409C-BE32-E72D297353CC}">
              <c16:uniqueId val="{00000003-9FC0-4D6E-BDDB-52BF14553C57}"/>
            </c:ext>
          </c:extLst>
        </c:ser>
        <c:dLbls>
          <c:showLegendKey val="0"/>
          <c:showVal val="0"/>
          <c:showCatName val="0"/>
          <c:showSerName val="0"/>
          <c:showPercent val="0"/>
          <c:showBubbleSize val="0"/>
        </c:dLbls>
        <c:gapWidth val="40"/>
        <c:overlap val="100"/>
        <c:axId val="354536448"/>
        <c:axId val="354535008"/>
        <c:extLst>
          <c:ext xmlns:c15="http://schemas.microsoft.com/office/drawing/2012/chart" uri="{02D57815-91ED-43cb-92C2-25804820EDAC}">
            <c15:filteredBarSeries>
              <c15:ser>
                <c:idx val="0"/>
                <c:order val="0"/>
                <c:tx>
                  <c:strRef>
                    <c:extLst>
                      <c:ext uri="{02D57815-91ED-43cb-92C2-25804820EDAC}">
                        <c15:formulaRef>
                          <c15:sqref>statut!$A$2</c15:sqref>
                        </c15:formulaRef>
                      </c:ext>
                    </c:extLst>
                    <c:strCache>
                      <c:ptCount val="1"/>
                      <c:pt idx="0">
                        <c:v>total exploitations</c:v>
                      </c:pt>
                    </c:strCache>
                  </c:strRef>
                </c:tx>
                <c:spPr>
                  <a:solidFill>
                    <a:schemeClr val="accent1"/>
                  </a:solidFill>
                  <a:ln>
                    <a:noFill/>
                  </a:ln>
                  <a:effectLst/>
                </c:spPr>
                <c:invertIfNegative val="0"/>
                <c:cat>
                  <c:strRef>
                    <c:extLst>
                      <c:ext uri="{02D57815-91ED-43cb-92C2-25804820EDAC}">
                        <c15:formulaRef>
                          <c15:sqref>statut!$B$1:$E$1</c15:sqref>
                        </c15:formulaRef>
                      </c:ext>
                    </c:extLst>
                    <c:strCache>
                      <c:ptCount val="4"/>
                      <c:pt idx="0">
                        <c:v>Exploitations 2010</c:v>
                      </c:pt>
                      <c:pt idx="1">
                        <c:v>Exploitations 2020</c:v>
                      </c:pt>
                      <c:pt idx="2">
                        <c:v>SAU 2010</c:v>
                      </c:pt>
                      <c:pt idx="3">
                        <c:v>SAU 2020</c:v>
                      </c:pt>
                    </c:strCache>
                  </c:strRef>
                </c:cat>
                <c:val>
                  <c:numRef>
                    <c:extLst>
                      <c:ext uri="{02D57815-91ED-43cb-92C2-25804820EDAC}">
                        <c15:formulaRef>
                          <c15:sqref>statut!$B$2:$E$2</c15:sqref>
                        </c15:formulaRef>
                      </c:ext>
                    </c:extLst>
                    <c:numCache>
                      <c:formatCode>General</c:formatCode>
                      <c:ptCount val="4"/>
                      <c:pt idx="0">
                        <c:v>185</c:v>
                      </c:pt>
                      <c:pt idx="1">
                        <c:v>151</c:v>
                      </c:pt>
                      <c:pt idx="2">
                        <c:v>2109.4899999999998</c:v>
                      </c:pt>
                      <c:pt idx="3">
                        <c:v>2036.37</c:v>
                      </c:pt>
                    </c:numCache>
                  </c:numRef>
                </c:val>
                <c:extLst>
                  <c:ext xmlns:c16="http://schemas.microsoft.com/office/drawing/2014/chart" uri="{C3380CC4-5D6E-409C-BE32-E72D297353CC}">
                    <c16:uniqueId val="{00000004-9FC0-4D6E-BDDB-52BF14553C57}"/>
                  </c:ext>
                </c:extLst>
              </c15:ser>
            </c15:filteredBarSeries>
          </c:ext>
        </c:extLst>
      </c:barChart>
      <c:catAx>
        <c:axId val="3545364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354535008"/>
        <c:crosses val="autoZero"/>
        <c:auto val="1"/>
        <c:lblAlgn val="ctr"/>
        <c:lblOffset val="100"/>
        <c:noMultiLvlLbl val="0"/>
      </c:catAx>
      <c:valAx>
        <c:axId val="354535008"/>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354536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1100"/>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fr-FR"/>
              <a:t>Exploitations non spécialisées</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percentStacked"/>
        <c:varyColors val="0"/>
        <c:ser>
          <c:idx val="1"/>
          <c:order val="0"/>
          <c:tx>
            <c:strRef>
              <c:f>statut!$A$3</c:f>
              <c:strCache>
                <c:ptCount val="1"/>
                <c:pt idx="0">
                  <c:v>exploitations individuelles</c:v>
                </c:pt>
              </c:strCache>
            </c:strRef>
          </c:tx>
          <c:spPr>
            <a:solidFill>
              <a:schemeClr val="accent4"/>
            </a:solidFill>
            <a:ln>
              <a:noFill/>
            </a:ln>
            <a:effectLst/>
          </c:spPr>
          <c:invertIfNegative val="0"/>
          <c:cat>
            <c:strRef>
              <c:f>statut!$B$1:$E$1</c:f>
              <c:strCache>
                <c:ptCount val="4"/>
                <c:pt idx="0">
                  <c:v>Exploitations 2010</c:v>
                </c:pt>
                <c:pt idx="1">
                  <c:v>Exploitations 2020</c:v>
                </c:pt>
                <c:pt idx="2">
                  <c:v>SAU 2010</c:v>
                </c:pt>
                <c:pt idx="3">
                  <c:v>SAU 2020</c:v>
                </c:pt>
              </c:strCache>
            </c:strRef>
          </c:cat>
          <c:val>
            <c:numRef>
              <c:f>statut!$B$3:$E$3</c:f>
              <c:numCache>
                <c:formatCode>General</c:formatCode>
                <c:ptCount val="4"/>
                <c:pt idx="0">
                  <c:v>214</c:v>
                </c:pt>
                <c:pt idx="1">
                  <c:v>115</c:v>
                </c:pt>
                <c:pt idx="2">
                  <c:v>13334.02</c:v>
                </c:pt>
                <c:pt idx="3">
                  <c:v>8684.02</c:v>
                </c:pt>
              </c:numCache>
            </c:numRef>
          </c:val>
          <c:extLst>
            <c:ext xmlns:c16="http://schemas.microsoft.com/office/drawing/2014/chart" uri="{C3380CC4-5D6E-409C-BE32-E72D297353CC}">
              <c16:uniqueId val="{00000000-8C24-4FFF-8DC8-AE37206DC54D}"/>
            </c:ext>
          </c:extLst>
        </c:ser>
        <c:ser>
          <c:idx val="2"/>
          <c:order val="1"/>
          <c:tx>
            <c:strRef>
              <c:f>statut!$A$4</c:f>
              <c:strCache>
                <c:ptCount val="1"/>
                <c:pt idx="0">
                  <c:v>GAEC</c:v>
                </c:pt>
              </c:strCache>
            </c:strRef>
          </c:tx>
          <c:spPr>
            <a:solidFill>
              <a:srgbClr val="C89C6F"/>
            </a:solidFill>
            <a:ln>
              <a:noFill/>
            </a:ln>
            <a:effectLst/>
          </c:spPr>
          <c:invertIfNegative val="0"/>
          <c:cat>
            <c:strRef>
              <c:f>statut!$B$1:$E$1</c:f>
              <c:strCache>
                <c:ptCount val="4"/>
                <c:pt idx="0">
                  <c:v>Exploitations 2010</c:v>
                </c:pt>
                <c:pt idx="1">
                  <c:v>Exploitations 2020</c:v>
                </c:pt>
                <c:pt idx="2">
                  <c:v>SAU 2010</c:v>
                </c:pt>
                <c:pt idx="3">
                  <c:v>SAU 2020</c:v>
                </c:pt>
              </c:strCache>
            </c:strRef>
          </c:cat>
          <c:val>
            <c:numRef>
              <c:f>statut!$B$4:$E$4</c:f>
              <c:numCache>
                <c:formatCode>General</c:formatCode>
                <c:ptCount val="4"/>
                <c:pt idx="0">
                  <c:v>236</c:v>
                </c:pt>
                <c:pt idx="1">
                  <c:v>229</c:v>
                </c:pt>
                <c:pt idx="2">
                  <c:v>29831.55</c:v>
                </c:pt>
                <c:pt idx="3">
                  <c:v>33969.08</c:v>
                </c:pt>
              </c:numCache>
            </c:numRef>
          </c:val>
          <c:extLst>
            <c:ext xmlns:c16="http://schemas.microsoft.com/office/drawing/2014/chart" uri="{C3380CC4-5D6E-409C-BE32-E72D297353CC}">
              <c16:uniqueId val="{00000001-8C24-4FFF-8DC8-AE37206DC54D}"/>
            </c:ext>
          </c:extLst>
        </c:ser>
        <c:ser>
          <c:idx val="3"/>
          <c:order val="2"/>
          <c:tx>
            <c:strRef>
              <c:f>statut!$A$5</c:f>
              <c:strCache>
                <c:ptCount val="1"/>
                <c:pt idx="0">
                  <c:v>EARL</c:v>
                </c:pt>
              </c:strCache>
            </c:strRef>
          </c:tx>
          <c:spPr>
            <a:solidFill>
              <a:schemeClr val="accent2">
                <a:lumMod val="60000"/>
              </a:schemeClr>
            </a:solidFill>
            <a:ln>
              <a:noFill/>
            </a:ln>
            <a:effectLst/>
          </c:spPr>
          <c:invertIfNegative val="0"/>
          <c:cat>
            <c:strRef>
              <c:f>statut!$B$1:$E$1</c:f>
              <c:strCache>
                <c:ptCount val="4"/>
                <c:pt idx="0">
                  <c:v>Exploitations 2010</c:v>
                </c:pt>
                <c:pt idx="1">
                  <c:v>Exploitations 2020</c:v>
                </c:pt>
                <c:pt idx="2">
                  <c:v>SAU 2010</c:v>
                </c:pt>
                <c:pt idx="3">
                  <c:v>SAU 2020</c:v>
                </c:pt>
              </c:strCache>
            </c:strRef>
          </c:cat>
          <c:val>
            <c:numRef>
              <c:f>statut!$B$5:$E$5</c:f>
              <c:numCache>
                <c:formatCode>General</c:formatCode>
                <c:ptCount val="4"/>
                <c:pt idx="0">
                  <c:v>140</c:v>
                </c:pt>
                <c:pt idx="1">
                  <c:v>103</c:v>
                </c:pt>
                <c:pt idx="2">
                  <c:v>12622.28</c:v>
                </c:pt>
                <c:pt idx="3">
                  <c:v>10724.2</c:v>
                </c:pt>
              </c:numCache>
            </c:numRef>
          </c:val>
          <c:extLst>
            <c:ext xmlns:c16="http://schemas.microsoft.com/office/drawing/2014/chart" uri="{C3380CC4-5D6E-409C-BE32-E72D297353CC}">
              <c16:uniqueId val="{00000002-8C24-4FFF-8DC8-AE37206DC54D}"/>
            </c:ext>
          </c:extLst>
        </c:ser>
        <c:ser>
          <c:idx val="4"/>
          <c:order val="3"/>
          <c:tx>
            <c:strRef>
              <c:f>statut!$A$6</c:f>
              <c:strCache>
                <c:ptCount val="1"/>
                <c:pt idx="0">
                  <c:v>autres statuts</c:v>
                </c:pt>
              </c:strCache>
            </c:strRef>
          </c:tx>
          <c:spPr>
            <a:solidFill>
              <a:schemeClr val="bg2"/>
            </a:solidFill>
            <a:ln>
              <a:noFill/>
            </a:ln>
            <a:effectLst/>
          </c:spPr>
          <c:invertIfNegative val="0"/>
          <c:cat>
            <c:strRef>
              <c:f>statut!$B$1:$E$1</c:f>
              <c:strCache>
                <c:ptCount val="4"/>
                <c:pt idx="0">
                  <c:v>Exploitations 2010</c:v>
                </c:pt>
                <c:pt idx="1">
                  <c:v>Exploitations 2020</c:v>
                </c:pt>
                <c:pt idx="2">
                  <c:v>SAU 2010</c:v>
                </c:pt>
                <c:pt idx="3">
                  <c:v>SAU 2020</c:v>
                </c:pt>
              </c:strCache>
            </c:strRef>
          </c:cat>
          <c:val>
            <c:numRef>
              <c:f>statut!$B$6:$E$6</c:f>
              <c:numCache>
                <c:formatCode>General</c:formatCode>
                <c:ptCount val="4"/>
                <c:pt idx="0">
                  <c:v>21</c:v>
                </c:pt>
                <c:pt idx="1">
                  <c:v>22</c:v>
                </c:pt>
                <c:pt idx="2">
                  <c:v>2351.8000000000002</c:v>
                </c:pt>
                <c:pt idx="3">
                  <c:v>2311.37</c:v>
                </c:pt>
              </c:numCache>
            </c:numRef>
          </c:val>
          <c:extLst>
            <c:ext xmlns:c16="http://schemas.microsoft.com/office/drawing/2014/chart" uri="{C3380CC4-5D6E-409C-BE32-E72D297353CC}">
              <c16:uniqueId val="{00000003-8C24-4FFF-8DC8-AE37206DC54D}"/>
            </c:ext>
          </c:extLst>
        </c:ser>
        <c:dLbls>
          <c:showLegendKey val="0"/>
          <c:showVal val="0"/>
          <c:showCatName val="0"/>
          <c:showSerName val="0"/>
          <c:showPercent val="0"/>
          <c:showBubbleSize val="0"/>
        </c:dLbls>
        <c:gapWidth val="40"/>
        <c:overlap val="100"/>
        <c:axId val="277914528"/>
        <c:axId val="277932768"/>
      </c:barChart>
      <c:catAx>
        <c:axId val="2779145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277932768"/>
        <c:crosses val="autoZero"/>
        <c:auto val="1"/>
        <c:lblAlgn val="ctr"/>
        <c:lblOffset val="100"/>
        <c:noMultiLvlLbl val="0"/>
      </c:catAx>
      <c:valAx>
        <c:axId val="277932768"/>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277914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fr-FR"/>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inosys!$A$23:$A$31</cx:f>
        <cx:lvl ptCount="9">
          <cx:pt idx="0">Productions animales; 18 227</cx:pt>
          <cx:pt idx="1">Polyélevage </cx:pt>
          <cx:pt idx="2">Bovins viande spécialisés</cx:pt>
          <cx:pt idx="3">Ovins viande spécialisés</cx:pt>
          <cx:pt idx="4">Caprins lait spécialisés</cx:pt>
          <cx:pt idx="5">Bovins lait spécialisés</cx:pt>
          <cx:pt idx="6">autres élevages (équins, apiculture, microélevage)</cx:pt>
          <cx:pt idx="7">Elevages granivores spécialisés</cx:pt>
          <cx:pt idx="8">Ovins lait spécialisés</cx:pt>
        </cx:lvl>
      </cx:strDim>
      <cx:numDim type="size">
        <cx:f>inosys!$C$23:$C$31</cx:f>
        <cx:lvl ptCount="9" formatCode="Standard">
          <cx:pt idx="0">0</cx:pt>
          <cx:pt idx="1">3885</cx:pt>
          <cx:pt idx="2">7905</cx:pt>
          <cx:pt idx="3">1015</cx:pt>
          <cx:pt idx="4">633</cx:pt>
          <cx:pt idx="5">4789</cx:pt>
          <cx:pt idx="6">2998</cx:pt>
          <cx:pt idx="7">751</cx:pt>
          <cx:pt idx="8">90</cx:pt>
        </cx:lvl>
      </cx:numDim>
    </cx:data>
  </cx:chartData>
  <cx:chart>
    <cx:title pos="t" align="ctr" overlay="0">
      <cx:tx>
        <cx:rich>
          <a:bodyPr spcFirstLastPara="1" vertOverflow="ellipsis" horzOverflow="overflow" wrap="square" lIns="0" tIns="0" rIns="0" bIns="0" anchor="ctr" anchorCtr="1"/>
          <a:lstStyle/>
          <a:p>
            <a:pPr algn="ctr" rtl="0">
              <a:defRPr/>
            </a:pPr>
            <a:r>
              <a:rPr lang="fr-FR" sz="1400" b="1" i="0" u="none" strike="noStrike" baseline="0">
                <a:solidFill>
                  <a:sysClr val="windowText" lastClr="000000">
                    <a:lumMod val="65000"/>
                    <a:lumOff val="35000"/>
                  </a:sysClr>
                </a:solidFill>
                <a:effectLst/>
                <a:latin typeface="Calibri"/>
                <a:ea typeface="Calibri" panose="020F0502020204030204" pitchFamily="34" charset="0"/>
                <a:cs typeface="Calibri" panose="020F0502020204030204" pitchFamily="34" charset="0"/>
              </a:rPr>
              <a:t>Productions animales; 18 227</a:t>
            </a:r>
            <a:r>
              <a:rPr lang="fr-FR"/>
              <a:t> </a:t>
            </a:r>
            <a:endParaRPr lang="fr-FR" sz="1400" b="0" i="0" u="none" strike="noStrike" baseline="0">
              <a:solidFill>
                <a:sysClr val="windowText" lastClr="000000">
                  <a:lumMod val="65000"/>
                  <a:lumOff val="35000"/>
                </a:sysClr>
              </a:solidFill>
              <a:latin typeface="Calibri"/>
            </a:endParaRPr>
          </a:p>
        </cx:rich>
      </cx:tx>
    </cx:title>
    <cx:plotArea>
      <cx:plotAreaRegion>
        <cx:series layoutId="treemap" uniqueId="{747FCE14-E992-479E-BB1A-F57ECEAF7A18}">
          <cx:tx>
            <cx:txData>
              <cx:f>inosys!$C$22</cx:f>
              <cx:v/>
            </cx:txData>
          </cx:tx>
          <cx:dataPt idx="2">
            <cx:spPr>
              <a:solidFill>
                <a:srgbClr val="009C46"/>
              </a:solidFill>
            </cx:spPr>
          </cx:dataPt>
          <cx:dataPt idx="3">
            <cx:spPr>
              <a:solidFill>
                <a:srgbClr val="BA834B"/>
              </a:solidFill>
            </cx:spPr>
          </cx:dataPt>
          <cx:dataLabels pos="inEnd">
            <cx:txPr>
              <a:bodyPr spcFirstLastPara="1" vertOverflow="ellipsis" horzOverflow="overflow" wrap="square" lIns="0" tIns="0" rIns="0" bIns="0" anchor="ctr" anchorCtr="1"/>
              <a:lstStyle/>
              <a:p>
                <a:pPr algn="ctr" rtl="0">
                  <a:defRPr sz="1000" b="0">
                    <a:solidFill>
                      <a:schemeClr val="bg1"/>
                    </a:solidFill>
                  </a:defRPr>
                </a:pPr>
                <a:endParaRPr lang="fr-FR" sz="1000" b="0" i="0" u="none" strike="noStrike" baseline="0">
                  <a:solidFill>
                    <a:schemeClr val="bg1"/>
                  </a:solidFill>
                  <a:latin typeface="Verdana"/>
                </a:endParaRPr>
              </a:p>
            </cx:txPr>
            <cx:visibility seriesName="0" categoryName="1" value="1"/>
            <cx:separator>, </cx:separator>
          </cx:dataLabels>
          <cx:dataId val="0"/>
          <cx:layoutPr>
            <cx:parentLabelLayout val="overlapping"/>
          </cx:layoutPr>
        </cx:series>
      </cx:plotAreaRegion>
    </cx:plotArea>
  </cx:chart>
  <cx:spPr>
    <a:ln w="19050">
      <a:solidFill>
        <a:schemeClr val="tx1"/>
      </a:solidFill>
    </a:ln>
  </cx:spPr>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inosys!$A$11:$A$14</cx:f>
        <cx:lvl ptCount="4">
          <cx:pt idx="0">Grandes cultures spécialisés</cx:pt>
          <cx:pt idx="1">Viticulture spécialisé</cx:pt>
          <cx:pt idx="2">Mixtes grandes cultures + autres productions végétales</cx:pt>
          <cx:pt idx="3">Fruits,légumes, horticulture-pépinéristes ou  cultures spéciales à haute valeur ajoutés spécialisés</cx:pt>
        </cx:lvl>
      </cx:strDim>
      <cx:numDim type="size">
        <cx:f>inosys!$C$11:$C$14</cx:f>
        <cx:lvl ptCount="4" formatCode="Standard">
          <cx:pt idx="0">3532</cx:pt>
          <cx:pt idx="1">3104</cx:pt>
          <cx:pt idx="2">1401</cx:pt>
          <cx:pt idx="3">5181</cx:pt>
        </cx:lvl>
      </cx:numDim>
    </cx:data>
  </cx:chartData>
  <cx:chart>
    <cx:title pos="t" align="ctr" overlay="0">
      <cx:tx>
        <cx:txData>
          <cx:v>Productions végétales; 11 258</cx:v>
        </cx:txData>
      </cx:tx>
      <cx:txPr>
        <a:bodyPr spcFirstLastPara="1" vertOverflow="ellipsis" horzOverflow="overflow" wrap="square" lIns="0" tIns="0" rIns="0" bIns="0" anchor="ctr" anchorCtr="1"/>
        <a:lstStyle/>
        <a:p>
          <a:pPr algn="ctr" rtl="0">
            <a:defRPr/>
          </a:pPr>
          <a:r>
            <a:rPr lang="fr-FR" sz="1400" b="1" i="0" u="none" strike="noStrike" baseline="0">
              <a:solidFill>
                <a:sysClr val="windowText" lastClr="000000">
                  <a:lumMod val="65000"/>
                  <a:lumOff val="35000"/>
                </a:sysClr>
              </a:solidFill>
              <a:latin typeface="Calibri"/>
            </a:rPr>
            <a:t>Productions végétales; 11 258</a:t>
          </a:r>
        </a:p>
      </cx:txPr>
    </cx:title>
    <cx:plotArea>
      <cx:plotAreaRegion>
        <cx:series layoutId="treemap" uniqueId="{3F4C1D75-9929-403A-8F5F-6657BA863E66}">
          <cx:tx>
            <cx:txData>
              <cx:f>inosys!$C$10</cx:f>
              <cx:v>n_exploit_2020</cx:v>
            </cx:txData>
          </cx:tx>
          <cx:dataPt idx="0">
            <cx:spPr>
              <a:solidFill>
                <a:srgbClr val="F6A30D"/>
              </a:solidFill>
            </cx:spPr>
          </cx:dataPt>
          <cx:dataPt idx="1">
            <cx:spPr>
              <a:solidFill>
                <a:srgbClr val="7030A0"/>
              </a:solidFill>
            </cx:spPr>
          </cx:dataPt>
          <cx:dataPt idx="2">
            <cx:spPr>
              <a:solidFill>
                <a:srgbClr val="6699FF"/>
              </a:solidFill>
            </cx:spPr>
          </cx:dataPt>
          <cx:dataLabels pos="inEnd">
            <cx:txPr>
              <a:bodyPr spcFirstLastPara="1" vertOverflow="ellipsis" horzOverflow="overflow" wrap="square" lIns="0" tIns="0" rIns="0" bIns="0" anchor="ctr" anchorCtr="1"/>
              <a:lstStyle/>
              <a:p>
                <a:pPr algn="ctr" rtl="0">
                  <a:defRPr sz="1050"/>
                </a:pPr>
                <a:endParaRPr lang="fr-FR" sz="1050" b="0" i="0" u="none" strike="noStrike" baseline="0">
                  <a:solidFill>
                    <a:srgbClr val="FFFFFF"/>
                  </a:solidFill>
                  <a:latin typeface="Verdana"/>
                </a:endParaRPr>
              </a:p>
            </cx:txPr>
            <cx:visibility seriesName="0" categoryName="1" value="1"/>
            <cx:separator>, </cx:separator>
            <cx:dataLabel idx="1">
              <cx:visibility seriesName="0" categoryName="1" value="1"/>
              <cx:separator>, </cx:separator>
            </cx:dataLabel>
            <cx:dataLabel idx="3">
              <cx:txPr>
                <a:bodyPr spcFirstLastPara="1" vertOverflow="ellipsis" horzOverflow="overflow" wrap="square" lIns="0" tIns="0" rIns="0" bIns="0" anchor="ctr" anchorCtr="1"/>
                <a:lstStyle/>
                <a:p>
                  <a:pPr algn="ctr" rtl="0">
                    <a:defRPr>
                      <a:ln>
                        <a:noFill/>
                      </a:ln>
                      <a:solidFill>
                        <a:srgbClr val="FFFFFF"/>
                      </a:solidFill>
                    </a:defRPr>
                  </a:pPr>
                  <a:r>
                    <a:rPr lang="fr-FR" sz="900" b="0" i="0" u="none" strike="noStrike" baseline="0">
                      <a:ln>
                        <a:noFill/>
                      </a:ln>
                      <a:solidFill>
                        <a:srgbClr val="FFFFFF"/>
                      </a:solidFill>
                      <a:latin typeface="Verdana"/>
                    </a:rPr>
                    <a:t>Fruits,légumes, horticulture-pépinéristes ou  cultures spéciales à haute valeur ajoutés spécialisés, 5181</a:t>
                  </a:r>
                </a:p>
              </cx:txPr>
              <cx:visibility seriesName="0" categoryName="1" value="1"/>
              <cx:separator>, </cx:separator>
            </cx:dataLabel>
          </cx:dataLabels>
          <cx:dataId val="0"/>
          <cx:layoutPr>
            <cx:parentLabelLayout val="overlapping"/>
          </cx:layoutPr>
        </cx:series>
      </cx:plotAreaRegion>
    </cx:plotArea>
  </cx:chart>
  <cx:spPr>
    <a:ln w="19050">
      <a:solidFill>
        <a:schemeClr val="tx1"/>
      </a:solidFill>
    </a:ln>
  </cx:spPr>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'[fts_ra2020_auvergne_rhone_alpes_donnees(13).xlsx]inosys'!$A$2:$A$3</cx:f>
        <cx:lvl ptCount="2">
          <cx:pt idx="0">Polyculture-élevage avec herbivores</cx:pt>
          <cx:pt idx="1">Polyculture-élevage granivore</cx:pt>
        </cx:lvl>
      </cx:strDim>
      <cx:numDim type="size">
        <cx:f>'[fts_ra2020_auvergne_rhone_alpes_donnees(13).xlsx]inosys'!$C$2:$C$3</cx:f>
        <cx:lvl ptCount="2" formatCode="Standard">
          <cx:pt idx="0">4449</cx:pt>
          <cx:pt idx="1">584</cx:pt>
        </cx:lvl>
      </cx:numDim>
    </cx:data>
  </cx:chartData>
  <cx:chart>
    <cx:title pos="t" align="ctr" overlay="0">
      <cx:tx>
        <cx:txData>
          <cx:v>Polyculture Elevage; 5 849</cx:v>
        </cx:txData>
      </cx:tx>
      <cx:txPr>
        <a:bodyPr spcFirstLastPara="1" vertOverflow="ellipsis" horzOverflow="overflow" wrap="square" lIns="0" tIns="0" rIns="0" bIns="0" anchor="ctr" anchorCtr="1"/>
        <a:lstStyle/>
        <a:p>
          <a:pPr algn="ctr" rtl="0">
            <a:defRPr/>
          </a:pPr>
          <a:r>
            <a:rPr lang="fr-FR" sz="1400" b="1" i="0" u="none" strike="noStrike" baseline="0">
              <a:solidFill>
                <a:sysClr val="windowText" lastClr="000000">
                  <a:lumMod val="65000"/>
                  <a:lumOff val="35000"/>
                </a:sysClr>
              </a:solidFill>
              <a:latin typeface="Calibri"/>
            </a:rPr>
            <a:t>Polyculture Elevage; 5 849</a:t>
          </a:r>
        </a:p>
      </cx:txPr>
    </cx:title>
    <cx:plotArea>
      <cx:plotAreaRegion>
        <cx:series layoutId="treemap" uniqueId="{BD1662D2-C16F-4A6A-8626-4304D596665B}">
          <cx:tx>
            <cx:txData>
              <cx:f>'[fts_ra2020_auvergne_rhone_alpes_donnees(13).xlsx]inosys'!$C$1</cx:f>
              <cx:v>n_exploit_2020</cx:v>
            </cx:txData>
          </cx:tx>
          <cx:dataPt idx="0">
            <cx:spPr>
              <a:solidFill>
                <a:srgbClr val="C00000"/>
              </a:solidFill>
            </cx:spPr>
          </cx:dataPt>
          <cx:dataPt idx="1">
            <cx:spPr>
              <a:solidFill>
                <a:srgbClr val="0070C0"/>
              </a:solidFill>
            </cx:spPr>
          </cx:dataPt>
          <cx:dataLabels pos="inEnd">
            <cx:txPr>
              <a:bodyPr spcFirstLastPara="1" vertOverflow="ellipsis" horzOverflow="overflow" wrap="square" lIns="0" tIns="0" rIns="0" bIns="0" anchor="ctr" anchorCtr="1"/>
              <a:lstStyle/>
              <a:p>
                <a:pPr algn="ctr" rtl="0">
                  <a:defRPr sz="1050"/>
                </a:pPr>
                <a:endParaRPr lang="fr-FR" sz="1050" b="0" i="0" u="none" strike="noStrike" baseline="0">
                  <a:solidFill>
                    <a:srgbClr val="FFFFFF"/>
                  </a:solidFill>
                  <a:latin typeface="Verdana"/>
                </a:endParaRPr>
              </a:p>
            </cx:txPr>
            <cx:visibility seriesName="0" categoryName="1" value="1"/>
            <cx:separator>, </cx:separator>
            <cx:dataLabel idx="1">
              <cx:txPr>
                <a:bodyPr spcFirstLastPara="1" vertOverflow="ellipsis" horzOverflow="overflow" wrap="square" lIns="0" tIns="0" rIns="0" bIns="0" anchor="ctr" anchorCtr="1"/>
                <a:lstStyle/>
                <a:p>
                  <a:pPr algn="ctr" rtl="0">
                    <a:defRPr sz="800"/>
                  </a:pPr>
                  <a:r>
                    <a:rPr lang="fr-FR" sz="800" b="0" i="0" u="none" strike="noStrike" baseline="0">
                      <a:solidFill>
                        <a:srgbClr val="FFFFFF"/>
                      </a:solidFill>
                      <a:latin typeface="Verdana"/>
                    </a:rPr>
                    <a:t>Polyculture-élevage granivore, 584</a:t>
                  </a:r>
                </a:p>
              </cx:txPr>
              <cx:visibility seriesName="0" categoryName="1" value="1"/>
              <cx:separator>, </cx:separator>
            </cx:dataLabel>
          </cx:dataLabels>
          <cx:dataId val="0"/>
          <cx:layoutPr>
            <cx:parentLabelLayout val="overlapping"/>
          </cx:layoutPr>
        </cx:series>
      </cx:plotAreaRegion>
    </cx:plotArea>
  </cx:chart>
  <cx:spPr>
    <a:ln w="19050">
      <a:solidFill>
        <a:schemeClr val="tx1"/>
      </a:solidFill>
    </a:ln>
  </cx:spPr>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'[données.xlsx]typ g'!$A$2:$A$4</cx:f>
        <cx:lvl ptCount="3">
          <cx:pt idx="0">Polyculture-élevage granivore</cx:pt>
          <cx:pt idx="1">Polyculture-élevage avec herbivores</cx:pt>
          <cx:pt idx="2">Polyélevage</cx:pt>
        </cx:lvl>
      </cx:strDim>
      <cx:numDim type="size">
        <cx:f>'[données.xlsx]typ g'!$C$2:$C$4</cx:f>
        <cx:lvl ptCount="3" formatCode="Standard">
          <cx:pt idx="0">82</cx:pt>
          <cx:pt idx="1">259</cx:pt>
          <cx:pt idx="2">128</cx:pt>
        </cx:lvl>
      </cx:numDim>
    </cx:data>
  </cx:chartData>
  <cx:chart>
    <cx:title pos="t" align="ctr" overlay="0">
      <cx:tx>
        <cx:txData>
          <cx:v>Non spécialisées</cx:v>
        </cx:txData>
      </cx:tx>
      <cx:txPr>
        <a:bodyPr spcFirstLastPara="1" vertOverflow="ellipsis" horzOverflow="overflow" wrap="square" lIns="0" tIns="0" rIns="0" bIns="0" anchor="ctr" anchorCtr="1"/>
        <a:lstStyle/>
        <a:p>
          <a:pPr algn="ctr" rtl="0">
            <a:defRPr sz="1600"/>
          </a:pPr>
          <a:r>
            <a:rPr lang="fr-FR" sz="1600" b="0" i="0" u="none" strike="noStrike" baseline="0">
              <a:solidFill>
                <a:srgbClr val="000000">
                  <a:lumMod val="65000"/>
                  <a:lumOff val="35000"/>
                </a:srgbClr>
              </a:solidFill>
              <a:latin typeface="Verdana"/>
            </a:rPr>
            <a:t>Non spécialisées</a:t>
          </a:r>
        </a:p>
      </cx:txPr>
    </cx:title>
    <cx:plotArea>
      <cx:plotAreaRegion>
        <cx:series layoutId="treemap" uniqueId="{D5342264-2F74-48E1-A566-B24034DE33C0}">
          <cx:tx>
            <cx:txData>
              <cx:f>'[données.xlsx]typ g'!$C$1</cx:f>
              <cx:v>n_exploit_2020</cx:v>
            </cx:txData>
          </cx:tx>
          <cx:dataPt idx="0">
            <cx:spPr>
              <a:solidFill>
                <a:srgbClr val="C88D73"/>
              </a:solidFill>
            </cx:spPr>
          </cx:dataPt>
          <cx:dataPt idx="1">
            <cx:spPr>
              <a:solidFill>
                <a:srgbClr val="FA9EF1"/>
              </a:solidFill>
            </cx:spPr>
          </cx:dataPt>
          <cx:dataPt idx="2">
            <cx:spPr>
              <a:solidFill>
                <a:srgbClr val="EA5907"/>
              </a:solidFill>
            </cx:spPr>
          </cx:dataPt>
          <cx:dataLabels pos="inEnd">
            <cx:txPr>
              <a:bodyPr vertOverflow="overflow" horzOverflow="overflow" wrap="square" lIns="0" tIns="0" rIns="0" bIns="0"/>
              <a:lstStyle/>
              <a:p>
                <a:pPr algn="ctr" rtl="0">
                  <a:defRPr sz="1600" b="0" i="0">
                    <a:solidFill>
                      <a:srgbClr val="FFFFFF"/>
                    </a:solidFill>
                    <a:latin typeface="Verdana" panose="020B0604030504040204" pitchFamily="34" charset="0"/>
                    <a:ea typeface="Verdana" panose="020B0604030504040204" pitchFamily="34" charset="0"/>
                    <a:cs typeface="Verdana" panose="020B0604030504040204" pitchFamily="34" charset="0"/>
                  </a:defRPr>
                </a:pPr>
                <a:endParaRPr lang="fr-FR" sz="1600"/>
              </a:p>
            </cx:txPr>
            <cx:visibility seriesName="0" categoryName="1" value="1"/>
            <cx:separator>, </cx:separator>
          </cx:dataLabels>
          <cx:dataId val="0"/>
          <cx:layoutPr>
            <cx:parentLabelLayout val="overlapping"/>
          </cx:layoutPr>
        </cx:series>
      </cx:plotAreaRegion>
    </cx:plotArea>
  </cx:chart>
  <cx:spPr>
    <a:ln>
      <a:solidFill>
        <a:schemeClr val="tx1"/>
      </a:solidFill>
    </a:ln>
  </cx:spPr>
</cx:chartSpace>
</file>

<file path=ppt/charts/chartEx5.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[données.xlsx]Feuil1!$B$10</cx:f>
        <cx:lvl ptCount="1">
          <cx:pt idx="0">Elevages granivores spécialisés</cx:pt>
        </cx:lvl>
      </cx:strDim>
      <cx:numDim type="size">
        <cx:f dir="row">[données.xlsx]Feuil1!$B$11</cx:f>
        <cx:lvl ptCount="1" formatCode="Standard">
          <cx:pt idx="0">151</cx:pt>
        </cx:lvl>
      </cx:numDim>
    </cx:data>
  </cx:chartData>
  <cx:chart>
    <cx:title pos="t" align="ctr" overlay="0">
      <cx:tx>
        <cx:txData>
          <cx:v>Spécialisées</cx:v>
        </cx:txData>
      </cx:tx>
      <cx:txPr>
        <a:bodyPr spcFirstLastPara="1" vertOverflow="ellipsis" horzOverflow="overflow" wrap="square" lIns="0" tIns="0" rIns="0" bIns="0" anchor="ctr" anchorCtr="1"/>
        <a:lstStyle/>
        <a:p>
          <a:pPr algn="ctr" rtl="0">
            <a:defRPr sz="1600"/>
          </a:pPr>
          <a:r>
            <a:rPr lang="fr-FR" sz="1600" b="0" i="0" u="none" strike="noStrike" baseline="0">
              <a:solidFill>
                <a:srgbClr val="000000">
                  <a:lumMod val="65000"/>
                  <a:lumOff val="35000"/>
                </a:srgbClr>
              </a:solidFill>
              <a:latin typeface="Verdana"/>
            </a:rPr>
            <a:t>Spécialisées</a:t>
          </a:r>
        </a:p>
      </cx:txPr>
    </cx:title>
    <cx:plotArea>
      <cx:plotAreaRegion>
        <cx:series layoutId="treemap" uniqueId="{05D66CFF-83EF-4EF4-807E-26E34D079B17}">
          <cx:tx>
            <cx:txData>
              <cx:f>[données.xlsx]Feuil1!$A$11</cx:f>
              <cx:v>n_exploit_2020</cx:v>
            </cx:txData>
          </cx:tx>
          <cx:spPr>
            <a:solidFill>
              <a:srgbClr val="F97AA1"/>
            </a:solidFill>
          </cx:spPr>
          <cx:dataLabels pos="inEnd">
            <cx:txPr>
              <a:bodyPr vertOverflow="overflow" horzOverflow="overflow" wrap="square" lIns="0" tIns="0" rIns="0" bIns="0"/>
              <a:lstStyle/>
              <a:p>
                <a:pPr algn="ctr" rtl="0">
                  <a:defRPr sz="1600" b="0" i="0">
                    <a:solidFill>
                      <a:srgbClr val="FFFFFF"/>
                    </a:solidFill>
                    <a:latin typeface="Verdana" panose="020B0604030504040204" pitchFamily="34" charset="0"/>
                    <a:ea typeface="Verdana" panose="020B0604030504040204" pitchFamily="34" charset="0"/>
                    <a:cs typeface="Verdana" panose="020B0604030504040204" pitchFamily="34" charset="0"/>
                  </a:defRPr>
                </a:pPr>
                <a:endParaRPr lang="fr-FR" sz="1600"/>
              </a:p>
            </cx:txPr>
            <cx:visibility seriesName="0" categoryName="1" value="1"/>
            <cx:separator>, </cx:separator>
          </cx:dataLabels>
          <cx:dataId val="0"/>
          <cx:layoutPr>
            <cx:parentLabelLayout val="overlapping"/>
          </cx:layoutPr>
        </cx:series>
      </cx:plotAreaRegion>
    </cx:plotArea>
  </cx:chart>
  <cx:spPr>
    <a:ln>
      <a:solidFill>
        <a:schemeClr val="tx1"/>
      </a:solidFill>
    </a:ln>
  </cx:spPr>
</cx:chartSpace>
</file>

<file path=ppt/charts/chartEx6.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[données.xlsx]typ!$D$2:$D$9</cx:f>
        <cx:lvl ptCount="8">
          <cx:pt idx="0">Herbivores viande et porcs</cx:pt>
          <cx:pt idx="1">Bovins laitiers et/ou herbivrores viande et porcs</cx:pt>
          <cx:pt idx="2">Herbivores viande et granivores </cx:pt>
          <cx:pt idx="3">Porcs et cultures</cx:pt>
          <cx:pt idx="4">Porcs et grandes cultures</cx:pt>
          <cx:pt idx="5">Granivores et herbivores laitiers et/ou viandes et grandes cultures</cx:pt>
          <cx:pt idx="6">Polyculture-élevages cunicoles et/ou polyélevages de granivores</cx:pt>
          <cx:pt idx="7">Polyculture-polyélevages herbivores viandes et granivores avec cultures perennes et/ou spécialisées</cx:pt>
        </cx:lvl>
      </cx:strDim>
      <cx:numDim type="size">
        <cx:f>[données.xlsx]typ!$F$2:$F$9</cx:f>
        <cx:lvl ptCount="8" formatCode="Standard">
          <cx:pt idx="0">144</cx:pt>
          <cx:pt idx="1">111</cx:pt>
          <cx:pt idx="2">24</cx:pt>
          <cx:pt idx="3">71</cx:pt>
          <cx:pt idx="4">59</cx:pt>
          <cx:pt idx="5">20</cx:pt>
          <cx:pt idx="6">11</cx:pt>
          <cx:pt idx="7">8</cx:pt>
        </cx:lvl>
      </cx:numDim>
    </cx:data>
  </cx:chartData>
  <cx:chart>
    <cx:plotArea>
      <cx:plotAreaRegion>
        <cx:series layoutId="treemap" uniqueId="{54CCAE96-84E8-483E-8F90-8ABEB2BBE1A8}">
          <cx:tx>
            <cx:txData>
              <cx:f>[données.xlsx]typ!$F$1</cx:f>
              <cx:v>n_exploit_2020</cx:v>
            </cx:txData>
          </cx:tx>
          <cx:dataLabels pos="inEnd">
            <cx:txPr>
              <a:bodyPr vertOverflow="overflow" horzOverflow="overflow" wrap="square" lIns="0" tIns="0" rIns="0" bIns="0"/>
              <a:lstStyle/>
              <a:p>
                <a:pPr algn="ctr" rtl="0">
                  <a:defRPr sz="1000" b="0" i="0">
                    <a:solidFill>
                      <a:srgbClr val="FFFFFF"/>
                    </a:solidFill>
                    <a:latin typeface="Aptos Narrow" panose="020B0004020202020204" pitchFamily="34" charset="0"/>
                    <a:ea typeface="Aptos Narrow" panose="020B0004020202020204" pitchFamily="34" charset="0"/>
                    <a:cs typeface="Aptos Narrow" panose="020B0004020202020204" pitchFamily="34" charset="0"/>
                  </a:defRPr>
                </a:pPr>
                <a:endParaRPr lang="fr-FR" sz="1000"/>
              </a:p>
            </cx:txPr>
            <cx:visibility seriesName="0" categoryName="1" value="1"/>
            <cx:separator>, </cx:separator>
          </cx:dataLabels>
          <cx:dataId val="0"/>
          <cx:layoutPr>
            <cx:parentLabelLayout val="overlapping"/>
          </cx:layoutPr>
        </cx:series>
      </cx:plotAreaRegion>
    </cx:plotArea>
  </cx:chart>
</cx:chartSpace>
</file>

<file path=ppt/charts/chartEx7.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'[porcs spécialisés.xlsx]inosys_princ'!$B$2:$C$4</cx:f>
        <cx:lvl ptCount="3">
          <cx:pt idx="0">Engraisseurs</cx:pt>
          <cx:pt idx="1">&lt; 150 truies</cx:pt>
          <cx:pt idx="2">&gt; 150 truies</cx:pt>
        </cx:lvl>
        <cx:lvl ptCount="3">
          <cx:pt idx="0">Exploitations spécialisées d'élevages porcins engraisseurs</cx:pt>
          <cx:pt idx="1"> Exploitations spécialisées d'élevages porcins naisseurs / naisseurs - engraisseurs</cx:pt>
          <cx:pt idx="2"> Exploitations spécialisées d'élevages porcins naisseurs / naisseurs - engraisseurs</cx:pt>
        </cx:lvl>
      </cx:strDim>
      <cx:numDim type="size">
        <cx:f>'[porcs spécialisés.xlsx]inosys_princ'!$E$2:$E$4</cx:f>
        <cx:lvl ptCount="3" formatCode="Standard">
          <cx:pt idx="0">85</cx:pt>
          <cx:pt idx="1">40</cx:pt>
          <cx:pt idx="2">26</cx:pt>
        </cx:lvl>
      </cx:numDim>
    </cx:data>
  </cx:chartData>
  <cx:chart>
    <cx:plotArea>
      <cx:plotAreaRegion>
        <cx:series layoutId="treemap" uniqueId="{17D9EE40-AD51-49AC-9641-5F08EA49A865}" formatIdx="1">
          <cx:tx>
            <cx:txData>
              <cx:f>'[porcs spécialisés.xlsx]inosys_princ'!$E$1</cx:f>
              <cx:v>n_exploit_2020</cx:v>
            </cx:txData>
          </cx:tx>
          <cx:dataPt idx="0">
            <cx:spPr>
              <a:solidFill>
                <a:srgbClr val="FFB7DB"/>
              </a:solidFill>
            </cx:spPr>
          </cx:dataPt>
          <cx:dataPt idx="3">
            <cx:spPr>
              <a:solidFill>
                <a:srgbClr val="F97AA1"/>
              </a:solidFill>
            </cx:spPr>
          </cx:dataPt>
          <cx:dataPt idx="4">
            <cx:spPr>
              <a:solidFill>
                <a:srgbClr val="F97AA1"/>
              </a:solidFill>
            </cx:spPr>
          </cx:dataPt>
          <cx:dataLabels pos="inEnd">
            <cx:txPr>
              <a:bodyPr vertOverflow="overflow" horzOverflow="overflow" wrap="square" lIns="0" tIns="0" rIns="0" bIns="0"/>
              <a:lstStyle/>
              <a:p>
                <a:pPr algn="ctr" rtl="0">
                  <a:defRPr sz="1600" b="0" i="0">
                    <a:solidFill>
                      <a:srgbClr val="FFFFFF"/>
                    </a:solidFill>
                    <a:latin typeface="Verdana" panose="020B0604030504040204" pitchFamily="34" charset="0"/>
                    <a:ea typeface="Verdana" panose="020B0604030504040204" pitchFamily="34" charset="0"/>
                    <a:cs typeface="Verdana" panose="020B0604030504040204" pitchFamily="34" charset="0"/>
                  </a:defRPr>
                </a:pPr>
                <a:endParaRPr lang="fr-FR" sz="1600"/>
              </a:p>
            </cx:txPr>
            <cx:visibility seriesName="0" categoryName="1" value="1"/>
            <cx:separator>, </cx:separator>
          </cx:dataLabels>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withinLinear" id="18">
  <a:schemeClr val="accent5"/>
</cs:colorStyle>
</file>

<file path=ppt/charts/colors33.xml><?xml version="1.0" encoding="utf-8"?>
<cs:colorStyle xmlns:cs="http://schemas.microsoft.com/office/drawing/2012/chartStyle" xmlns:a="http://schemas.openxmlformats.org/drawingml/2006/main" meth="withinLinear" id="15">
  <a:schemeClr val="accent2"/>
</cs:colorStyle>
</file>

<file path=ppt/charts/colors34.xml><?xml version="1.0" encoding="utf-8"?>
<cs:colorStyle xmlns:cs="http://schemas.microsoft.com/office/drawing/2012/chartStyle" xmlns:a="http://schemas.openxmlformats.org/drawingml/2006/main" meth="withinLinear" id="17">
  <a:schemeClr val="accent4"/>
</cs:colorStyle>
</file>

<file path=ppt/charts/colors3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withinLinear" id="18">
  <a:schemeClr val="accent5"/>
</cs:colorStyle>
</file>

<file path=ppt/charts/colors38.xml><?xml version="1.0" encoding="utf-8"?>
<cs:colorStyle xmlns:cs="http://schemas.microsoft.com/office/drawing/2012/chartStyle" xmlns:a="http://schemas.openxmlformats.org/drawingml/2006/main" meth="withinLinear" id="17">
  <a:schemeClr val="accent4"/>
</cs:colorStyle>
</file>

<file path=ppt/charts/colors39.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ata2.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jpeg"/><Relationship Id="rId1" Type="http://schemas.openxmlformats.org/officeDocument/2006/relationships/image" Target="../media/image282.jpeg"/><Relationship Id="rId4" Type="http://schemas.openxmlformats.org/officeDocument/2006/relationships/image" Target="../media/image28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jpeg"/><Relationship Id="rId1" Type="http://schemas.openxmlformats.org/officeDocument/2006/relationships/image" Target="../media/image282.jpeg"/><Relationship Id="rId4" Type="http://schemas.openxmlformats.org/officeDocument/2006/relationships/image" Target="../media/image28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FA181B-5B0E-4C3C-946C-0FE17BA4D31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7304B0B-CE7F-4B1F-BDCC-C33BB9CCD18F}">
      <dgm:prSet/>
      <dgm:spPr/>
      <dgm:t>
        <a:bodyPr/>
        <a:lstStyle/>
        <a:p>
          <a:pPr>
            <a:lnSpc>
              <a:spcPct val="100000"/>
            </a:lnSpc>
          </a:pPr>
          <a:r>
            <a:rPr lang="fr-FR" noProof="0"/>
            <a:t>La typologie </a:t>
          </a:r>
          <a:r>
            <a:rPr lang="fr-FR" noProof="0" err="1"/>
            <a:t>Inosys</a:t>
          </a:r>
          <a:r>
            <a:rPr lang="fr-FR" noProof="0"/>
            <a:t> Nouveau Regard</a:t>
          </a:r>
        </a:p>
      </dgm:t>
    </dgm:pt>
    <dgm:pt modelId="{2EE97CDE-B722-4A3F-8539-CB0C33376141}" type="parTrans" cxnId="{6D1B328B-9919-4284-8881-3FFB038D8C39}">
      <dgm:prSet/>
      <dgm:spPr/>
      <dgm:t>
        <a:bodyPr/>
        <a:lstStyle/>
        <a:p>
          <a:endParaRPr lang="fr-FR" noProof="0"/>
        </a:p>
      </dgm:t>
    </dgm:pt>
    <dgm:pt modelId="{CC7837B4-A02C-4FF5-BD69-2AEB21D8ABC5}" type="sibTrans" cxnId="{6D1B328B-9919-4284-8881-3FFB038D8C39}">
      <dgm:prSet/>
      <dgm:spPr/>
      <dgm:t>
        <a:bodyPr/>
        <a:lstStyle/>
        <a:p>
          <a:endParaRPr lang="fr-FR" noProof="0"/>
        </a:p>
      </dgm:t>
    </dgm:pt>
    <dgm:pt modelId="{D7F7B965-8AC1-4F10-B21F-F27920077654}">
      <dgm:prSet/>
      <dgm:spPr/>
      <dgm:t>
        <a:bodyPr/>
        <a:lstStyle/>
        <a:p>
          <a:pPr>
            <a:lnSpc>
              <a:spcPct val="100000"/>
            </a:lnSpc>
          </a:pPr>
          <a:r>
            <a:rPr lang="fr-FR" noProof="0"/>
            <a:t>La filière porcine régionale vue par la typologie INOSYS</a:t>
          </a:r>
        </a:p>
      </dgm:t>
    </dgm:pt>
    <dgm:pt modelId="{78E3E98B-8F1C-45A0-909C-792FB04789AE}" type="parTrans" cxnId="{9FC353DB-19B8-4202-AE59-0A7744344173}">
      <dgm:prSet/>
      <dgm:spPr/>
      <dgm:t>
        <a:bodyPr/>
        <a:lstStyle/>
        <a:p>
          <a:endParaRPr lang="fr-FR" noProof="0"/>
        </a:p>
      </dgm:t>
    </dgm:pt>
    <dgm:pt modelId="{9DC21F5C-475E-4F68-B748-F4427083FE0A}" type="sibTrans" cxnId="{9FC353DB-19B8-4202-AE59-0A7744344173}">
      <dgm:prSet/>
      <dgm:spPr/>
      <dgm:t>
        <a:bodyPr/>
        <a:lstStyle/>
        <a:p>
          <a:endParaRPr lang="fr-FR" noProof="0"/>
        </a:p>
      </dgm:t>
    </dgm:pt>
    <dgm:pt modelId="{0B34D763-DE7C-43A1-89D8-2506C290FBA7}">
      <dgm:prSet/>
      <dgm:spPr/>
      <dgm:t>
        <a:bodyPr/>
        <a:lstStyle/>
        <a:p>
          <a:pPr>
            <a:lnSpc>
              <a:spcPct val="100000"/>
            </a:lnSpc>
          </a:pPr>
          <a:r>
            <a:rPr lang="fr-FR" noProof="0" err="1"/>
            <a:t>Inosys</a:t>
          </a:r>
          <a:r>
            <a:rPr lang="fr-FR" noProof="0"/>
            <a:t> transfert pour faire le lien entre micro et macro</a:t>
          </a:r>
        </a:p>
      </dgm:t>
    </dgm:pt>
    <dgm:pt modelId="{E9E8EC26-D15D-4BCD-B6C3-4428055FFE2A}" type="parTrans" cxnId="{6CE24368-B15E-458C-A478-778DD32B3287}">
      <dgm:prSet/>
      <dgm:spPr/>
      <dgm:t>
        <a:bodyPr/>
        <a:lstStyle/>
        <a:p>
          <a:endParaRPr lang="fr-FR" noProof="0"/>
        </a:p>
      </dgm:t>
    </dgm:pt>
    <dgm:pt modelId="{56E88810-B7D1-4019-BBAE-3687DE268AED}" type="sibTrans" cxnId="{6CE24368-B15E-458C-A478-778DD32B3287}">
      <dgm:prSet/>
      <dgm:spPr/>
      <dgm:t>
        <a:bodyPr/>
        <a:lstStyle/>
        <a:p>
          <a:endParaRPr lang="fr-FR" noProof="0"/>
        </a:p>
      </dgm:t>
    </dgm:pt>
    <dgm:pt modelId="{AB838C36-E70E-448E-ACC7-2AF3E6205F91}" type="pres">
      <dgm:prSet presAssocID="{5AFA181B-5B0E-4C3C-946C-0FE17BA4D316}" presName="root" presStyleCnt="0">
        <dgm:presLayoutVars>
          <dgm:dir/>
          <dgm:resizeHandles val="exact"/>
        </dgm:presLayoutVars>
      </dgm:prSet>
      <dgm:spPr/>
    </dgm:pt>
    <dgm:pt modelId="{D157B373-4E36-4A3F-9C90-EE3C2F29E92F}" type="pres">
      <dgm:prSet presAssocID="{87304B0B-CE7F-4B1F-BDCC-C33BB9CCD18F}" presName="compNode" presStyleCnt="0"/>
      <dgm:spPr/>
    </dgm:pt>
    <dgm:pt modelId="{E53DF229-E6A8-4CF0-89F2-D6B3D9918F24}" type="pres">
      <dgm:prSet presAssocID="{87304B0B-CE7F-4B1F-BDCC-C33BB9CCD18F}" presName="bgRect" presStyleLbl="bgShp" presStyleIdx="0" presStyleCnt="3" custLinFactNeighborX="7"/>
      <dgm:spPr/>
    </dgm:pt>
    <dgm:pt modelId="{EF82C4A0-FE66-4504-B2B7-94DF181BA603}" type="pres">
      <dgm:prSet presAssocID="{87304B0B-CE7F-4B1F-BDCC-C33BB9CCD18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iérarchie avec un remplissage uni"/>
        </a:ext>
      </dgm:extLst>
    </dgm:pt>
    <dgm:pt modelId="{5CF835D8-1B42-48C6-96A2-0366D01AE661}" type="pres">
      <dgm:prSet presAssocID="{87304B0B-CE7F-4B1F-BDCC-C33BB9CCD18F}" presName="spaceRect" presStyleCnt="0"/>
      <dgm:spPr/>
    </dgm:pt>
    <dgm:pt modelId="{E5AB7852-9848-4921-8155-71B7A5540D08}" type="pres">
      <dgm:prSet presAssocID="{87304B0B-CE7F-4B1F-BDCC-C33BB9CCD18F}" presName="parTx" presStyleLbl="revTx" presStyleIdx="0" presStyleCnt="3">
        <dgm:presLayoutVars>
          <dgm:chMax val="0"/>
          <dgm:chPref val="0"/>
        </dgm:presLayoutVars>
      </dgm:prSet>
      <dgm:spPr/>
    </dgm:pt>
    <dgm:pt modelId="{4D8C1916-3016-4360-890B-B39DEE7A53C8}" type="pres">
      <dgm:prSet presAssocID="{CC7837B4-A02C-4FF5-BD69-2AEB21D8ABC5}" presName="sibTrans" presStyleCnt="0"/>
      <dgm:spPr/>
    </dgm:pt>
    <dgm:pt modelId="{4C8F30C4-FA4A-4627-BA9F-6889968D5129}" type="pres">
      <dgm:prSet presAssocID="{D7F7B965-8AC1-4F10-B21F-F27920077654}" presName="compNode" presStyleCnt="0"/>
      <dgm:spPr/>
    </dgm:pt>
    <dgm:pt modelId="{01191D36-08A5-4C5B-BD34-3B4214F5791A}" type="pres">
      <dgm:prSet presAssocID="{D7F7B965-8AC1-4F10-B21F-F27920077654}" presName="bgRect" presStyleLbl="bgShp" presStyleIdx="1" presStyleCnt="3"/>
      <dgm:spPr/>
    </dgm:pt>
    <dgm:pt modelId="{537D40C0-6462-425F-8A53-D66937324A8D}" type="pres">
      <dgm:prSet presAssocID="{D7F7B965-8AC1-4F10-B21F-F27920077654}"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chon avec un remplissage uni"/>
        </a:ext>
      </dgm:extLst>
    </dgm:pt>
    <dgm:pt modelId="{EF1D2FA0-7F5D-4531-BF31-5D91F4CA6EFE}" type="pres">
      <dgm:prSet presAssocID="{D7F7B965-8AC1-4F10-B21F-F27920077654}" presName="spaceRect" presStyleCnt="0"/>
      <dgm:spPr/>
    </dgm:pt>
    <dgm:pt modelId="{7871BFB1-9F67-4E5E-A1D9-42D29169993A}" type="pres">
      <dgm:prSet presAssocID="{D7F7B965-8AC1-4F10-B21F-F27920077654}" presName="parTx" presStyleLbl="revTx" presStyleIdx="1" presStyleCnt="3">
        <dgm:presLayoutVars>
          <dgm:chMax val="0"/>
          <dgm:chPref val="0"/>
        </dgm:presLayoutVars>
      </dgm:prSet>
      <dgm:spPr/>
    </dgm:pt>
    <dgm:pt modelId="{FB80DC70-DD22-4C2A-A2F1-E06D04CA7E59}" type="pres">
      <dgm:prSet presAssocID="{9DC21F5C-475E-4F68-B748-F4427083FE0A}" presName="sibTrans" presStyleCnt="0"/>
      <dgm:spPr/>
    </dgm:pt>
    <dgm:pt modelId="{8ACF2EDA-0F20-4FEB-B260-084C0D7D05A0}" type="pres">
      <dgm:prSet presAssocID="{0B34D763-DE7C-43A1-89D8-2506C290FBA7}" presName="compNode" presStyleCnt="0"/>
      <dgm:spPr/>
    </dgm:pt>
    <dgm:pt modelId="{22E9409A-1741-4287-A20B-6A9B25FA0102}" type="pres">
      <dgm:prSet presAssocID="{0B34D763-DE7C-43A1-89D8-2506C290FBA7}" presName="bgRect" presStyleLbl="bgShp" presStyleIdx="2" presStyleCnt="3"/>
      <dgm:spPr/>
    </dgm:pt>
    <dgm:pt modelId="{50649CAB-15FB-4380-951A-C3201401AA5A}" type="pres">
      <dgm:prSet presAssocID="{0B34D763-DE7C-43A1-89D8-2506C290FBA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ensée scientifique avec un remplissage uni"/>
        </a:ext>
      </dgm:extLst>
    </dgm:pt>
    <dgm:pt modelId="{40D3C671-7D86-4251-B5E3-A5EA92F383CE}" type="pres">
      <dgm:prSet presAssocID="{0B34D763-DE7C-43A1-89D8-2506C290FBA7}" presName="spaceRect" presStyleCnt="0"/>
      <dgm:spPr/>
    </dgm:pt>
    <dgm:pt modelId="{9A66BE8E-7403-40EF-811C-470F9ABA2619}" type="pres">
      <dgm:prSet presAssocID="{0B34D763-DE7C-43A1-89D8-2506C290FBA7}" presName="parTx" presStyleLbl="revTx" presStyleIdx="2" presStyleCnt="3">
        <dgm:presLayoutVars>
          <dgm:chMax val="0"/>
          <dgm:chPref val="0"/>
        </dgm:presLayoutVars>
      </dgm:prSet>
      <dgm:spPr/>
    </dgm:pt>
  </dgm:ptLst>
  <dgm:cxnLst>
    <dgm:cxn modelId="{C41E380C-366F-4785-95F0-0301DC779867}" type="presOf" srcId="{0B34D763-DE7C-43A1-89D8-2506C290FBA7}" destId="{9A66BE8E-7403-40EF-811C-470F9ABA2619}" srcOrd="0" destOrd="0" presId="urn:microsoft.com/office/officeart/2018/2/layout/IconVerticalSolidList"/>
    <dgm:cxn modelId="{80841432-5862-4228-B054-1FBFF1C21926}" type="presOf" srcId="{87304B0B-CE7F-4B1F-BDCC-C33BB9CCD18F}" destId="{E5AB7852-9848-4921-8155-71B7A5540D08}" srcOrd="0" destOrd="0" presId="urn:microsoft.com/office/officeart/2018/2/layout/IconVerticalSolidList"/>
    <dgm:cxn modelId="{6CE24368-B15E-458C-A478-778DD32B3287}" srcId="{5AFA181B-5B0E-4C3C-946C-0FE17BA4D316}" destId="{0B34D763-DE7C-43A1-89D8-2506C290FBA7}" srcOrd="2" destOrd="0" parTransId="{E9E8EC26-D15D-4BCD-B6C3-4428055FFE2A}" sibTransId="{56E88810-B7D1-4019-BBAE-3687DE268AED}"/>
    <dgm:cxn modelId="{B76BEB76-90DD-4C5E-BD84-89039D288CA9}" type="presOf" srcId="{5AFA181B-5B0E-4C3C-946C-0FE17BA4D316}" destId="{AB838C36-E70E-448E-ACC7-2AF3E6205F91}" srcOrd="0" destOrd="0" presId="urn:microsoft.com/office/officeart/2018/2/layout/IconVerticalSolidList"/>
    <dgm:cxn modelId="{6D1B328B-9919-4284-8881-3FFB038D8C39}" srcId="{5AFA181B-5B0E-4C3C-946C-0FE17BA4D316}" destId="{87304B0B-CE7F-4B1F-BDCC-C33BB9CCD18F}" srcOrd="0" destOrd="0" parTransId="{2EE97CDE-B722-4A3F-8539-CB0C33376141}" sibTransId="{CC7837B4-A02C-4FF5-BD69-2AEB21D8ABC5}"/>
    <dgm:cxn modelId="{9D7880B9-A3BD-427D-B226-8B40566645FA}" type="presOf" srcId="{D7F7B965-8AC1-4F10-B21F-F27920077654}" destId="{7871BFB1-9F67-4E5E-A1D9-42D29169993A}" srcOrd="0" destOrd="0" presId="urn:microsoft.com/office/officeart/2018/2/layout/IconVerticalSolidList"/>
    <dgm:cxn modelId="{9FC353DB-19B8-4202-AE59-0A7744344173}" srcId="{5AFA181B-5B0E-4C3C-946C-0FE17BA4D316}" destId="{D7F7B965-8AC1-4F10-B21F-F27920077654}" srcOrd="1" destOrd="0" parTransId="{78E3E98B-8F1C-45A0-909C-792FB04789AE}" sibTransId="{9DC21F5C-475E-4F68-B748-F4427083FE0A}"/>
    <dgm:cxn modelId="{C36A328E-1774-4AEE-B1BE-99EACCEF7404}" type="presParOf" srcId="{AB838C36-E70E-448E-ACC7-2AF3E6205F91}" destId="{D157B373-4E36-4A3F-9C90-EE3C2F29E92F}" srcOrd="0" destOrd="0" presId="urn:microsoft.com/office/officeart/2018/2/layout/IconVerticalSolidList"/>
    <dgm:cxn modelId="{F9023D10-2C1C-4426-81D8-B188BD520874}" type="presParOf" srcId="{D157B373-4E36-4A3F-9C90-EE3C2F29E92F}" destId="{E53DF229-E6A8-4CF0-89F2-D6B3D9918F24}" srcOrd="0" destOrd="0" presId="urn:microsoft.com/office/officeart/2018/2/layout/IconVerticalSolidList"/>
    <dgm:cxn modelId="{2351BEFC-C244-4FA1-9CDA-D56DD3CC3964}" type="presParOf" srcId="{D157B373-4E36-4A3F-9C90-EE3C2F29E92F}" destId="{EF82C4A0-FE66-4504-B2B7-94DF181BA603}" srcOrd="1" destOrd="0" presId="urn:microsoft.com/office/officeart/2018/2/layout/IconVerticalSolidList"/>
    <dgm:cxn modelId="{1B2A9AC7-CFAC-4121-B8BF-15001511AA58}" type="presParOf" srcId="{D157B373-4E36-4A3F-9C90-EE3C2F29E92F}" destId="{5CF835D8-1B42-48C6-96A2-0366D01AE661}" srcOrd="2" destOrd="0" presId="urn:microsoft.com/office/officeart/2018/2/layout/IconVerticalSolidList"/>
    <dgm:cxn modelId="{544569AC-3B38-4270-B3E2-5F7E655A3993}" type="presParOf" srcId="{D157B373-4E36-4A3F-9C90-EE3C2F29E92F}" destId="{E5AB7852-9848-4921-8155-71B7A5540D08}" srcOrd="3" destOrd="0" presId="urn:microsoft.com/office/officeart/2018/2/layout/IconVerticalSolidList"/>
    <dgm:cxn modelId="{F84DA89D-393A-49BA-8EA2-95BF99DFB71B}" type="presParOf" srcId="{AB838C36-E70E-448E-ACC7-2AF3E6205F91}" destId="{4D8C1916-3016-4360-890B-B39DEE7A53C8}" srcOrd="1" destOrd="0" presId="urn:microsoft.com/office/officeart/2018/2/layout/IconVerticalSolidList"/>
    <dgm:cxn modelId="{6DCAB2E0-05B5-47E5-8248-6B778FA49E9C}" type="presParOf" srcId="{AB838C36-E70E-448E-ACC7-2AF3E6205F91}" destId="{4C8F30C4-FA4A-4627-BA9F-6889968D5129}" srcOrd="2" destOrd="0" presId="urn:microsoft.com/office/officeart/2018/2/layout/IconVerticalSolidList"/>
    <dgm:cxn modelId="{448EFAAD-057A-47C4-85BA-A29513561656}" type="presParOf" srcId="{4C8F30C4-FA4A-4627-BA9F-6889968D5129}" destId="{01191D36-08A5-4C5B-BD34-3B4214F5791A}" srcOrd="0" destOrd="0" presId="urn:microsoft.com/office/officeart/2018/2/layout/IconVerticalSolidList"/>
    <dgm:cxn modelId="{8F189F34-FE69-4DF7-94C7-8902C5F87088}" type="presParOf" srcId="{4C8F30C4-FA4A-4627-BA9F-6889968D5129}" destId="{537D40C0-6462-425F-8A53-D66937324A8D}" srcOrd="1" destOrd="0" presId="urn:microsoft.com/office/officeart/2018/2/layout/IconVerticalSolidList"/>
    <dgm:cxn modelId="{C4A656D2-43EB-4B2F-AA19-6569EC05E792}" type="presParOf" srcId="{4C8F30C4-FA4A-4627-BA9F-6889968D5129}" destId="{EF1D2FA0-7F5D-4531-BF31-5D91F4CA6EFE}" srcOrd="2" destOrd="0" presId="urn:microsoft.com/office/officeart/2018/2/layout/IconVerticalSolidList"/>
    <dgm:cxn modelId="{45A0BA25-3322-4843-9398-B6B53D7D01FB}" type="presParOf" srcId="{4C8F30C4-FA4A-4627-BA9F-6889968D5129}" destId="{7871BFB1-9F67-4E5E-A1D9-42D29169993A}" srcOrd="3" destOrd="0" presId="urn:microsoft.com/office/officeart/2018/2/layout/IconVerticalSolidList"/>
    <dgm:cxn modelId="{C36B0DB9-1A02-4982-824C-335F789BDFAE}" type="presParOf" srcId="{AB838C36-E70E-448E-ACC7-2AF3E6205F91}" destId="{FB80DC70-DD22-4C2A-A2F1-E06D04CA7E59}" srcOrd="3" destOrd="0" presId="urn:microsoft.com/office/officeart/2018/2/layout/IconVerticalSolidList"/>
    <dgm:cxn modelId="{0895EDDB-D2D7-4EE2-B87B-16E43B0C82C1}" type="presParOf" srcId="{AB838C36-E70E-448E-ACC7-2AF3E6205F91}" destId="{8ACF2EDA-0F20-4FEB-B260-084C0D7D05A0}" srcOrd="4" destOrd="0" presId="urn:microsoft.com/office/officeart/2018/2/layout/IconVerticalSolidList"/>
    <dgm:cxn modelId="{055A424B-5ACD-40C2-9896-30161FBE9084}" type="presParOf" srcId="{8ACF2EDA-0F20-4FEB-B260-084C0D7D05A0}" destId="{22E9409A-1741-4287-A20B-6A9B25FA0102}" srcOrd="0" destOrd="0" presId="urn:microsoft.com/office/officeart/2018/2/layout/IconVerticalSolidList"/>
    <dgm:cxn modelId="{08A000B9-1776-42E2-81DA-9737607089E6}" type="presParOf" srcId="{8ACF2EDA-0F20-4FEB-B260-084C0D7D05A0}" destId="{50649CAB-15FB-4380-951A-C3201401AA5A}" srcOrd="1" destOrd="0" presId="urn:microsoft.com/office/officeart/2018/2/layout/IconVerticalSolidList"/>
    <dgm:cxn modelId="{C8287C6E-1E4A-4F7E-87EA-183B8475FCC1}" type="presParOf" srcId="{8ACF2EDA-0F20-4FEB-B260-084C0D7D05A0}" destId="{40D3C671-7D86-4251-B5E3-A5EA92F383CE}" srcOrd="2" destOrd="0" presId="urn:microsoft.com/office/officeart/2018/2/layout/IconVerticalSolidList"/>
    <dgm:cxn modelId="{8F971A9D-8A70-4564-8ECD-2FAFE0AA76FB}" type="presParOf" srcId="{8ACF2EDA-0F20-4FEB-B260-084C0D7D05A0}" destId="{9A66BE8E-7403-40EF-811C-470F9ABA261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9C06CE-0A47-49B7-B431-92E84AE623DB}" type="doc">
      <dgm:prSet loTypeId="urn:microsoft.com/office/officeart/2008/layout/PictureAccentList" loCatId="picture" qsTypeId="urn:microsoft.com/office/officeart/2005/8/quickstyle/simple1" qsCatId="simple" csTypeId="urn:microsoft.com/office/officeart/2005/8/colors/colorful4" csCatId="colorful" phldr="1"/>
      <dgm:spPr/>
      <dgm:t>
        <a:bodyPr/>
        <a:lstStyle/>
        <a:p>
          <a:endParaRPr lang="fr-FR"/>
        </a:p>
      </dgm:t>
    </dgm:pt>
    <dgm:pt modelId="{67DA5908-F8B0-4657-B32C-CB0BA7969FB2}">
      <dgm:prSet phldrT="[Texte]"/>
      <dgm:spPr>
        <a:solidFill>
          <a:schemeClr val="tx1">
            <a:lumMod val="65000"/>
            <a:lumOff val="35000"/>
          </a:schemeClr>
        </a:solidFill>
      </dgm:spPr>
      <dgm:t>
        <a:bodyPr/>
        <a:lstStyle/>
        <a:p>
          <a:r>
            <a:rPr lang="fr-FR"/>
            <a:t>Pilotage général : CRA Occitanie</a:t>
          </a:r>
        </a:p>
        <a:p>
          <a:r>
            <a:rPr lang="fr-FR"/>
            <a:t>Copil : </a:t>
          </a:r>
          <a:r>
            <a:rPr lang="fr-FR" err="1"/>
            <a:t>CRAs</a:t>
          </a:r>
          <a:r>
            <a:rPr lang="fr-FR"/>
            <a:t> de Normandie, AURA, Nouvelle-Aquitaine, Hauts-de France + CDAF</a:t>
          </a:r>
        </a:p>
      </dgm:t>
    </dgm:pt>
    <dgm:pt modelId="{FB8EC683-F7AA-4AF8-804B-E165FC469507}" type="parTrans" cxnId="{CB7C6B1A-0DA4-49EB-8D81-F59946252B7A}">
      <dgm:prSet/>
      <dgm:spPr/>
      <dgm:t>
        <a:bodyPr/>
        <a:lstStyle/>
        <a:p>
          <a:endParaRPr lang="fr-FR"/>
        </a:p>
      </dgm:t>
    </dgm:pt>
    <dgm:pt modelId="{5EBB3F07-D86C-401A-85D4-E84ABAD0EA12}" type="sibTrans" cxnId="{CB7C6B1A-0DA4-49EB-8D81-F59946252B7A}">
      <dgm:prSet/>
      <dgm:spPr/>
      <dgm:t>
        <a:bodyPr/>
        <a:lstStyle/>
        <a:p>
          <a:endParaRPr lang="fr-FR"/>
        </a:p>
      </dgm:t>
    </dgm:pt>
    <dgm:pt modelId="{13788A4A-14C2-4696-815C-F86E9E3F72A4}">
      <dgm:prSet phldrT="[Texte]"/>
      <dgm:spPr>
        <a:solidFill>
          <a:srgbClr val="92D050"/>
        </a:solidFill>
      </dgm:spPr>
      <dgm:t>
        <a:bodyPr/>
        <a:lstStyle/>
        <a:p>
          <a:r>
            <a:rPr lang="fr-FR" b="0"/>
            <a:t>Axe 1 : Sensibilisation des agriculteurs, conseillers et acteurs du développement agricole, à la typologie INOSYS et à son utilisation</a:t>
          </a:r>
        </a:p>
      </dgm:t>
    </dgm:pt>
    <dgm:pt modelId="{B24813C9-9F4A-4806-842B-42AAFE934A3D}" type="parTrans" cxnId="{24C71FCA-0319-44E8-A091-56E2C906063B}">
      <dgm:prSet/>
      <dgm:spPr/>
      <dgm:t>
        <a:bodyPr/>
        <a:lstStyle/>
        <a:p>
          <a:endParaRPr lang="fr-FR"/>
        </a:p>
      </dgm:t>
    </dgm:pt>
    <dgm:pt modelId="{78634040-57A6-476D-8460-74CCCE254DD3}" type="sibTrans" cxnId="{24C71FCA-0319-44E8-A091-56E2C906063B}">
      <dgm:prSet/>
      <dgm:spPr/>
      <dgm:t>
        <a:bodyPr/>
        <a:lstStyle/>
        <a:p>
          <a:endParaRPr lang="fr-FR"/>
        </a:p>
      </dgm:t>
    </dgm:pt>
    <dgm:pt modelId="{DEDBCB00-348D-4B72-A0E6-03E52E58BEEA}">
      <dgm:prSet phldrT="[Texte]"/>
      <dgm:spPr>
        <a:solidFill>
          <a:srgbClr val="00B0F0"/>
        </a:solidFill>
      </dgm:spPr>
      <dgm:t>
        <a:bodyPr/>
        <a:lstStyle/>
        <a:p>
          <a:r>
            <a:rPr lang="fr-FR"/>
            <a:t>Axe 2 : </a:t>
          </a:r>
          <a:r>
            <a:rPr lang="fr-FR" b="0"/>
            <a:t>Appropriation de la typologie par les conseillers</a:t>
          </a:r>
        </a:p>
      </dgm:t>
    </dgm:pt>
    <dgm:pt modelId="{C80EC51B-AF68-45ED-83D7-3C11EB6F0835}" type="parTrans" cxnId="{53BD8139-DFE7-4D3A-A1F5-7759A4B94692}">
      <dgm:prSet/>
      <dgm:spPr/>
      <dgm:t>
        <a:bodyPr/>
        <a:lstStyle/>
        <a:p>
          <a:endParaRPr lang="fr-FR"/>
        </a:p>
      </dgm:t>
    </dgm:pt>
    <dgm:pt modelId="{772C0AE3-319F-46B4-8600-269B12A65C1E}" type="sibTrans" cxnId="{53BD8139-DFE7-4D3A-A1F5-7759A4B94692}">
      <dgm:prSet/>
      <dgm:spPr/>
      <dgm:t>
        <a:bodyPr/>
        <a:lstStyle/>
        <a:p>
          <a:endParaRPr lang="fr-FR"/>
        </a:p>
      </dgm:t>
    </dgm:pt>
    <dgm:pt modelId="{3160CB00-61A2-4C8A-B422-0C4B77A4762D}">
      <dgm:prSet phldrT="[Texte]"/>
      <dgm:spPr>
        <a:solidFill>
          <a:schemeClr val="accent4"/>
        </a:solidFill>
      </dgm:spPr>
      <dgm:t>
        <a:bodyPr/>
        <a:lstStyle/>
        <a:p>
          <a:r>
            <a:rPr lang="fr-FR"/>
            <a:t>Axe 3 : </a:t>
          </a:r>
          <a:r>
            <a:rPr lang="fr-FR" b="0"/>
            <a:t>Focus groupes de conseillers pour l'élaboration d'une clé de détermination typologique</a:t>
          </a:r>
        </a:p>
      </dgm:t>
    </dgm:pt>
    <dgm:pt modelId="{36A03B73-47DD-44A5-B6D3-417F43EA78C9}" type="parTrans" cxnId="{CBA967D3-5199-406E-940D-3B53763880CB}">
      <dgm:prSet/>
      <dgm:spPr/>
      <dgm:t>
        <a:bodyPr/>
        <a:lstStyle/>
        <a:p>
          <a:endParaRPr lang="fr-FR"/>
        </a:p>
      </dgm:t>
    </dgm:pt>
    <dgm:pt modelId="{045DF183-02CA-40AC-A983-494BCC2E706B}" type="sibTrans" cxnId="{CBA967D3-5199-406E-940D-3B53763880CB}">
      <dgm:prSet/>
      <dgm:spPr/>
      <dgm:t>
        <a:bodyPr/>
        <a:lstStyle/>
        <a:p>
          <a:endParaRPr lang="fr-FR"/>
        </a:p>
      </dgm:t>
    </dgm:pt>
    <dgm:pt modelId="{0CAF50F6-4C4A-4507-9168-DAF7BE8269C0}">
      <dgm:prSet phldrT="[Texte]"/>
      <dgm:spPr>
        <a:solidFill>
          <a:schemeClr val="bg2">
            <a:lumMod val="60000"/>
            <a:lumOff val="40000"/>
          </a:schemeClr>
        </a:solidFill>
      </dgm:spPr>
      <dgm:t>
        <a:bodyPr/>
        <a:lstStyle/>
        <a:p>
          <a:r>
            <a:rPr lang="fr-FR" b="0"/>
            <a:t>Axe 4 : Mise à jour des données disponibles</a:t>
          </a:r>
        </a:p>
      </dgm:t>
    </dgm:pt>
    <dgm:pt modelId="{03FFDAFA-BB97-4CC6-BEE2-A4A3703F0302}" type="parTrans" cxnId="{C551E118-E27A-4BCA-A99F-1026F29839E7}">
      <dgm:prSet/>
      <dgm:spPr/>
      <dgm:t>
        <a:bodyPr/>
        <a:lstStyle/>
        <a:p>
          <a:endParaRPr lang="fr-FR"/>
        </a:p>
      </dgm:t>
    </dgm:pt>
    <dgm:pt modelId="{802573B8-066C-4908-A4D1-2913DF06303F}" type="sibTrans" cxnId="{C551E118-E27A-4BCA-A99F-1026F29839E7}">
      <dgm:prSet/>
      <dgm:spPr/>
      <dgm:t>
        <a:bodyPr/>
        <a:lstStyle/>
        <a:p>
          <a:endParaRPr lang="fr-FR"/>
        </a:p>
      </dgm:t>
    </dgm:pt>
    <dgm:pt modelId="{EA23948A-2F8D-4B19-BFAF-EE81B4E44946}" type="pres">
      <dgm:prSet presAssocID="{779C06CE-0A47-49B7-B431-92E84AE623DB}" presName="layout" presStyleCnt="0">
        <dgm:presLayoutVars>
          <dgm:chMax/>
          <dgm:chPref/>
          <dgm:dir/>
          <dgm:animOne val="branch"/>
          <dgm:animLvl val="lvl"/>
          <dgm:resizeHandles/>
        </dgm:presLayoutVars>
      </dgm:prSet>
      <dgm:spPr/>
    </dgm:pt>
    <dgm:pt modelId="{B851160F-47F6-404A-A4AF-4DCDC5EB609A}" type="pres">
      <dgm:prSet presAssocID="{67DA5908-F8B0-4657-B32C-CB0BA7969FB2}" presName="root" presStyleCnt="0">
        <dgm:presLayoutVars>
          <dgm:chMax/>
          <dgm:chPref val="4"/>
        </dgm:presLayoutVars>
      </dgm:prSet>
      <dgm:spPr/>
    </dgm:pt>
    <dgm:pt modelId="{E9BD809F-8009-4E50-AC56-82EA7E566B1D}" type="pres">
      <dgm:prSet presAssocID="{67DA5908-F8B0-4657-B32C-CB0BA7969FB2}" presName="rootComposite" presStyleCnt="0">
        <dgm:presLayoutVars/>
      </dgm:prSet>
      <dgm:spPr/>
    </dgm:pt>
    <dgm:pt modelId="{3E99716F-4A03-47AF-A5E5-845362DC63F1}" type="pres">
      <dgm:prSet presAssocID="{67DA5908-F8B0-4657-B32C-CB0BA7969FB2}" presName="rootText" presStyleLbl="node0" presStyleIdx="0" presStyleCnt="1">
        <dgm:presLayoutVars>
          <dgm:chMax/>
          <dgm:chPref val="4"/>
        </dgm:presLayoutVars>
      </dgm:prSet>
      <dgm:spPr/>
    </dgm:pt>
    <dgm:pt modelId="{865D36B1-D243-4606-B172-ADB8EBDE4494}" type="pres">
      <dgm:prSet presAssocID="{67DA5908-F8B0-4657-B32C-CB0BA7969FB2}" presName="childShape" presStyleCnt="0">
        <dgm:presLayoutVars>
          <dgm:chMax val="0"/>
          <dgm:chPref val="0"/>
        </dgm:presLayoutVars>
      </dgm:prSet>
      <dgm:spPr/>
    </dgm:pt>
    <dgm:pt modelId="{6E8430C4-8B74-4ACE-85B5-21EBC6088A3B}" type="pres">
      <dgm:prSet presAssocID="{13788A4A-14C2-4696-815C-F86E9E3F72A4}" presName="childComposite" presStyleCnt="0">
        <dgm:presLayoutVars>
          <dgm:chMax val="0"/>
          <dgm:chPref val="0"/>
        </dgm:presLayoutVars>
      </dgm:prSet>
      <dgm:spPr/>
    </dgm:pt>
    <dgm:pt modelId="{B739C5A4-A921-42F8-904D-344497C1DFCC}" type="pres">
      <dgm:prSet presAssocID="{13788A4A-14C2-4696-815C-F86E9E3F72A4}" presName="Image" presStyleLbl="node1" presStyleIdx="0" presStyleCnt="4"/>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DE5D5EBA-FE92-49D7-9DDE-A1AA03B27A27}" type="pres">
      <dgm:prSet presAssocID="{13788A4A-14C2-4696-815C-F86E9E3F72A4}" presName="childText" presStyleLbl="lnNode1" presStyleIdx="0" presStyleCnt="4">
        <dgm:presLayoutVars>
          <dgm:chMax val="0"/>
          <dgm:chPref val="0"/>
          <dgm:bulletEnabled val="1"/>
        </dgm:presLayoutVars>
      </dgm:prSet>
      <dgm:spPr/>
    </dgm:pt>
    <dgm:pt modelId="{7D11F28D-B6E6-4E23-A289-01A6F6795DC1}" type="pres">
      <dgm:prSet presAssocID="{DEDBCB00-348D-4B72-A0E6-03E52E58BEEA}" presName="childComposite" presStyleCnt="0">
        <dgm:presLayoutVars>
          <dgm:chMax val="0"/>
          <dgm:chPref val="0"/>
        </dgm:presLayoutVars>
      </dgm:prSet>
      <dgm:spPr/>
    </dgm:pt>
    <dgm:pt modelId="{3E416001-4675-4AD6-A063-1D0DF8BC8D9A}" type="pres">
      <dgm:prSet presAssocID="{DEDBCB00-348D-4B72-A0E6-03E52E58BEEA}" presName="Image" presStyleLbl="node1" presStyleIdx="1" presStyleCnt="4"/>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CC7E8672-BC0A-4726-AA06-532CB55FBC2D}" type="pres">
      <dgm:prSet presAssocID="{DEDBCB00-348D-4B72-A0E6-03E52E58BEEA}" presName="childText" presStyleLbl="lnNode1" presStyleIdx="1" presStyleCnt="4">
        <dgm:presLayoutVars>
          <dgm:chMax val="0"/>
          <dgm:chPref val="0"/>
          <dgm:bulletEnabled val="1"/>
        </dgm:presLayoutVars>
      </dgm:prSet>
      <dgm:spPr/>
    </dgm:pt>
    <dgm:pt modelId="{CF9EBA49-A7DD-49BB-91C3-DED3A5B2320D}" type="pres">
      <dgm:prSet presAssocID="{3160CB00-61A2-4C8A-B422-0C4B77A4762D}" presName="childComposite" presStyleCnt="0">
        <dgm:presLayoutVars>
          <dgm:chMax val="0"/>
          <dgm:chPref val="0"/>
        </dgm:presLayoutVars>
      </dgm:prSet>
      <dgm:spPr/>
    </dgm:pt>
    <dgm:pt modelId="{86C230C0-E744-4CE6-BEA0-7188670C469F}" type="pres">
      <dgm:prSet presAssocID="{3160CB00-61A2-4C8A-B422-0C4B77A4762D}" presName="Image" presStyleLbl="nod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370CE090-025D-42BE-A6B5-D4A78E4B08BE}" type="pres">
      <dgm:prSet presAssocID="{3160CB00-61A2-4C8A-B422-0C4B77A4762D}" presName="childText" presStyleLbl="lnNode1" presStyleIdx="2" presStyleCnt="4">
        <dgm:presLayoutVars>
          <dgm:chMax val="0"/>
          <dgm:chPref val="0"/>
          <dgm:bulletEnabled val="1"/>
        </dgm:presLayoutVars>
      </dgm:prSet>
      <dgm:spPr/>
    </dgm:pt>
    <dgm:pt modelId="{22C02556-EE4B-4429-8794-6FC362D72C2A}" type="pres">
      <dgm:prSet presAssocID="{0CAF50F6-4C4A-4507-9168-DAF7BE8269C0}" presName="childComposite" presStyleCnt="0">
        <dgm:presLayoutVars>
          <dgm:chMax val="0"/>
          <dgm:chPref val="0"/>
        </dgm:presLayoutVars>
      </dgm:prSet>
      <dgm:spPr/>
    </dgm:pt>
    <dgm:pt modelId="{67801648-EEE5-42AA-9D9E-78906663DB9D}" type="pres">
      <dgm:prSet presAssocID="{0CAF50F6-4C4A-4507-9168-DAF7BE8269C0}" presName="Image" presStyleLbl="node1" presStyleIdx="3" presStyleCnt="4"/>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B403F5DE-2EE0-4BE6-8737-3F9E9114EE95}" type="pres">
      <dgm:prSet presAssocID="{0CAF50F6-4C4A-4507-9168-DAF7BE8269C0}" presName="childText" presStyleLbl="lnNode1" presStyleIdx="3" presStyleCnt="4">
        <dgm:presLayoutVars>
          <dgm:chMax val="0"/>
          <dgm:chPref val="0"/>
          <dgm:bulletEnabled val="1"/>
        </dgm:presLayoutVars>
      </dgm:prSet>
      <dgm:spPr/>
    </dgm:pt>
  </dgm:ptLst>
  <dgm:cxnLst>
    <dgm:cxn modelId="{C551E118-E27A-4BCA-A99F-1026F29839E7}" srcId="{67DA5908-F8B0-4657-B32C-CB0BA7969FB2}" destId="{0CAF50F6-4C4A-4507-9168-DAF7BE8269C0}" srcOrd="3" destOrd="0" parTransId="{03FFDAFA-BB97-4CC6-BEE2-A4A3703F0302}" sibTransId="{802573B8-066C-4908-A4D1-2913DF06303F}"/>
    <dgm:cxn modelId="{CB7C6B1A-0DA4-49EB-8D81-F59946252B7A}" srcId="{779C06CE-0A47-49B7-B431-92E84AE623DB}" destId="{67DA5908-F8B0-4657-B32C-CB0BA7969FB2}" srcOrd="0" destOrd="0" parTransId="{FB8EC683-F7AA-4AF8-804B-E165FC469507}" sibTransId="{5EBB3F07-D86C-401A-85D4-E84ABAD0EA12}"/>
    <dgm:cxn modelId="{49449728-1D8A-4BB3-9837-B4D16D48CBE8}" type="presOf" srcId="{0CAF50F6-4C4A-4507-9168-DAF7BE8269C0}" destId="{B403F5DE-2EE0-4BE6-8737-3F9E9114EE95}" srcOrd="0" destOrd="0" presId="urn:microsoft.com/office/officeart/2008/layout/PictureAccentList"/>
    <dgm:cxn modelId="{BB6B942A-8768-4E59-A0F1-875643F71FA5}" type="presOf" srcId="{DEDBCB00-348D-4B72-A0E6-03E52E58BEEA}" destId="{CC7E8672-BC0A-4726-AA06-532CB55FBC2D}" srcOrd="0" destOrd="0" presId="urn:microsoft.com/office/officeart/2008/layout/PictureAccentList"/>
    <dgm:cxn modelId="{53BD8139-DFE7-4D3A-A1F5-7759A4B94692}" srcId="{67DA5908-F8B0-4657-B32C-CB0BA7969FB2}" destId="{DEDBCB00-348D-4B72-A0E6-03E52E58BEEA}" srcOrd="1" destOrd="0" parTransId="{C80EC51B-AF68-45ED-83D7-3C11EB6F0835}" sibTransId="{772C0AE3-319F-46B4-8600-269B12A65C1E}"/>
    <dgm:cxn modelId="{4DBC305C-57EE-4D87-9D69-6BC26E2771BC}" type="presOf" srcId="{67DA5908-F8B0-4657-B32C-CB0BA7969FB2}" destId="{3E99716F-4A03-47AF-A5E5-845362DC63F1}" srcOrd="0" destOrd="0" presId="urn:microsoft.com/office/officeart/2008/layout/PictureAccentList"/>
    <dgm:cxn modelId="{5843FC63-90CF-4423-B879-96886C98F276}" type="presOf" srcId="{779C06CE-0A47-49B7-B431-92E84AE623DB}" destId="{EA23948A-2F8D-4B19-BFAF-EE81B4E44946}" srcOrd="0" destOrd="0" presId="urn:microsoft.com/office/officeart/2008/layout/PictureAccentList"/>
    <dgm:cxn modelId="{97AE2D7D-1212-415F-A1CC-5D74C8B89671}" type="presOf" srcId="{3160CB00-61A2-4C8A-B422-0C4B77A4762D}" destId="{370CE090-025D-42BE-A6B5-D4A78E4B08BE}" srcOrd="0" destOrd="0" presId="urn:microsoft.com/office/officeart/2008/layout/PictureAccentList"/>
    <dgm:cxn modelId="{BAC4EABE-D42D-45F9-B274-FAE4CF046E0B}" type="presOf" srcId="{13788A4A-14C2-4696-815C-F86E9E3F72A4}" destId="{DE5D5EBA-FE92-49D7-9DDE-A1AA03B27A27}" srcOrd="0" destOrd="0" presId="urn:microsoft.com/office/officeart/2008/layout/PictureAccentList"/>
    <dgm:cxn modelId="{24C71FCA-0319-44E8-A091-56E2C906063B}" srcId="{67DA5908-F8B0-4657-B32C-CB0BA7969FB2}" destId="{13788A4A-14C2-4696-815C-F86E9E3F72A4}" srcOrd="0" destOrd="0" parTransId="{B24813C9-9F4A-4806-842B-42AAFE934A3D}" sibTransId="{78634040-57A6-476D-8460-74CCCE254DD3}"/>
    <dgm:cxn modelId="{CBA967D3-5199-406E-940D-3B53763880CB}" srcId="{67DA5908-F8B0-4657-B32C-CB0BA7969FB2}" destId="{3160CB00-61A2-4C8A-B422-0C4B77A4762D}" srcOrd="2" destOrd="0" parTransId="{36A03B73-47DD-44A5-B6D3-417F43EA78C9}" sibTransId="{045DF183-02CA-40AC-A983-494BCC2E706B}"/>
    <dgm:cxn modelId="{00BB320D-ECB3-4F6E-A01B-C242A703D397}" type="presParOf" srcId="{EA23948A-2F8D-4B19-BFAF-EE81B4E44946}" destId="{B851160F-47F6-404A-A4AF-4DCDC5EB609A}" srcOrd="0" destOrd="0" presId="urn:microsoft.com/office/officeart/2008/layout/PictureAccentList"/>
    <dgm:cxn modelId="{0F6DA9BD-CC1B-4E47-9D27-1953658DD43A}" type="presParOf" srcId="{B851160F-47F6-404A-A4AF-4DCDC5EB609A}" destId="{E9BD809F-8009-4E50-AC56-82EA7E566B1D}" srcOrd="0" destOrd="0" presId="urn:microsoft.com/office/officeart/2008/layout/PictureAccentList"/>
    <dgm:cxn modelId="{5CCBB5CC-C696-402C-9203-ED372692762C}" type="presParOf" srcId="{E9BD809F-8009-4E50-AC56-82EA7E566B1D}" destId="{3E99716F-4A03-47AF-A5E5-845362DC63F1}" srcOrd="0" destOrd="0" presId="urn:microsoft.com/office/officeart/2008/layout/PictureAccentList"/>
    <dgm:cxn modelId="{90FDD614-4E63-4366-BC3B-61642960E514}" type="presParOf" srcId="{B851160F-47F6-404A-A4AF-4DCDC5EB609A}" destId="{865D36B1-D243-4606-B172-ADB8EBDE4494}" srcOrd="1" destOrd="0" presId="urn:microsoft.com/office/officeart/2008/layout/PictureAccentList"/>
    <dgm:cxn modelId="{EECB1270-CC83-4D20-8C3F-28B178C69667}" type="presParOf" srcId="{865D36B1-D243-4606-B172-ADB8EBDE4494}" destId="{6E8430C4-8B74-4ACE-85B5-21EBC6088A3B}" srcOrd="0" destOrd="0" presId="urn:microsoft.com/office/officeart/2008/layout/PictureAccentList"/>
    <dgm:cxn modelId="{00EF712B-28FD-45CD-AD1B-20B071BB12E1}" type="presParOf" srcId="{6E8430C4-8B74-4ACE-85B5-21EBC6088A3B}" destId="{B739C5A4-A921-42F8-904D-344497C1DFCC}" srcOrd="0" destOrd="0" presId="urn:microsoft.com/office/officeart/2008/layout/PictureAccentList"/>
    <dgm:cxn modelId="{CE00A4CC-0DC8-4E15-B3AC-6FE14EE7F196}" type="presParOf" srcId="{6E8430C4-8B74-4ACE-85B5-21EBC6088A3B}" destId="{DE5D5EBA-FE92-49D7-9DDE-A1AA03B27A27}" srcOrd="1" destOrd="0" presId="urn:microsoft.com/office/officeart/2008/layout/PictureAccentList"/>
    <dgm:cxn modelId="{9279C4DE-7729-4F1C-9AA3-597D6E9C761C}" type="presParOf" srcId="{865D36B1-D243-4606-B172-ADB8EBDE4494}" destId="{7D11F28D-B6E6-4E23-A289-01A6F6795DC1}" srcOrd="1" destOrd="0" presId="urn:microsoft.com/office/officeart/2008/layout/PictureAccentList"/>
    <dgm:cxn modelId="{088424A5-5AC4-4A88-86A6-B78100010A50}" type="presParOf" srcId="{7D11F28D-B6E6-4E23-A289-01A6F6795DC1}" destId="{3E416001-4675-4AD6-A063-1D0DF8BC8D9A}" srcOrd="0" destOrd="0" presId="urn:microsoft.com/office/officeart/2008/layout/PictureAccentList"/>
    <dgm:cxn modelId="{353C9D8F-8918-450C-B8F3-DDE2ECAAD267}" type="presParOf" srcId="{7D11F28D-B6E6-4E23-A289-01A6F6795DC1}" destId="{CC7E8672-BC0A-4726-AA06-532CB55FBC2D}" srcOrd="1" destOrd="0" presId="urn:microsoft.com/office/officeart/2008/layout/PictureAccentList"/>
    <dgm:cxn modelId="{43A666E0-7209-4244-8E39-F074EBB7D335}" type="presParOf" srcId="{865D36B1-D243-4606-B172-ADB8EBDE4494}" destId="{CF9EBA49-A7DD-49BB-91C3-DED3A5B2320D}" srcOrd="2" destOrd="0" presId="urn:microsoft.com/office/officeart/2008/layout/PictureAccentList"/>
    <dgm:cxn modelId="{54110A9A-FC50-4CC9-9E00-CEA564428016}" type="presParOf" srcId="{CF9EBA49-A7DD-49BB-91C3-DED3A5B2320D}" destId="{86C230C0-E744-4CE6-BEA0-7188670C469F}" srcOrd="0" destOrd="0" presId="urn:microsoft.com/office/officeart/2008/layout/PictureAccentList"/>
    <dgm:cxn modelId="{AA36E072-0DD2-44D7-8195-27BEA92B794D}" type="presParOf" srcId="{CF9EBA49-A7DD-49BB-91C3-DED3A5B2320D}" destId="{370CE090-025D-42BE-A6B5-D4A78E4B08BE}" srcOrd="1" destOrd="0" presId="urn:microsoft.com/office/officeart/2008/layout/PictureAccentList"/>
    <dgm:cxn modelId="{8AB09F4B-6EC4-4B0E-8968-C28392A3E04E}" type="presParOf" srcId="{865D36B1-D243-4606-B172-ADB8EBDE4494}" destId="{22C02556-EE4B-4429-8794-6FC362D72C2A}" srcOrd="3" destOrd="0" presId="urn:microsoft.com/office/officeart/2008/layout/PictureAccentList"/>
    <dgm:cxn modelId="{F81145BE-5559-476A-9A14-1DB8EDD683D9}" type="presParOf" srcId="{22C02556-EE4B-4429-8794-6FC362D72C2A}" destId="{67801648-EEE5-42AA-9D9E-78906663DB9D}" srcOrd="0" destOrd="0" presId="urn:microsoft.com/office/officeart/2008/layout/PictureAccentList"/>
    <dgm:cxn modelId="{622BEC7C-BC22-4087-B2BE-DA81B40FEC23}" type="presParOf" srcId="{22C02556-EE4B-4429-8794-6FC362D72C2A}" destId="{B403F5DE-2EE0-4BE6-8737-3F9E9114EE95}"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DF229-E6A8-4CF0-89F2-D6B3D9918F24}">
      <dsp:nvSpPr>
        <dsp:cNvPr id="0" name=""/>
        <dsp:cNvSpPr/>
      </dsp:nvSpPr>
      <dsp:spPr>
        <a:xfrm>
          <a:off x="0" y="540"/>
          <a:ext cx="10050462" cy="12647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82C4A0-FE66-4504-B2B7-94DF181BA603}">
      <dsp:nvSpPr>
        <dsp:cNvPr id="0" name=""/>
        <dsp:cNvSpPr/>
      </dsp:nvSpPr>
      <dsp:spPr>
        <a:xfrm>
          <a:off x="382572" y="285098"/>
          <a:ext cx="695586" cy="69558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AB7852-9848-4921-8155-71B7A5540D08}">
      <dsp:nvSpPr>
        <dsp:cNvPr id="0" name=""/>
        <dsp:cNvSpPr/>
      </dsp:nvSpPr>
      <dsp:spPr>
        <a:xfrm>
          <a:off x="1460730" y="540"/>
          <a:ext cx="8589731" cy="126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848" tIns="133848" rIns="133848" bIns="133848" numCol="1" spcCol="1270" anchor="ctr" anchorCtr="0">
          <a:noAutofit/>
        </a:bodyPr>
        <a:lstStyle/>
        <a:p>
          <a:pPr marL="0" lvl="0" indent="0" algn="l" defTabSz="1111250">
            <a:lnSpc>
              <a:spcPct val="100000"/>
            </a:lnSpc>
            <a:spcBef>
              <a:spcPct val="0"/>
            </a:spcBef>
            <a:spcAft>
              <a:spcPct val="35000"/>
            </a:spcAft>
            <a:buNone/>
          </a:pPr>
          <a:r>
            <a:rPr lang="fr-FR" sz="2500" kern="1200" noProof="0"/>
            <a:t>La typologie </a:t>
          </a:r>
          <a:r>
            <a:rPr lang="fr-FR" sz="2500" kern="1200" noProof="0" err="1"/>
            <a:t>Inosys</a:t>
          </a:r>
          <a:r>
            <a:rPr lang="fr-FR" sz="2500" kern="1200" noProof="0"/>
            <a:t> Nouveau Regard</a:t>
          </a:r>
        </a:p>
      </dsp:txBody>
      <dsp:txXfrm>
        <a:off x="1460730" y="540"/>
        <a:ext cx="8589731" cy="1264702"/>
      </dsp:txXfrm>
    </dsp:sp>
    <dsp:sp modelId="{01191D36-08A5-4C5B-BD34-3B4214F5791A}">
      <dsp:nvSpPr>
        <dsp:cNvPr id="0" name=""/>
        <dsp:cNvSpPr/>
      </dsp:nvSpPr>
      <dsp:spPr>
        <a:xfrm>
          <a:off x="0" y="1581417"/>
          <a:ext cx="10050462" cy="12647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7D40C0-6462-425F-8A53-D66937324A8D}">
      <dsp:nvSpPr>
        <dsp:cNvPr id="0" name=""/>
        <dsp:cNvSpPr/>
      </dsp:nvSpPr>
      <dsp:spPr>
        <a:xfrm>
          <a:off x="382572" y="1865975"/>
          <a:ext cx="695586" cy="69558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71BFB1-9F67-4E5E-A1D9-42D29169993A}">
      <dsp:nvSpPr>
        <dsp:cNvPr id="0" name=""/>
        <dsp:cNvSpPr/>
      </dsp:nvSpPr>
      <dsp:spPr>
        <a:xfrm>
          <a:off x="1460730" y="1581417"/>
          <a:ext cx="8589731" cy="126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848" tIns="133848" rIns="133848" bIns="133848" numCol="1" spcCol="1270" anchor="ctr" anchorCtr="0">
          <a:noAutofit/>
        </a:bodyPr>
        <a:lstStyle/>
        <a:p>
          <a:pPr marL="0" lvl="0" indent="0" algn="l" defTabSz="1111250">
            <a:lnSpc>
              <a:spcPct val="100000"/>
            </a:lnSpc>
            <a:spcBef>
              <a:spcPct val="0"/>
            </a:spcBef>
            <a:spcAft>
              <a:spcPct val="35000"/>
            </a:spcAft>
            <a:buNone/>
          </a:pPr>
          <a:r>
            <a:rPr lang="fr-FR" sz="2500" kern="1200" noProof="0"/>
            <a:t>La filière porcine régionale vue par la typologie INOSYS</a:t>
          </a:r>
        </a:p>
      </dsp:txBody>
      <dsp:txXfrm>
        <a:off x="1460730" y="1581417"/>
        <a:ext cx="8589731" cy="1264702"/>
      </dsp:txXfrm>
    </dsp:sp>
    <dsp:sp modelId="{22E9409A-1741-4287-A20B-6A9B25FA0102}">
      <dsp:nvSpPr>
        <dsp:cNvPr id="0" name=""/>
        <dsp:cNvSpPr/>
      </dsp:nvSpPr>
      <dsp:spPr>
        <a:xfrm>
          <a:off x="0" y="3162295"/>
          <a:ext cx="10050462" cy="12647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649CAB-15FB-4380-951A-C3201401AA5A}">
      <dsp:nvSpPr>
        <dsp:cNvPr id="0" name=""/>
        <dsp:cNvSpPr/>
      </dsp:nvSpPr>
      <dsp:spPr>
        <a:xfrm>
          <a:off x="382572" y="3446853"/>
          <a:ext cx="695586" cy="695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66BE8E-7403-40EF-811C-470F9ABA2619}">
      <dsp:nvSpPr>
        <dsp:cNvPr id="0" name=""/>
        <dsp:cNvSpPr/>
      </dsp:nvSpPr>
      <dsp:spPr>
        <a:xfrm>
          <a:off x="1460730" y="3162295"/>
          <a:ext cx="8589731" cy="126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848" tIns="133848" rIns="133848" bIns="133848" numCol="1" spcCol="1270" anchor="ctr" anchorCtr="0">
          <a:noAutofit/>
        </a:bodyPr>
        <a:lstStyle/>
        <a:p>
          <a:pPr marL="0" lvl="0" indent="0" algn="l" defTabSz="1111250">
            <a:lnSpc>
              <a:spcPct val="100000"/>
            </a:lnSpc>
            <a:spcBef>
              <a:spcPct val="0"/>
            </a:spcBef>
            <a:spcAft>
              <a:spcPct val="35000"/>
            </a:spcAft>
            <a:buNone/>
          </a:pPr>
          <a:r>
            <a:rPr lang="fr-FR" sz="2500" kern="1200" noProof="0" err="1"/>
            <a:t>Inosys</a:t>
          </a:r>
          <a:r>
            <a:rPr lang="fr-FR" sz="2500" kern="1200" noProof="0"/>
            <a:t> transfert pour faire le lien entre micro et macro</a:t>
          </a:r>
        </a:p>
      </dsp:txBody>
      <dsp:txXfrm>
        <a:off x="1460730" y="3162295"/>
        <a:ext cx="8589731" cy="12647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9716F-4A03-47AF-A5E5-845362DC63F1}">
      <dsp:nvSpPr>
        <dsp:cNvPr id="0" name=""/>
        <dsp:cNvSpPr/>
      </dsp:nvSpPr>
      <dsp:spPr>
        <a:xfrm>
          <a:off x="1398623" y="1048"/>
          <a:ext cx="7253214" cy="798816"/>
        </a:xfrm>
        <a:prstGeom prst="roundRect">
          <a:avLst>
            <a:gd name="adj" fmla="val 10000"/>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fr-FR" sz="1500" kern="1200"/>
            <a:t>Pilotage général : CRA Occitanie</a:t>
          </a:r>
        </a:p>
        <a:p>
          <a:pPr marL="0" lvl="0" indent="0" algn="ctr" defTabSz="666750">
            <a:lnSpc>
              <a:spcPct val="90000"/>
            </a:lnSpc>
            <a:spcBef>
              <a:spcPct val="0"/>
            </a:spcBef>
            <a:spcAft>
              <a:spcPct val="35000"/>
            </a:spcAft>
            <a:buNone/>
          </a:pPr>
          <a:r>
            <a:rPr lang="fr-FR" sz="1500" kern="1200"/>
            <a:t>Copil : </a:t>
          </a:r>
          <a:r>
            <a:rPr lang="fr-FR" sz="1500" kern="1200" err="1"/>
            <a:t>CRAs</a:t>
          </a:r>
          <a:r>
            <a:rPr lang="fr-FR" sz="1500" kern="1200"/>
            <a:t> de Normandie, AURA, Nouvelle-Aquitaine, Hauts-de France + CDAF</a:t>
          </a:r>
        </a:p>
      </dsp:txBody>
      <dsp:txXfrm>
        <a:off x="1422020" y="24445"/>
        <a:ext cx="7206420" cy="752022"/>
      </dsp:txXfrm>
    </dsp:sp>
    <dsp:sp modelId="{B739C5A4-A921-42F8-904D-344497C1DFCC}">
      <dsp:nvSpPr>
        <dsp:cNvPr id="0" name=""/>
        <dsp:cNvSpPr/>
      </dsp:nvSpPr>
      <dsp:spPr>
        <a:xfrm>
          <a:off x="1398623" y="943651"/>
          <a:ext cx="798816" cy="798816"/>
        </a:xfrm>
        <a:prstGeom prst="roundRect">
          <a:avLst>
            <a:gd name="adj" fmla="val 16670"/>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5D5EBA-FE92-49D7-9DDE-A1AA03B27A27}">
      <dsp:nvSpPr>
        <dsp:cNvPr id="0" name=""/>
        <dsp:cNvSpPr/>
      </dsp:nvSpPr>
      <dsp:spPr>
        <a:xfrm>
          <a:off x="2245368" y="943651"/>
          <a:ext cx="6406469" cy="798816"/>
        </a:xfrm>
        <a:prstGeom prst="roundRect">
          <a:avLst>
            <a:gd name="adj" fmla="val 166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r-FR" sz="1400" b="0" kern="1200"/>
            <a:t>Axe 1 : Sensibilisation des agriculteurs, conseillers et acteurs du développement agricole, à la typologie INOSYS et à son utilisation</a:t>
          </a:r>
        </a:p>
      </dsp:txBody>
      <dsp:txXfrm>
        <a:off x="2284370" y="982653"/>
        <a:ext cx="6328465" cy="720812"/>
      </dsp:txXfrm>
    </dsp:sp>
    <dsp:sp modelId="{3E416001-4675-4AD6-A063-1D0DF8BC8D9A}">
      <dsp:nvSpPr>
        <dsp:cNvPr id="0" name=""/>
        <dsp:cNvSpPr/>
      </dsp:nvSpPr>
      <dsp:spPr>
        <a:xfrm>
          <a:off x="1398623" y="1838325"/>
          <a:ext cx="798816" cy="798816"/>
        </a:xfrm>
        <a:prstGeom prst="roundRect">
          <a:avLst>
            <a:gd name="adj" fmla="val 16670"/>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7E8672-BC0A-4726-AA06-532CB55FBC2D}">
      <dsp:nvSpPr>
        <dsp:cNvPr id="0" name=""/>
        <dsp:cNvSpPr/>
      </dsp:nvSpPr>
      <dsp:spPr>
        <a:xfrm>
          <a:off x="2245368" y="1838325"/>
          <a:ext cx="6406469" cy="798816"/>
        </a:xfrm>
        <a:prstGeom prst="roundRect">
          <a:avLst>
            <a:gd name="adj" fmla="val 1667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r-FR" sz="1400" kern="1200"/>
            <a:t>Axe 2 : </a:t>
          </a:r>
          <a:r>
            <a:rPr lang="fr-FR" sz="1400" b="0" kern="1200"/>
            <a:t>Appropriation de la typologie par les conseillers</a:t>
          </a:r>
        </a:p>
      </dsp:txBody>
      <dsp:txXfrm>
        <a:off x="2284370" y="1877327"/>
        <a:ext cx="6328465" cy="720812"/>
      </dsp:txXfrm>
    </dsp:sp>
    <dsp:sp modelId="{86C230C0-E744-4CE6-BEA0-7188670C469F}">
      <dsp:nvSpPr>
        <dsp:cNvPr id="0" name=""/>
        <dsp:cNvSpPr/>
      </dsp:nvSpPr>
      <dsp:spPr>
        <a:xfrm>
          <a:off x="1398623" y="2732999"/>
          <a:ext cx="798816" cy="798816"/>
        </a:xfrm>
        <a:prstGeom prst="roundRect">
          <a:avLst>
            <a:gd name="adj" fmla="val 1667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0CE090-025D-42BE-A6B5-D4A78E4B08BE}">
      <dsp:nvSpPr>
        <dsp:cNvPr id="0" name=""/>
        <dsp:cNvSpPr/>
      </dsp:nvSpPr>
      <dsp:spPr>
        <a:xfrm>
          <a:off x="2245368" y="2732999"/>
          <a:ext cx="6406469" cy="798816"/>
        </a:xfrm>
        <a:prstGeom prst="roundRect">
          <a:avLst>
            <a:gd name="adj" fmla="val 1667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r-FR" sz="1400" kern="1200"/>
            <a:t>Axe 3 : </a:t>
          </a:r>
          <a:r>
            <a:rPr lang="fr-FR" sz="1400" b="0" kern="1200"/>
            <a:t>Focus groupes de conseillers pour l'élaboration d'une clé de détermination typologique</a:t>
          </a:r>
        </a:p>
      </dsp:txBody>
      <dsp:txXfrm>
        <a:off x="2284370" y="2772001"/>
        <a:ext cx="6328465" cy="720812"/>
      </dsp:txXfrm>
    </dsp:sp>
    <dsp:sp modelId="{67801648-EEE5-42AA-9D9E-78906663DB9D}">
      <dsp:nvSpPr>
        <dsp:cNvPr id="0" name=""/>
        <dsp:cNvSpPr/>
      </dsp:nvSpPr>
      <dsp:spPr>
        <a:xfrm>
          <a:off x="1398623" y="3627673"/>
          <a:ext cx="798816" cy="798816"/>
        </a:xfrm>
        <a:prstGeom prst="roundRect">
          <a:avLst>
            <a:gd name="adj" fmla="val 16670"/>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03F5DE-2EE0-4BE6-8737-3F9E9114EE95}">
      <dsp:nvSpPr>
        <dsp:cNvPr id="0" name=""/>
        <dsp:cNvSpPr/>
      </dsp:nvSpPr>
      <dsp:spPr>
        <a:xfrm>
          <a:off x="2245368" y="3627673"/>
          <a:ext cx="6406469" cy="798816"/>
        </a:xfrm>
        <a:prstGeom prst="roundRect">
          <a:avLst>
            <a:gd name="adj" fmla="val 16670"/>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r-FR" sz="1400" b="0" kern="1200"/>
            <a:t>Axe 4 : Mise à jour des données disponibles</a:t>
          </a:r>
        </a:p>
      </dsp:txBody>
      <dsp:txXfrm>
        <a:off x="2284370" y="3666675"/>
        <a:ext cx="6328465" cy="72081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309.png"/></Relationships>
</file>

<file path=ppt/drawings/drawing1.xml><?xml version="1.0" encoding="utf-8"?>
<c:userShapes xmlns:c="http://schemas.openxmlformats.org/drawingml/2006/chart">
  <cdr:relSizeAnchor xmlns:cdr="http://schemas.openxmlformats.org/drawingml/2006/chartDrawing">
    <cdr:from>
      <cdr:x>0.1252</cdr:x>
      <cdr:y>0.81276</cdr:y>
    </cdr:from>
    <cdr:to>
      <cdr:x>0.87403</cdr:x>
      <cdr:y>0.91704</cdr:y>
    </cdr:to>
    <cdr:pic>
      <cdr:nvPicPr>
        <cdr:cNvPr id="2" name="Image 1">
          <a:extLst xmlns:a="http://schemas.openxmlformats.org/drawingml/2006/main">
            <a:ext uri="{FF2B5EF4-FFF2-40B4-BE49-F238E27FC236}">
              <a16:creationId xmlns:a16="http://schemas.microsoft.com/office/drawing/2014/main" id="{2890903F-A56C-43AC-AEF5-9497C9AF8F8E}"/>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l="40232" t="90583" r="39151" b="4256"/>
        <a:stretch xmlns:a="http://schemas.openxmlformats.org/drawingml/2006/main"/>
      </cdr:blipFill>
      <cdr:spPr>
        <a:xfrm xmlns:a="http://schemas.openxmlformats.org/drawingml/2006/main">
          <a:off x="404776" y="1924350"/>
          <a:ext cx="2421089" cy="246916"/>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fr-FR"/>
          </a:p>
        </p:txBody>
      </p:sp>
      <p:sp>
        <p:nvSpPr>
          <p:cNvPr id="3" name="Espace réservé de la date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85346222-DAD9-1449-BED4-EEB749C16A87}" type="datetimeFigureOut">
              <a:rPr lang="fr-FR" smtClean="0"/>
              <a:t>10/04/2025</a:t>
            </a:fld>
            <a:endParaRPr lang="fr-FR"/>
          </a:p>
        </p:txBody>
      </p:sp>
      <p:sp>
        <p:nvSpPr>
          <p:cNvPr id="4" name="Espace réservé de l'image des diapositives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fr-FR"/>
          </a:p>
        </p:txBody>
      </p:sp>
      <p:sp>
        <p:nvSpPr>
          <p:cNvPr id="5" name="Espace réservé des not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49BAE560-BC64-E34B-AC7B-B62389C80D1A}" type="slidenum">
              <a:rPr lang="fr-FR" smtClean="0"/>
              <a:t>‹N°›</a:t>
            </a:fld>
            <a:endParaRPr lang="fr-FR"/>
          </a:p>
        </p:txBody>
      </p:sp>
    </p:spTree>
    <p:extLst>
      <p:ext uri="{BB962C8B-B14F-4D97-AF65-F5344CB8AC3E}">
        <p14:creationId xmlns:p14="http://schemas.microsoft.com/office/powerpoint/2010/main" val="2836935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813358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pied de page 3"/>
          <p:cNvSpPr>
            <a:spLocks noGrp="1"/>
          </p:cNvSpPr>
          <p:nvPr>
            <p:ph type="ftr" sz="quarter" idx="4"/>
          </p:nvPr>
        </p:nvSpPr>
        <p:spPr/>
        <p:txBody>
          <a:bodyPr/>
          <a:lstStyle/>
          <a:p>
            <a:pPr defTabSz="990752">
              <a:defRPr/>
            </a:pPr>
            <a:endParaRPr lang="fr-FR">
              <a:solidFill>
                <a:prstClr val="black"/>
              </a:solidFill>
              <a:latin typeface="Calibri" panose="020F0502020204030204"/>
            </a:endParaRPr>
          </a:p>
        </p:txBody>
      </p:sp>
      <p:sp>
        <p:nvSpPr>
          <p:cNvPr id="5" name="Espace réservé de l'en-tête 4"/>
          <p:cNvSpPr>
            <a:spLocks noGrp="1"/>
          </p:cNvSpPr>
          <p:nvPr>
            <p:ph type="hdr" sz="quarter"/>
          </p:nvPr>
        </p:nvSpPr>
        <p:spPr/>
        <p:txBody>
          <a:bodyPr/>
          <a:lstStyle/>
          <a:p>
            <a:pPr defTabSz="990752">
              <a:defRPr/>
            </a:pPr>
            <a:endParaRPr lang="fr-FR" sz="1500" b="1">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7853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pied de page 3"/>
          <p:cNvSpPr>
            <a:spLocks noGrp="1"/>
          </p:cNvSpPr>
          <p:nvPr>
            <p:ph type="ftr" sz="quarter" idx="4"/>
          </p:nvPr>
        </p:nvSpPr>
        <p:spPr/>
        <p:txBody>
          <a:bodyPr/>
          <a:lstStyle/>
          <a:p>
            <a:pPr defTabSz="990752">
              <a:defRPr/>
            </a:pPr>
            <a:endParaRPr lang="fr-FR">
              <a:solidFill>
                <a:prstClr val="black"/>
              </a:solidFill>
              <a:latin typeface="Calibri" panose="020F0502020204030204"/>
            </a:endParaRPr>
          </a:p>
        </p:txBody>
      </p:sp>
      <p:sp>
        <p:nvSpPr>
          <p:cNvPr id="5" name="Espace réservé de l'en-tête 4"/>
          <p:cNvSpPr>
            <a:spLocks noGrp="1"/>
          </p:cNvSpPr>
          <p:nvPr>
            <p:ph type="hdr" sz="quarter"/>
          </p:nvPr>
        </p:nvSpPr>
        <p:spPr/>
        <p:txBody>
          <a:bodyPr/>
          <a:lstStyle/>
          <a:p>
            <a:pPr defTabSz="990752">
              <a:defRPr/>
            </a:pPr>
            <a:endParaRPr lang="fr-FR" sz="1500" b="1">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36574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75 exploitations en 2010 naisseurs engraisseurs – 150 </a:t>
            </a:r>
          </a:p>
          <a:p>
            <a:r>
              <a:rPr lang="fr-FR"/>
              <a:t>37 exploitations en 2010 naisseurs engraisseurs + 150 </a:t>
            </a:r>
          </a:p>
          <a:p>
            <a:r>
              <a:rPr lang="fr-FR"/>
              <a:t>139 </a:t>
            </a:r>
            <a:r>
              <a:rPr lang="fr-FR" err="1"/>
              <a:t>exp</a:t>
            </a:r>
            <a:r>
              <a:rPr lang="fr-FR"/>
              <a:t> engraisseurs en 2010 </a:t>
            </a:r>
          </a:p>
          <a:p>
            <a:endParaRPr lang="fr-FR"/>
          </a:p>
          <a:p>
            <a:r>
              <a:rPr lang="fr-FR"/>
              <a:t>Naisseurs-engraisseurs / engraisseurs = &gt;10 truies à la reproduction</a:t>
            </a:r>
          </a:p>
        </p:txBody>
      </p:sp>
      <p:sp>
        <p:nvSpPr>
          <p:cNvPr id="4" name="Espace réservé du pied de page 3"/>
          <p:cNvSpPr>
            <a:spLocks noGrp="1"/>
          </p:cNvSpPr>
          <p:nvPr>
            <p:ph type="ftr" sz="quarter" idx="4"/>
          </p:nvPr>
        </p:nvSpPr>
        <p:spPr/>
        <p:txBody>
          <a:bodyPr/>
          <a:lstStyle/>
          <a:p>
            <a:pPr defTabSz="990752">
              <a:defRPr/>
            </a:pPr>
            <a:endParaRPr lang="fr-FR">
              <a:solidFill>
                <a:prstClr val="black"/>
              </a:solidFill>
              <a:latin typeface="Calibri" panose="020F0502020204030204"/>
            </a:endParaRPr>
          </a:p>
        </p:txBody>
      </p:sp>
      <p:sp>
        <p:nvSpPr>
          <p:cNvPr id="5" name="Espace réservé de l'en-tête 4"/>
          <p:cNvSpPr>
            <a:spLocks noGrp="1"/>
          </p:cNvSpPr>
          <p:nvPr>
            <p:ph type="hdr" sz="quarter"/>
          </p:nvPr>
        </p:nvSpPr>
        <p:spPr/>
        <p:txBody>
          <a:bodyPr/>
          <a:lstStyle/>
          <a:p>
            <a:pPr defTabSz="990752">
              <a:defRPr/>
            </a:pPr>
            <a:endParaRPr lang="fr-FR" sz="1500" b="1">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01072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pied de page 3"/>
          <p:cNvSpPr>
            <a:spLocks noGrp="1"/>
          </p:cNvSpPr>
          <p:nvPr>
            <p:ph type="ftr" sz="quarter" idx="4"/>
          </p:nvPr>
        </p:nvSpPr>
        <p:spPr/>
        <p:txBody>
          <a:bodyPr/>
          <a:lstStyle/>
          <a:p>
            <a:pPr defTabSz="990752">
              <a:defRPr/>
            </a:pPr>
            <a:endParaRPr lang="fr-FR">
              <a:solidFill>
                <a:prstClr val="black"/>
              </a:solidFill>
              <a:latin typeface="Calibri" panose="020F0502020204030204"/>
            </a:endParaRPr>
          </a:p>
        </p:txBody>
      </p:sp>
      <p:sp>
        <p:nvSpPr>
          <p:cNvPr id="5" name="Espace réservé de l'en-tête 4"/>
          <p:cNvSpPr>
            <a:spLocks noGrp="1"/>
          </p:cNvSpPr>
          <p:nvPr>
            <p:ph type="hdr" sz="quarter"/>
          </p:nvPr>
        </p:nvSpPr>
        <p:spPr/>
        <p:txBody>
          <a:bodyPr/>
          <a:lstStyle/>
          <a:p>
            <a:pPr defTabSz="990752">
              <a:defRPr/>
            </a:pPr>
            <a:endParaRPr lang="fr-FR" sz="1500" b="1">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18056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Une forte progression des GAEC et un maintien des EARL = les formes sociétaires prédominent dans la filière porcine  </a:t>
            </a:r>
          </a:p>
          <a:p>
            <a:r>
              <a:rPr lang="fr-FR"/>
              <a:t>AURA : </a:t>
            </a:r>
            <a:r>
              <a:rPr lang="fr-FR" err="1"/>
              <a:t>expl</a:t>
            </a:r>
            <a:r>
              <a:rPr lang="fr-FR"/>
              <a:t> </a:t>
            </a:r>
            <a:r>
              <a:rPr lang="fr-FR" err="1"/>
              <a:t>ind</a:t>
            </a:r>
            <a:r>
              <a:rPr lang="fr-FR"/>
              <a:t> 63%, GAEC 18%, EARL 13%, autres 6%</a:t>
            </a:r>
          </a:p>
          <a:p>
            <a:endParaRPr lang="fr-FR"/>
          </a:p>
        </p:txBody>
      </p:sp>
      <p:sp>
        <p:nvSpPr>
          <p:cNvPr id="4" name="Espace réservé du pied de page 3"/>
          <p:cNvSpPr>
            <a:spLocks noGrp="1"/>
          </p:cNvSpPr>
          <p:nvPr>
            <p:ph type="ftr" sz="quarter" idx="4"/>
          </p:nvPr>
        </p:nvSpPr>
        <p:spPr/>
        <p:txBody>
          <a:bodyPr/>
          <a:lstStyle/>
          <a:p>
            <a:pPr defTabSz="990752">
              <a:defRPr/>
            </a:pPr>
            <a:endParaRPr lang="fr-FR">
              <a:solidFill>
                <a:prstClr val="black"/>
              </a:solidFill>
              <a:latin typeface="Calibri" panose="020F0502020204030204"/>
            </a:endParaRPr>
          </a:p>
        </p:txBody>
      </p:sp>
      <p:sp>
        <p:nvSpPr>
          <p:cNvPr id="5" name="Espace réservé de l'en-tête 4"/>
          <p:cNvSpPr>
            <a:spLocks noGrp="1"/>
          </p:cNvSpPr>
          <p:nvPr>
            <p:ph type="hdr" sz="quarter"/>
          </p:nvPr>
        </p:nvSpPr>
        <p:spPr/>
        <p:txBody>
          <a:bodyPr/>
          <a:lstStyle/>
          <a:p>
            <a:pPr defTabSz="990752">
              <a:defRPr/>
            </a:pPr>
            <a:endParaRPr lang="fr-FR" sz="1500" b="1">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86823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pied de page 3"/>
          <p:cNvSpPr>
            <a:spLocks noGrp="1"/>
          </p:cNvSpPr>
          <p:nvPr>
            <p:ph type="ftr" sz="quarter" idx="4"/>
          </p:nvPr>
        </p:nvSpPr>
        <p:spPr/>
        <p:txBody>
          <a:bodyPr/>
          <a:lstStyle/>
          <a:p>
            <a:pPr defTabSz="990752">
              <a:defRPr/>
            </a:pPr>
            <a:endParaRPr lang="fr-FR">
              <a:solidFill>
                <a:prstClr val="black"/>
              </a:solidFill>
              <a:latin typeface="Calibri" panose="020F0502020204030204"/>
            </a:endParaRPr>
          </a:p>
        </p:txBody>
      </p:sp>
      <p:sp>
        <p:nvSpPr>
          <p:cNvPr id="5" name="Espace réservé de l'en-tête 4"/>
          <p:cNvSpPr>
            <a:spLocks noGrp="1"/>
          </p:cNvSpPr>
          <p:nvPr>
            <p:ph type="hdr" sz="quarter"/>
          </p:nvPr>
        </p:nvSpPr>
        <p:spPr/>
        <p:txBody>
          <a:bodyPr/>
          <a:lstStyle/>
          <a:p>
            <a:pPr defTabSz="990752">
              <a:defRPr/>
            </a:pPr>
            <a:endParaRPr lang="fr-FR" sz="1500" b="1">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41049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Spé </a:t>
            </a:r>
            <a:r>
              <a:rPr lang="fr-FR" err="1"/>
              <a:t>age</a:t>
            </a:r>
            <a:r>
              <a:rPr lang="fr-FR"/>
              <a:t> </a:t>
            </a:r>
            <a:r>
              <a:rPr lang="fr-FR" err="1"/>
              <a:t>moy</a:t>
            </a:r>
            <a:r>
              <a:rPr lang="fr-FR"/>
              <a:t> 2010 : 48,05 ans // 2020 : 46,26 ans = - 2 ans </a:t>
            </a:r>
          </a:p>
          <a:p>
            <a:r>
              <a:rPr lang="fr-FR"/>
              <a:t>Non </a:t>
            </a:r>
            <a:r>
              <a:rPr lang="fr-FR" err="1"/>
              <a:t>age</a:t>
            </a:r>
            <a:r>
              <a:rPr lang="fr-FR"/>
              <a:t> </a:t>
            </a:r>
            <a:r>
              <a:rPr lang="fr-FR" err="1"/>
              <a:t>moy</a:t>
            </a:r>
            <a:r>
              <a:rPr lang="fr-FR"/>
              <a:t> 2010 : 44,19 ans // 2020 : 46,18 ans = + 2 ans</a:t>
            </a:r>
          </a:p>
        </p:txBody>
      </p:sp>
      <p:sp>
        <p:nvSpPr>
          <p:cNvPr id="4" name="Espace réservé du pied de page 3"/>
          <p:cNvSpPr>
            <a:spLocks noGrp="1"/>
          </p:cNvSpPr>
          <p:nvPr>
            <p:ph type="ftr" sz="quarter" idx="4"/>
          </p:nvPr>
        </p:nvSpPr>
        <p:spPr/>
        <p:txBody>
          <a:bodyPr/>
          <a:lstStyle/>
          <a:p>
            <a:pPr defTabSz="990752">
              <a:defRPr/>
            </a:pPr>
            <a:endParaRPr lang="fr-FR">
              <a:solidFill>
                <a:prstClr val="black"/>
              </a:solidFill>
              <a:latin typeface="Calibri" panose="020F0502020204030204"/>
            </a:endParaRPr>
          </a:p>
        </p:txBody>
      </p:sp>
      <p:sp>
        <p:nvSpPr>
          <p:cNvPr id="5" name="Espace réservé de l'en-tête 4"/>
          <p:cNvSpPr>
            <a:spLocks noGrp="1"/>
          </p:cNvSpPr>
          <p:nvPr>
            <p:ph type="hdr" sz="quarter"/>
          </p:nvPr>
        </p:nvSpPr>
        <p:spPr/>
        <p:txBody>
          <a:bodyPr/>
          <a:lstStyle/>
          <a:p>
            <a:pPr defTabSz="990752">
              <a:defRPr/>
            </a:pPr>
            <a:endParaRPr lang="fr-FR" sz="1500" b="1">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82468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12% des exploitations non spé soit 54 exploitations on 1 chef d’exploit ou 12 </a:t>
            </a:r>
            <a:r>
              <a:rPr lang="fr-FR" err="1"/>
              <a:t>coexploit</a:t>
            </a:r>
            <a:r>
              <a:rPr lang="fr-FR"/>
              <a:t> de plus de 60 ans</a:t>
            </a:r>
          </a:p>
          <a:p>
            <a:pPr defTabSz="990752">
              <a:defRPr/>
            </a:pPr>
            <a:r>
              <a:rPr lang="fr-FR"/>
              <a:t>12% des exploitations spé soit 19 exploitations on 1 chef d’exploit ou 12 </a:t>
            </a:r>
            <a:r>
              <a:rPr lang="fr-FR" err="1"/>
              <a:t>coexploit</a:t>
            </a:r>
            <a:r>
              <a:rPr lang="fr-FR"/>
              <a:t> de plus de 60 ans</a:t>
            </a:r>
          </a:p>
          <a:p>
            <a:endParaRPr lang="fr-FR"/>
          </a:p>
        </p:txBody>
      </p:sp>
      <p:sp>
        <p:nvSpPr>
          <p:cNvPr id="4" name="Espace réservé du pied de page 3"/>
          <p:cNvSpPr>
            <a:spLocks noGrp="1"/>
          </p:cNvSpPr>
          <p:nvPr>
            <p:ph type="ftr" sz="quarter" idx="4"/>
          </p:nvPr>
        </p:nvSpPr>
        <p:spPr/>
        <p:txBody>
          <a:bodyPr/>
          <a:lstStyle/>
          <a:p>
            <a:pPr defTabSz="990752">
              <a:defRPr/>
            </a:pPr>
            <a:endParaRPr lang="fr-FR">
              <a:solidFill>
                <a:prstClr val="black"/>
              </a:solidFill>
              <a:latin typeface="Calibri" panose="020F0502020204030204"/>
            </a:endParaRPr>
          </a:p>
        </p:txBody>
      </p:sp>
      <p:sp>
        <p:nvSpPr>
          <p:cNvPr id="5" name="Espace réservé de l'en-tête 4"/>
          <p:cNvSpPr>
            <a:spLocks noGrp="1"/>
          </p:cNvSpPr>
          <p:nvPr>
            <p:ph type="hdr" sz="quarter"/>
          </p:nvPr>
        </p:nvSpPr>
        <p:spPr/>
        <p:txBody>
          <a:bodyPr/>
          <a:lstStyle/>
          <a:p>
            <a:pPr defTabSz="990752">
              <a:defRPr/>
            </a:pPr>
            <a:endParaRPr lang="fr-FR" sz="1500" b="1">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44446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2010 : 44,84 // 2020 : 46;20 soit +1,36 ans</a:t>
            </a:r>
          </a:p>
          <a:p>
            <a:r>
              <a:rPr lang="fr-FR"/>
              <a:t>AURA : 2010 : 47,93 // 2020 : 49,31 soit +1,38 ans</a:t>
            </a:r>
          </a:p>
        </p:txBody>
      </p:sp>
      <p:sp>
        <p:nvSpPr>
          <p:cNvPr id="4" name="Espace réservé du pied de page 3"/>
          <p:cNvSpPr>
            <a:spLocks noGrp="1"/>
          </p:cNvSpPr>
          <p:nvPr>
            <p:ph type="ftr" sz="quarter" idx="4"/>
          </p:nvPr>
        </p:nvSpPr>
        <p:spPr/>
        <p:txBody>
          <a:bodyPr/>
          <a:lstStyle/>
          <a:p>
            <a:pPr defTabSz="990752">
              <a:defRPr/>
            </a:pPr>
            <a:endParaRPr lang="fr-FR">
              <a:solidFill>
                <a:prstClr val="black"/>
              </a:solidFill>
              <a:latin typeface="Calibri" panose="020F0502020204030204"/>
            </a:endParaRPr>
          </a:p>
        </p:txBody>
      </p:sp>
      <p:sp>
        <p:nvSpPr>
          <p:cNvPr id="5" name="Espace réservé de l'en-tête 4"/>
          <p:cNvSpPr>
            <a:spLocks noGrp="1"/>
          </p:cNvSpPr>
          <p:nvPr>
            <p:ph type="hdr" sz="quarter"/>
          </p:nvPr>
        </p:nvSpPr>
        <p:spPr/>
        <p:txBody>
          <a:bodyPr/>
          <a:lstStyle/>
          <a:p>
            <a:pPr defTabSz="990752">
              <a:defRPr/>
            </a:pPr>
            <a:endParaRPr lang="fr-FR" sz="1500" b="1">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09996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Transfo 40 en 2010</a:t>
            </a:r>
          </a:p>
          <a:p>
            <a:r>
              <a:rPr lang="fr-FR"/>
              <a:t>CC hors vin 58 en 2010</a:t>
            </a:r>
          </a:p>
          <a:p>
            <a:r>
              <a:rPr lang="fr-FR"/>
              <a:t>Bio 5 spé en 2010</a:t>
            </a:r>
          </a:p>
          <a:p>
            <a:endParaRPr lang="fr-FR"/>
          </a:p>
          <a:p>
            <a:r>
              <a:rPr lang="fr-FR"/>
              <a:t>NON spé</a:t>
            </a:r>
          </a:p>
          <a:p>
            <a:r>
              <a:rPr lang="fr-FR"/>
              <a:t>Bio 41 en 2010</a:t>
            </a:r>
          </a:p>
          <a:p>
            <a:r>
              <a:rPr lang="fr-FR"/>
              <a:t>200 transfo dont 192 découpe de viande</a:t>
            </a:r>
          </a:p>
        </p:txBody>
      </p:sp>
      <p:sp>
        <p:nvSpPr>
          <p:cNvPr id="4" name="Espace réservé du pied de page 3"/>
          <p:cNvSpPr>
            <a:spLocks noGrp="1"/>
          </p:cNvSpPr>
          <p:nvPr>
            <p:ph type="ftr" sz="quarter" idx="4"/>
          </p:nvPr>
        </p:nvSpPr>
        <p:spPr/>
        <p:txBody>
          <a:bodyPr/>
          <a:lstStyle/>
          <a:p>
            <a:pPr defTabSz="990752">
              <a:defRPr/>
            </a:pPr>
            <a:endParaRPr lang="fr-FR">
              <a:solidFill>
                <a:prstClr val="black"/>
              </a:solidFill>
              <a:latin typeface="Calibri" panose="020F0502020204030204"/>
            </a:endParaRPr>
          </a:p>
        </p:txBody>
      </p:sp>
      <p:sp>
        <p:nvSpPr>
          <p:cNvPr id="5" name="Espace réservé de l'en-tête 4"/>
          <p:cNvSpPr>
            <a:spLocks noGrp="1"/>
          </p:cNvSpPr>
          <p:nvPr>
            <p:ph type="hdr" sz="quarter"/>
          </p:nvPr>
        </p:nvSpPr>
        <p:spPr/>
        <p:txBody>
          <a:bodyPr/>
          <a:lstStyle/>
          <a:p>
            <a:pPr defTabSz="990752">
              <a:defRPr/>
            </a:pPr>
            <a:endParaRPr lang="fr-FR" sz="1500" b="1">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26028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859126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defTabSz="1046829">
              <a:defRPr/>
            </a:pPr>
            <a:fld id="{258B33F2-B30A-41A3-A9B6-D27DEF372B71}" type="slidenum">
              <a:rPr lang="fr-FR" sz="1400">
                <a:solidFill>
                  <a:prstClr val="black"/>
                </a:solidFill>
                <a:latin typeface="Calibri" panose="020F0502020204030204"/>
              </a:rPr>
              <a:pPr defTabSz="1046829">
                <a:defRPr/>
              </a:pPr>
              <a:t>44</a:t>
            </a:fld>
            <a:endParaRPr lang="fr-FR" sz="1400">
              <a:solidFill>
                <a:prstClr val="black"/>
              </a:solidFill>
              <a:latin typeface="Calibri" panose="020F0502020204030204"/>
            </a:endParaRPr>
          </a:p>
        </p:txBody>
      </p:sp>
      <p:sp>
        <p:nvSpPr>
          <p:cNvPr id="6" name="Espace réservé des notes 5">
            <a:extLst>
              <a:ext uri="{FF2B5EF4-FFF2-40B4-BE49-F238E27FC236}">
                <a16:creationId xmlns:a16="http://schemas.microsoft.com/office/drawing/2014/main" id="{09C02C75-E7F6-489C-B9F3-947E6F520213}"/>
              </a:ext>
            </a:extLst>
          </p:cNvPr>
          <p:cNvSpPr>
            <a:spLocks noGrp="1"/>
          </p:cNvSpPr>
          <p:nvPr>
            <p:ph type="body" sz="quarter" idx="3"/>
          </p:nvPr>
        </p:nvSpPr>
        <p:spPr/>
        <p:txBody>
          <a:bodyPr/>
          <a:lstStyle/>
          <a:p>
            <a:endParaRPr lang="fr-FR"/>
          </a:p>
        </p:txBody>
      </p:sp>
    </p:spTree>
    <p:extLst>
      <p:ext uri="{BB962C8B-B14F-4D97-AF65-F5344CB8AC3E}">
        <p14:creationId xmlns:p14="http://schemas.microsoft.com/office/powerpoint/2010/main" val="1774446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defTabSz="1046829">
              <a:defRPr/>
            </a:pPr>
            <a:fld id="{258B33F2-B30A-41A3-A9B6-D27DEF372B71}" type="slidenum">
              <a:rPr lang="fr-FR" sz="1400">
                <a:solidFill>
                  <a:prstClr val="black"/>
                </a:solidFill>
                <a:latin typeface="Calibri" panose="020F0502020204030204"/>
              </a:rPr>
              <a:pPr defTabSz="1046829">
                <a:defRPr/>
              </a:pPr>
              <a:t>49</a:t>
            </a:fld>
            <a:endParaRPr lang="fr-FR" sz="1400">
              <a:solidFill>
                <a:prstClr val="black"/>
              </a:solidFill>
              <a:latin typeface="Calibri" panose="020F0502020204030204"/>
            </a:endParaRPr>
          </a:p>
        </p:txBody>
      </p:sp>
      <p:sp>
        <p:nvSpPr>
          <p:cNvPr id="6" name="Espace réservé des notes 5">
            <a:extLst>
              <a:ext uri="{FF2B5EF4-FFF2-40B4-BE49-F238E27FC236}">
                <a16:creationId xmlns:a16="http://schemas.microsoft.com/office/drawing/2014/main" id="{A4E625D9-2EB6-4DF4-BC58-6B5EC94874FA}"/>
              </a:ext>
            </a:extLst>
          </p:cNvPr>
          <p:cNvSpPr>
            <a:spLocks noGrp="1"/>
          </p:cNvSpPr>
          <p:nvPr>
            <p:ph type="body" sz="quarter" idx="3"/>
          </p:nvPr>
        </p:nvSpPr>
        <p:spPr/>
        <p:txBody>
          <a:bodyPr/>
          <a:lstStyle/>
          <a:p>
            <a:endParaRPr lang="fr-FR"/>
          </a:p>
        </p:txBody>
      </p:sp>
    </p:spTree>
    <p:extLst>
      <p:ext uri="{BB962C8B-B14F-4D97-AF65-F5344CB8AC3E}">
        <p14:creationId xmlns:p14="http://schemas.microsoft.com/office/powerpoint/2010/main" val="83898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400" dirty="0"/>
              <a:t>Nombreux avantages à l’utilisation complémentaire du lisier et du fumier (effet rapide, économie d’engrais minéraux). </a:t>
            </a:r>
          </a:p>
          <a:p>
            <a:pPr algn="l"/>
            <a:r>
              <a:rPr lang="fr-FR" sz="1400" dirty="0"/>
              <a:t>Lisier de porc = effluent aux concentrations en azote élevées, ce qui lui confère la  ; capacité d’être rapidement assimilable ; effet fertilisant stimule rapidement la pousse de l’herbe (éleveurs+ biblio)</a:t>
            </a:r>
          </a:p>
          <a:p>
            <a:endParaRPr lang="fr-FR" dirty="0"/>
          </a:p>
        </p:txBody>
      </p:sp>
    </p:spTree>
    <p:extLst>
      <p:ext uri="{BB962C8B-B14F-4D97-AF65-F5344CB8AC3E}">
        <p14:creationId xmlns:p14="http://schemas.microsoft.com/office/powerpoint/2010/main" val="1772698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9BAE560-BC64-E34B-AC7B-B62389C80D1A}" type="slidenum">
              <a:rPr lang="fr-FR" smtClean="0"/>
              <a:t>51</a:t>
            </a:fld>
            <a:endParaRPr lang="fr-FR"/>
          </a:p>
        </p:txBody>
      </p:sp>
    </p:spTree>
    <p:extLst>
      <p:ext uri="{BB962C8B-B14F-4D97-AF65-F5344CB8AC3E}">
        <p14:creationId xmlns:p14="http://schemas.microsoft.com/office/powerpoint/2010/main" val="1284413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90752">
              <a:defRPr/>
            </a:pPr>
            <a:fld id="{49BAE560-BC64-E34B-AC7B-B62389C80D1A}" type="slidenum">
              <a:rPr lang="fr-FR">
                <a:solidFill>
                  <a:prstClr val="black"/>
                </a:solidFill>
                <a:latin typeface="Calibri" panose="020F0502020204030204"/>
              </a:rPr>
              <a:pPr defTabSz="990752">
                <a:defRPr/>
              </a:pPr>
              <a:t>64</a:t>
            </a:fld>
            <a:endParaRPr lang="fr-FR">
              <a:solidFill>
                <a:prstClr val="black"/>
              </a:solidFill>
              <a:latin typeface="Calibri" panose="020F0502020204030204"/>
            </a:endParaRPr>
          </a:p>
        </p:txBody>
      </p:sp>
    </p:spTree>
    <p:extLst>
      <p:ext uri="{BB962C8B-B14F-4D97-AF65-F5344CB8AC3E}">
        <p14:creationId xmlns:p14="http://schemas.microsoft.com/office/powerpoint/2010/main" val="1139503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90752">
              <a:defRPr/>
            </a:pPr>
            <a:fld id="{49BAE560-BC64-E34B-AC7B-B62389C80D1A}" type="slidenum">
              <a:rPr lang="fr-FR">
                <a:solidFill>
                  <a:prstClr val="black"/>
                </a:solidFill>
                <a:latin typeface="Calibri" panose="020F0502020204030204"/>
              </a:rPr>
              <a:pPr defTabSz="990752">
                <a:defRPr/>
              </a:pPr>
              <a:t>65</a:t>
            </a:fld>
            <a:endParaRPr lang="fr-FR">
              <a:solidFill>
                <a:prstClr val="black"/>
              </a:solidFill>
              <a:latin typeface="Calibri" panose="020F0502020204030204"/>
            </a:endParaRPr>
          </a:p>
        </p:txBody>
      </p:sp>
    </p:spTree>
    <p:extLst>
      <p:ext uri="{BB962C8B-B14F-4D97-AF65-F5344CB8AC3E}">
        <p14:creationId xmlns:p14="http://schemas.microsoft.com/office/powerpoint/2010/main" val="357594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faut trouver des facteurs explicatifs des conso d’énergie basses des élevages du groupe sans différenciation de taille plus réduite (notamment pour les élevages FR69353, FR42UMB qui ont des consos vraiment basses)</a:t>
            </a:r>
          </a:p>
        </p:txBody>
      </p:sp>
      <p:sp>
        <p:nvSpPr>
          <p:cNvPr id="4" name="Espace réservé du numéro de diapositive 3"/>
          <p:cNvSpPr>
            <a:spLocks noGrp="1"/>
          </p:cNvSpPr>
          <p:nvPr>
            <p:ph type="sldNum" sz="quarter" idx="5"/>
          </p:nvPr>
        </p:nvSpPr>
        <p:spPr/>
        <p:txBody>
          <a:bodyPr/>
          <a:lstStyle/>
          <a:p>
            <a:pPr defTabSz="990752">
              <a:defRPr/>
            </a:pPr>
            <a:fld id="{49BAE560-BC64-E34B-AC7B-B62389C80D1A}" type="slidenum">
              <a:rPr lang="fr-FR">
                <a:solidFill>
                  <a:prstClr val="black"/>
                </a:solidFill>
                <a:latin typeface="Calibri" panose="020F0502020204030204"/>
              </a:rPr>
              <a:pPr defTabSz="990752">
                <a:defRPr/>
              </a:pPr>
              <a:t>77</a:t>
            </a:fld>
            <a:endParaRPr lang="fr-FR">
              <a:solidFill>
                <a:prstClr val="black"/>
              </a:solidFill>
              <a:latin typeface="Calibri" panose="020F0502020204030204"/>
            </a:endParaRPr>
          </a:p>
        </p:txBody>
      </p:sp>
    </p:spTree>
    <p:extLst>
      <p:ext uri="{BB962C8B-B14F-4D97-AF65-F5344CB8AC3E}">
        <p14:creationId xmlns:p14="http://schemas.microsoft.com/office/powerpoint/2010/main" val="2600593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faut trouver des facteurs explicatifs des conso d’énergie basses des élevages du groupe sans différenciation de taille plus réduite (notamment pour les élevages FR69353, FR42UMB qui ont des consos vraiment basses)</a:t>
            </a:r>
          </a:p>
        </p:txBody>
      </p:sp>
      <p:sp>
        <p:nvSpPr>
          <p:cNvPr id="4" name="Espace réservé du numéro de diapositive 3"/>
          <p:cNvSpPr>
            <a:spLocks noGrp="1"/>
          </p:cNvSpPr>
          <p:nvPr>
            <p:ph type="sldNum" sz="quarter" idx="5"/>
          </p:nvPr>
        </p:nvSpPr>
        <p:spPr/>
        <p:txBody>
          <a:bodyPr/>
          <a:lstStyle/>
          <a:p>
            <a:pPr defTabSz="990752">
              <a:defRPr/>
            </a:pPr>
            <a:fld id="{49BAE560-BC64-E34B-AC7B-B62389C80D1A}" type="slidenum">
              <a:rPr lang="fr-FR">
                <a:solidFill>
                  <a:prstClr val="black"/>
                </a:solidFill>
                <a:latin typeface="Calibri" panose="020F0502020204030204"/>
              </a:rPr>
              <a:pPr defTabSz="990752">
                <a:defRPr/>
              </a:pPr>
              <a:t>78</a:t>
            </a:fld>
            <a:endParaRPr lang="fr-FR">
              <a:solidFill>
                <a:prstClr val="black"/>
              </a:solidFill>
              <a:latin typeface="Calibri" panose="020F0502020204030204"/>
            </a:endParaRPr>
          </a:p>
        </p:txBody>
      </p:sp>
    </p:spTree>
    <p:extLst>
      <p:ext uri="{BB962C8B-B14F-4D97-AF65-F5344CB8AC3E}">
        <p14:creationId xmlns:p14="http://schemas.microsoft.com/office/powerpoint/2010/main" val="3409754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90752">
              <a:defRPr/>
            </a:pPr>
            <a:fld id="{49BAE560-BC64-E34B-AC7B-B62389C80D1A}" type="slidenum">
              <a:rPr lang="fr-FR">
                <a:solidFill>
                  <a:prstClr val="black"/>
                </a:solidFill>
                <a:latin typeface="Calibri" panose="020F0502020204030204"/>
              </a:rPr>
              <a:pPr defTabSz="990752">
                <a:defRPr/>
              </a:pPr>
              <a:t>80</a:t>
            </a:fld>
            <a:endParaRPr lang="fr-FR">
              <a:solidFill>
                <a:prstClr val="black"/>
              </a:solidFill>
              <a:latin typeface="Calibri" panose="020F0502020204030204"/>
            </a:endParaRPr>
          </a:p>
        </p:txBody>
      </p:sp>
    </p:spTree>
    <p:extLst>
      <p:ext uri="{BB962C8B-B14F-4D97-AF65-F5344CB8AC3E}">
        <p14:creationId xmlns:p14="http://schemas.microsoft.com/office/powerpoint/2010/main" val="4221799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90752">
              <a:defRPr/>
            </a:pPr>
            <a:fld id="{49BAE560-BC64-E34B-AC7B-B62389C80D1A}" type="slidenum">
              <a:rPr lang="fr-FR">
                <a:solidFill>
                  <a:prstClr val="black"/>
                </a:solidFill>
                <a:latin typeface="Calibri" panose="020F0502020204030204"/>
              </a:rPr>
              <a:pPr defTabSz="990752">
                <a:defRPr/>
              </a:pPr>
              <a:t>81</a:t>
            </a:fld>
            <a:endParaRPr lang="fr-FR">
              <a:solidFill>
                <a:prstClr val="black"/>
              </a:solidFill>
              <a:latin typeface="Calibri" panose="020F0502020204030204"/>
            </a:endParaRPr>
          </a:p>
        </p:txBody>
      </p:sp>
    </p:spTree>
    <p:extLst>
      <p:ext uri="{BB962C8B-B14F-4D97-AF65-F5344CB8AC3E}">
        <p14:creationId xmlns:p14="http://schemas.microsoft.com/office/powerpoint/2010/main" val="459530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280317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90752">
              <a:defRPr/>
            </a:pPr>
            <a:fld id="{49BAE560-BC64-E34B-AC7B-B62389C80D1A}" type="slidenum">
              <a:rPr lang="fr-FR">
                <a:solidFill>
                  <a:prstClr val="black"/>
                </a:solidFill>
                <a:latin typeface="Calibri" panose="020F0502020204030204"/>
              </a:rPr>
              <a:pPr defTabSz="990752">
                <a:defRPr/>
              </a:pPr>
              <a:t>84</a:t>
            </a:fld>
            <a:endParaRPr lang="fr-FR">
              <a:solidFill>
                <a:prstClr val="black"/>
              </a:solidFill>
              <a:latin typeface="Calibri" panose="020F0502020204030204"/>
            </a:endParaRPr>
          </a:p>
        </p:txBody>
      </p:sp>
    </p:spTree>
    <p:extLst>
      <p:ext uri="{BB962C8B-B14F-4D97-AF65-F5344CB8AC3E}">
        <p14:creationId xmlns:p14="http://schemas.microsoft.com/office/powerpoint/2010/main" val="4248763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90752">
              <a:defRPr/>
            </a:pPr>
            <a:fld id="{49BAE560-BC64-E34B-AC7B-B62389C80D1A}" type="slidenum">
              <a:rPr lang="fr-FR">
                <a:solidFill>
                  <a:prstClr val="black"/>
                </a:solidFill>
                <a:latin typeface="Calibri" panose="020F0502020204030204"/>
              </a:rPr>
              <a:pPr defTabSz="990752">
                <a:defRPr/>
              </a:pPr>
              <a:t>86</a:t>
            </a:fld>
            <a:endParaRPr lang="fr-FR">
              <a:solidFill>
                <a:prstClr val="black"/>
              </a:solidFill>
              <a:latin typeface="Calibri" panose="020F0502020204030204"/>
            </a:endParaRPr>
          </a:p>
        </p:txBody>
      </p:sp>
    </p:spTree>
    <p:extLst>
      <p:ext uri="{BB962C8B-B14F-4D97-AF65-F5344CB8AC3E}">
        <p14:creationId xmlns:p14="http://schemas.microsoft.com/office/powerpoint/2010/main" val="1186273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90752">
              <a:defRPr/>
            </a:pPr>
            <a:fld id="{49BAE560-BC64-E34B-AC7B-B62389C80D1A}" type="slidenum">
              <a:rPr lang="fr-FR">
                <a:solidFill>
                  <a:prstClr val="black"/>
                </a:solidFill>
                <a:latin typeface="Calibri" panose="020F0502020204030204"/>
              </a:rPr>
              <a:pPr defTabSz="990752">
                <a:defRPr/>
              </a:pPr>
              <a:t>88</a:t>
            </a:fld>
            <a:endParaRPr lang="fr-FR">
              <a:solidFill>
                <a:prstClr val="black"/>
              </a:solidFill>
              <a:latin typeface="Calibri" panose="020F0502020204030204"/>
            </a:endParaRPr>
          </a:p>
        </p:txBody>
      </p:sp>
    </p:spTree>
    <p:extLst>
      <p:ext uri="{BB962C8B-B14F-4D97-AF65-F5344CB8AC3E}">
        <p14:creationId xmlns:p14="http://schemas.microsoft.com/office/powerpoint/2010/main" val="3045809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faut trouver des facteurs explicatifs des conso d’énergie basses des élevages du groupe sans différenciation de taille plus réduite (notamment pour les élevages FR69353, FR42UMB qui ont des consos vraiment basses)</a:t>
            </a:r>
          </a:p>
        </p:txBody>
      </p:sp>
      <p:sp>
        <p:nvSpPr>
          <p:cNvPr id="4" name="Espace réservé du numéro de diapositive 3"/>
          <p:cNvSpPr>
            <a:spLocks noGrp="1"/>
          </p:cNvSpPr>
          <p:nvPr>
            <p:ph type="sldNum" sz="quarter" idx="5"/>
          </p:nvPr>
        </p:nvSpPr>
        <p:spPr/>
        <p:txBody>
          <a:bodyPr/>
          <a:lstStyle/>
          <a:p>
            <a:pPr defTabSz="990752">
              <a:defRPr/>
            </a:pPr>
            <a:fld id="{49BAE560-BC64-E34B-AC7B-B62389C80D1A}" type="slidenum">
              <a:rPr lang="fr-FR">
                <a:solidFill>
                  <a:prstClr val="black"/>
                </a:solidFill>
                <a:latin typeface="Calibri" panose="020F0502020204030204"/>
              </a:rPr>
              <a:pPr defTabSz="990752">
                <a:defRPr/>
              </a:pPr>
              <a:t>89</a:t>
            </a:fld>
            <a:endParaRPr lang="fr-FR">
              <a:solidFill>
                <a:prstClr val="black"/>
              </a:solidFill>
              <a:latin typeface="Calibri" panose="020F0502020204030204"/>
            </a:endParaRPr>
          </a:p>
        </p:txBody>
      </p:sp>
    </p:spTree>
    <p:extLst>
      <p:ext uri="{BB962C8B-B14F-4D97-AF65-F5344CB8AC3E}">
        <p14:creationId xmlns:p14="http://schemas.microsoft.com/office/powerpoint/2010/main" val="38263005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u="sng" dirty="0">
                <a:latin typeface="Calibri" panose="020F0502020204030204" pitchFamily="34" charset="0"/>
                <a:ea typeface="Calibri" panose="020F0502020204030204" pitchFamily="34" charset="0"/>
              </a:rPr>
              <a:t>Nos hypothèses sont les suivantes :</a:t>
            </a:r>
            <a:endParaRPr lang="fr-FR" sz="1100" dirty="0">
              <a:latin typeface="Calibri" panose="020F0502020204030204" pitchFamily="34" charset="0"/>
              <a:ea typeface="Calibri" panose="020F0502020204030204" pitchFamily="34" charset="0"/>
            </a:endParaRPr>
          </a:p>
          <a:p>
            <a:pPr marL="371532" indent="-371532">
              <a:buFont typeface="Calibri" panose="020F0502020204030204" pitchFamily="34" charset="0"/>
              <a:buChar char="-"/>
            </a:pPr>
            <a:r>
              <a:rPr lang="fr-FR" sz="1100" dirty="0">
                <a:latin typeface="Calibri" panose="020F0502020204030204" pitchFamily="34" charset="0"/>
                <a:ea typeface="Calibri" panose="020F0502020204030204" pitchFamily="34" charset="0"/>
              </a:rPr>
              <a:t>36 % des éleveurs naisseurs et 43% des éleveurs PSE sont en FAF (issu des enquêtes 2019)</a:t>
            </a:r>
            <a:r>
              <a:rPr lang="fr-FR" sz="1100" dirty="0">
                <a:solidFill>
                  <a:srgbClr val="1F497D"/>
                </a:solidFill>
                <a:latin typeface="Calibri" panose="020F0502020204030204" pitchFamily="34" charset="0"/>
                <a:ea typeface="Calibri" panose="020F0502020204030204" pitchFamily="34" charset="0"/>
              </a:rPr>
              <a:t> </a:t>
            </a:r>
            <a:r>
              <a:rPr lang="fr-FR" sz="1100" b="1" dirty="0">
                <a:solidFill>
                  <a:srgbClr val="FF0000"/>
                </a:solidFill>
                <a:latin typeface="Calibri" panose="020F0502020204030204" pitchFamily="34" charset="0"/>
                <a:ea typeface="Calibri" panose="020F0502020204030204" pitchFamily="34" charset="0"/>
              </a:rPr>
              <a:t>=&gt; RAS</a:t>
            </a:r>
            <a:endParaRPr lang="fr-FR" sz="1100" dirty="0">
              <a:latin typeface="Calibri" panose="020F0502020204030204" pitchFamily="34" charset="0"/>
              <a:ea typeface="Calibri" panose="020F0502020204030204" pitchFamily="34" charset="0"/>
            </a:endParaRPr>
          </a:p>
          <a:p>
            <a:pPr marL="371532" indent="-371532">
              <a:buFont typeface="Calibri" panose="020F0502020204030204" pitchFamily="34" charset="0"/>
              <a:buChar char="-"/>
            </a:pPr>
            <a:r>
              <a:rPr lang="fr-FR" sz="1100" dirty="0">
                <a:solidFill>
                  <a:srgbClr val="FF0000"/>
                </a:solidFill>
                <a:latin typeface="Calibri" panose="020F0502020204030204" pitchFamily="34" charset="0"/>
                <a:ea typeface="Calibri" panose="020F0502020204030204" pitchFamily="34" charset="0"/>
              </a:rPr>
              <a:t>Pour les PSE on a pris une consommation d’aliment avec un </a:t>
            </a:r>
            <a:r>
              <a:rPr lang="fr-FR" sz="1100" b="1" dirty="0">
                <a:solidFill>
                  <a:srgbClr val="FF0000"/>
                </a:solidFill>
                <a:latin typeface="Calibri" panose="020F0502020204030204" pitchFamily="34" charset="0"/>
                <a:ea typeface="Calibri" panose="020F0502020204030204" pitchFamily="34" charset="0"/>
              </a:rPr>
              <a:t>IC de 2,94 pour un poids de 8 à 122 kg</a:t>
            </a:r>
            <a:r>
              <a:rPr lang="fr-FR" sz="1100" dirty="0">
                <a:solidFill>
                  <a:srgbClr val="FF0000"/>
                </a:solidFill>
                <a:latin typeface="Calibri" panose="020F0502020204030204" pitchFamily="34" charset="0"/>
                <a:ea typeface="Calibri" panose="020F0502020204030204" pitchFamily="34" charset="0"/>
              </a:rPr>
              <a:t> par PC produit</a:t>
            </a:r>
            <a:r>
              <a:rPr lang="fr-FR" sz="1100" dirty="0">
                <a:solidFill>
                  <a:srgbClr val="1F497D"/>
                </a:solidFill>
                <a:latin typeface="Calibri" panose="020F0502020204030204" pitchFamily="34" charset="0"/>
                <a:ea typeface="Calibri" panose="020F0502020204030204" pitchFamily="34" charset="0"/>
              </a:rPr>
              <a:t> </a:t>
            </a:r>
            <a:r>
              <a:rPr lang="fr-FR" sz="1100" b="1" dirty="0">
                <a:solidFill>
                  <a:srgbClr val="FF0000"/>
                </a:solidFill>
                <a:latin typeface="Calibri" panose="020F0502020204030204" pitchFamily="34" charset="0"/>
                <a:ea typeface="Calibri" panose="020F0502020204030204" pitchFamily="34" charset="0"/>
              </a:rPr>
              <a:t>=&gt; IC sevrage vente de 2,60</a:t>
            </a:r>
            <a:endParaRPr lang="fr-FR" sz="1100" dirty="0">
              <a:solidFill>
                <a:srgbClr val="FF0000"/>
              </a:solidFill>
              <a:latin typeface="Calibri" panose="020F0502020204030204" pitchFamily="34" charset="0"/>
              <a:ea typeface="Calibri" panose="020F0502020204030204" pitchFamily="34" charset="0"/>
            </a:endParaRPr>
          </a:p>
          <a:p>
            <a:pPr marL="371532" indent="-371532">
              <a:buFont typeface="Calibri" panose="020F0502020204030204" pitchFamily="34" charset="0"/>
              <a:buChar char="-"/>
            </a:pPr>
            <a:r>
              <a:rPr lang="fr-FR" sz="1100" dirty="0">
                <a:latin typeface="Calibri" panose="020F0502020204030204" pitchFamily="34" charset="0"/>
                <a:ea typeface="Calibri" panose="020F0502020204030204" pitchFamily="34" charset="0"/>
              </a:rPr>
              <a:t>Pour les naisseurs on a pris une consommation de </a:t>
            </a:r>
            <a:r>
              <a:rPr lang="fr-FR" sz="1100" b="1" dirty="0">
                <a:latin typeface="Calibri" panose="020F0502020204030204" pitchFamily="34" charset="0"/>
                <a:ea typeface="Calibri" panose="020F0502020204030204" pitchFamily="34" charset="0"/>
              </a:rPr>
              <a:t>1257 kg par truie</a:t>
            </a:r>
            <a:r>
              <a:rPr lang="fr-FR" sz="1100" dirty="0">
                <a:latin typeface="Calibri" panose="020F0502020204030204" pitchFamily="34" charset="0"/>
                <a:ea typeface="Calibri" panose="020F0502020204030204" pitchFamily="34" charset="0"/>
              </a:rPr>
              <a:t> présente</a:t>
            </a:r>
            <a:r>
              <a:rPr lang="fr-FR" sz="1100" dirty="0">
                <a:solidFill>
                  <a:srgbClr val="1F497D"/>
                </a:solidFill>
                <a:latin typeface="Calibri" panose="020F0502020204030204" pitchFamily="34" charset="0"/>
                <a:ea typeface="Calibri" panose="020F0502020204030204" pitchFamily="34" charset="0"/>
              </a:rPr>
              <a:t> </a:t>
            </a:r>
            <a:r>
              <a:rPr lang="fr-FR" sz="1100" b="1" dirty="0">
                <a:solidFill>
                  <a:srgbClr val="FF0000"/>
                </a:solidFill>
                <a:latin typeface="Calibri" panose="020F0502020204030204" pitchFamily="34" charset="0"/>
                <a:ea typeface="Calibri" panose="020F0502020204030204" pitchFamily="34" charset="0"/>
              </a:rPr>
              <a:t>=&gt; RAS</a:t>
            </a:r>
            <a:endParaRPr lang="fr-FR" sz="1100" dirty="0">
              <a:latin typeface="Calibri" panose="020F0502020204030204" pitchFamily="34" charset="0"/>
              <a:ea typeface="Calibri" panose="020F0502020204030204" pitchFamily="34" charset="0"/>
            </a:endParaRPr>
          </a:p>
          <a:p>
            <a:pPr marL="371532" indent="-371532">
              <a:buFont typeface="Calibri" panose="020F0502020204030204" pitchFamily="34" charset="0"/>
              <a:buChar char="-"/>
            </a:pPr>
            <a:r>
              <a:rPr lang="fr-FR" sz="1100" dirty="0">
                <a:latin typeface="Calibri" panose="020F0502020204030204" pitchFamily="34" charset="0"/>
                <a:ea typeface="Calibri" panose="020F0502020204030204" pitchFamily="34" charset="0"/>
              </a:rPr>
              <a:t>Pour les </a:t>
            </a:r>
            <a:r>
              <a:rPr lang="fr-FR" sz="1100" dirty="0" err="1">
                <a:latin typeface="Calibri" panose="020F0502020204030204" pitchFamily="34" charset="0"/>
                <a:ea typeface="Calibri" panose="020F0502020204030204" pitchFamily="34" charset="0"/>
              </a:rPr>
              <a:t>Fafeurs</a:t>
            </a:r>
            <a:r>
              <a:rPr lang="fr-FR" sz="1100" dirty="0">
                <a:latin typeface="Calibri" panose="020F0502020204030204" pitchFamily="34" charset="0"/>
                <a:ea typeface="Calibri" panose="020F0502020204030204" pitchFamily="34" charset="0"/>
              </a:rPr>
              <a:t>, on a considéré que </a:t>
            </a:r>
            <a:r>
              <a:rPr lang="fr-FR" sz="1100" b="1" dirty="0">
                <a:latin typeface="Calibri" panose="020F0502020204030204" pitchFamily="34" charset="0"/>
                <a:ea typeface="Calibri" panose="020F0502020204030204" pitchFamily="34" charset="0"/>
              </a:rPr>
              <a:t>50% de l’aliment était acheté</a:t>
            </a:r>
            <a:r>
              <a:rPr lang="fr-FR" sz="1100" b="1" dirty="0">
                <a:solidFill>
                  <a:srgbClr val="1F497D"/>
                </a:solidFill>
                <a:latin typeface="Calibri" panose="020F0502020204030204" pitchFamily="34" charset="0"/>
                <a:ea typeface="Calibri" panose="020F0502020204030204" pitchFamily="34" charset="0"/>
              </a:rPr>
              <a:t> </a:t>
            </a:r>
            <a:r>
              <a:rPr lang="fr-FR" sz="1100" b="1" dirty="0">
                <a:solidFill>
                  <a:srgbClr val="FF0000"/>
                </a:solidFill>
                <a:latin typeface="Calibri" panose="020F0502020204030204" pitchFamily="34" charset="0"/>
                <a:ea typeface="Calibri" panose="020F0502020204030204" pitchFamily="34" charset="0"/>
              </a:rPr>
              <a:t>=&gt; considérer 20 % (taux max de protéines de 15 %)</a:t>
            </a:r>
            <a:endParaRPr lang="fr-FR" sz="1100" dirty="0">
              <a:latin typeface="Calibri" panose="020F0502020204030204" pitchFamily="34" charset="0"/>
              <a:ea typeface="Calibri" panose="020F0502020204030204" pitchFamily="34" charset="0"/>
            </a:endParaRPr>
          </a:p>
          <a:p>
            <a:r>
              <a:rPr lang="fr-FR" sz="1100" dirty="0">
                <a:latin typeface="Calibri" panose="020F0502020204030204" pitchFamily="34" charset="0"/>
                <a:ea typeface="Calibri" panose="020F0502020204030204" pitchFamily="34" charset="0"/>
              </a:rPr>
              <a:t> </a:t>
            </a:r>
          </a:p>
          <a:p>
            <a:r>
              <a:rPr lang="fr-FR" sz="1100" dirty="0">
                <a:latin typeface="Calibri" panose="020F0502020204030204" pitchFamily="34" charset="0"/>
                <a:ea typeface="Calibri" panose="020F0502020204030204" pitchFamily="34" charset="0"/>
              </a:rPr>
              <a:t>On obtient cette formule qui nous donne 244 885 tonnes d’aliments consommés par la filière sur la région</a:t>
            </a:r>
          </a:p>
          <a:p>
            <a:r>
              <a:rPr lang="fr-FR" sz="1100" dirty="0">
                <a:latin typeface="Calibri" panose="020F0502020204030204" pitchFamily="34" charset="0"/>
                <a:ea typeface="Calibri" panose="020F0502020204030204" pitchFamily="34" charset="0"/>
              </a:rPr>
              <a:t>=(775630*0,57*(122-8)*2,</a:t>
            </a:r>
            <a:r>
              <a:rPr lang="fr-FR" sz="1100" dirty="0">
                <a:solidFill>
                  <a:srgbClr val="FF0000"/>
                </a:solidFill>
                <a:latin typeface="Calibri" panose="020F0502020204030204" pitchFamily="34" charset="0"/>
                <a:ea typeface="Calibri" panose="020F0502020204030204" pitchFamily="34" charset="0"/>
              </a:rPr>
              <a:t>60</a:t>
            </a:r>
            <a:r>
              <a:rPr lang="fr-FR" sz="1100" dirty="0">
                <a:latin typeface="Calibri" panose="020F0502020204030204" pitchFamily="34" charset="0"/>
                <a:ea typeface="Calibri" panose="020F0502020204030204" pitchFamily="34" charset="0"/>
              </a:rPr>
              <a:t>)/1000+(775630*0,43</a:t>
            </a:r>
            <a:r>
              <a:rPr lang="fr-FR" sz="1100" dirty="0">
                <a:solidFill>
                  <a:srgbClr val="FF0000"/>
                </a:solidFill>
                <a:latin typeface="Calibri" panose="020F0502020204030204" pitchFamily="34" charset="0"/>
                <a:ea typeface="Calibri" panose="020F0502020204030204" pitchFamily="34" charset="0"/>
              </a:rPr>
              <a:t>*0,2</a:t>
            </a:r>
            <a:r>
              <a:rPr lang="fr-FR" sz="1100" dirty="0">
                <a:latin typeface="Calibri" panose="020F0502020204030204" pitchFamily="34" charset="0"/>
                <a:ea typeface="Calibri" panose="020F0502020204030204" pitchFamily="34" charset="0"/>
              </a:rPr>
              <a:t>*(122-8)*2,</a:t>
            </a:r>
            <a:r>
              <a:rPr lang="fr-FR" sz="1100" dirty="0">
                <a:solidFill>
                  <a:srgbClr val="FF0000"/>
                </a:solidFill>
                <a:latin typeface="Calibri" panose="020F0502020204030204" pitchFamily="34" charset="0"/>
                <a:ea typeface="Calibri" panose="020F0502020204030204" pitchFamily="34" charset="0"/>
              </a:rPr>
              <a:t>60</a:t>
            </a:r>
            <a:r>
              <a:rPr lang="fr-FR" sz="1100" dirty="0">
                <a:latin typeface="Calibri" panose="020F0502020204030204" pitchFamily="34" charset="0"/>
                <a:ea typeface="Calibri" panose="020F0502020204030204" pitchFamily="34" charset="0"/>
              </a:rPr>
              <a:t>)/1000+(39599*0,64*1257)/1000+(39599*0,36</a:t>
            </a:r>
            <a:r>
              <a:rPr lang="fr-FR" sz="1100" dirty="0">
                <a:solidFill>
                  <a:srgbClr val="FF0000"/>
                </a:solidFill>
                <a:latin typeface="Calibri" panose="020F0502020204030204" pitchFamily="34" charset="0"/>
                <a:ea typeface="Calibri" panose="020F0502020204030204" pitchFamily="34" charset="0"/>
              </a:rPr>
              <a:t>*0,2</a:t>
            </a:r>
            <a:r>
              <a:rPr lang="fr-FR" sz="1100" dirty="0">
                <a:latin typeface="Calibri" panose="020F0502020204030204" pitchFamily="34" charset="0"/>
                <a:ea typeface="Calibri" panose="020F0502020204030204" pitchFamily="34" charset="0"/>
              </a:rPr>
              <a:t>*1257)/1000</a:t>
            </a:r>
          </a:p>
          <a:p>
            <a:endParaRPr lang="fr-FR" dirty="0"/>
          </a:p>
        </p:txBody>
      </p:sp>
      <p:sp>
        <p:nvSpPr>
          <p:cNvPr id="4" name="Espace réservé du numéro de diapositive 3"/>
          <p:cNvSpPr>
            <a:spLocks noGrp="1"/>
          </p:cNvSpPr>
          <p:nvPr>
            <p:ph type="sldNum" sz="quarter" idx="5"/>
          </p:nvPr>
        </p:nvSpPr>
        <p:spPr/>
        <p:txBody>
          <a:bodyPr/>
          <a:lstStyle/>
          <a:p>
            <a:pPr defTabSz="990752">
              <a:defRPr/>
            </a:pPr>
            <a:fld id="{49BAE560-BC64-E34B-AC7B-B62389C80D1A}" type="slidenum">
              <a:rPr lang="fr-FR">
                <a:solidFill>
                  <a:prstClr val="black"/>
                </a:solidFill>
                <a:latin typeface="Calibri" panose="020F0502020204030204"/>
              </a:rPr>
              <a:pPr defTabSz="990752">
                <a:defRPr/>
              </a:pPr>
              <a:t>95</a:t>
            </a:fld>
            <a:endParaRPr lang="fr-FR">
              <a:solidFill>
                <a:prstClr val="black"/>
              </a:solidFill>
              <a:latin typeface="Calibri" panose="020F0502020204030204"/>
            </a:endParaRPr>
          </a:p>
        </p:txBody>
      </p:sp>
    </p:spTree>
    <p:extLst>
      <p:ext uri="{BB962C8B-B14F-4D97-AF65-F5344CB8AC3E}">
        <p14:creationId xmlns:p14="http://schemas.microsoft.com/office/powerpoint/2010/main" val="3520381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À vérifier avec Aymeric car pas même info en regardant données </a:t>
            </a:r>
            <a:r>
              <a:rPr lang="fr-FR" dirty="0" err="1"/>
              <a:t>Bdporc</a:t>
            </a:r>
            <a:r>
              <a:rPr lang="fr-FR" dirty="0"/>
              <a:t> dans lesquelles les intrants porcelets sont équivalentes aux sortants porcelets.</a:t>
            </a:r>
          </a:p>
        </p:txBody>
      </p:sp>
      <p:sp>
        <p:nvSpPr>
          <p:cNvPr id="4" name="Espace réservé du numéro de diapositive 3"/>
          <p:cNvSpPr>
            <a:spLocks noGrp="1"/>
          </p:cNvSpPr>
          <p:nvPr>
            <p:ph type="sldNum" sz="quarter" idx="5"/>
          </p:nvPr>
        </p:nvSpPr>
        <p:spPr/>
        <p:txBody>
          <a:bodyPr/>
          <a:lstStyle/>
          <a:p>
            <a:pPr defTabSz="990752">
              <a:defRPr/>
            </a:pPr>
            <a:fld id="{49BAE560-BC64-E34B-AC7B-B62389C80D1A}" type="slidenum">
              <a:rPr lang="fr-FR">
                <a:solidFill>
                  <a:prstClr val="black"/>
                </a:solidFill>
                <a:latin typeface="Calibri" panose="020F0502020204030204"/>
              </a:rPr>
              <a:pPr defTabSz="990752">
                <a:defRPr/>
              </a:pPr>
              <a:t>97</a:t>
            </a:fld>
            <a:endParaRPr lang="fr-FR">
              <a:solidFill>
                <a:prstClr val="black"/>
              </a:solidFill>
              <a:latin typeface="Calibri" panose="020F0502020204030204"/>
            </a:endParaRPr>
          </a:p>
        </p:txBody>
      </p:sp>
    </p:spTree>
    <p:extLst>
      <p:ext uri="{BB962C8B-B14F-4D97-AF65-F5344CB8AC3E}">
        <p14:creationId xmlns:p14="http://schemas.microsoft.com/office/powerpoint/2010/main" val="3643798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À vérifier avec Aymeric car pas même info en regardant données </a:t>
            </a:r>
            <a:r>
              <a:rPr lang="fr-FR" dirty="0" err="1"/>
              <a:t>Bdporc</a:t>
            </a:r>
            <a:r>
              <a:rPr lang="fr-FR" dirty="0"/>
              <a:t> dans lesquelles les intrants porcelets sont équivalentes aux sortants porcelets</a:t>
            </a:r>
          </a:p>
        </p:txBody>
      </p:sp>
      <p:sp>
        <p:nvSpPr>
          <p:cNvPr id="4" name="Espace réservé du numéro de diapositive 3"/>
          <p:cNvSpPr>
            <a:spLocks noGrp="1"/>
          </p:cNvSpPr>
          <p:nvPr>
            <p:ph type="sldNum" sz="quarter" idx="5"/>
          </p:nvPr>
        </p:nvSpPr>
        <p:spPr/>
        <p:txBody>
          <a:bodyPr/>
          <a:lstStyle/>
          <a:p>
            <a:pPr defTabSz="990752">
              <a:defRPr/>
            </a:pPr>
            <a:fld id="{49BAE560-BC64-E34B-AC7B-B62389C80D1A}" type="slidenum">
              <a:rPr lang="fr-FR">
                <a:solidFill>
                  <a:prstClr val="black"/>
                </a:solidFill>
                <a:latin typeface="Calibri" panose="020F0502020204030204"/>
              </a:rPr>
              <a:pPr defTabSz="990752">
                <a:defRPr/>
              </a:pPr>
              <a:t>102</a:t>
            </a:fld>
            <a:endParaRPr lang="fr-FR">
              <a:solidFill>
                <a:prstClr val="black"/>
              </a:solidFill>
              <a:latin typeface="Calibri" panose="020F0502020204030204"/>
            </a:endParaRPr>
          </a:p>
        </p:txBody>
      </p:sp>
    </p:spTree>
    <p:extLst>
      <p:ext uri="{BB962C8B-B14F-4D97-AF65-F5344CB8AC3E}">
        <p14:creationId xmlns:p14="http://schemas.microsoft.com/office/powerpoint/2010/main" val="39410151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u="sng" dirty="0">
                <a:latin typeface="Calibri" panose="020F0502020204030204" pitchFamily="34" charset="0"/>
                <a:ea typeface="Calibri" panose="020F0502020204030204" pitchFamily="34" charset="0"/>
              </a:rPr>
              <a:t>Nos hypothèses sont les suivantes :</a:t>
            </a:r>
            <a:endParaRPr lang="fr-FR" sz="1100" dirty="0">
              <a:latin typeface="Calibri" panose="020F0502020204030204" pitchFamily="34" charset="0"/>
              <a:ea typeface="Calibri" panose="020F0502020204030204" pitchFamily="34" charset="0"/>
            </a:endParaRPr>
          </a:p>
          <a:p>
            <a:pPr marL="371532" indent="-371532">
              <a:buFont typeface="Calibri" panose="020F0502020204030204" pitchFamily="34" charset="0"/>
              <a:buChar char="-"/>
            </a:pPr>
            <a:r>
              <a:rPr lang="fr-FR" sz="1100" dirty="0">
                <a:latin typeface="Calibri" panose="020F0502020204030204" pitchFamily="34" charset="0"/>
                <a:ea typeface="Calibri" panose="020F0502020204030204" pitchFamily="34" charset="0"/>
              </a:rPr>
              <a:t>36 % des éleveurs naisseurs et 43% des éleveurs PSE sont en FAF (issu des enquêtes 2019)</a:t>
            </a:r>
            <a:r>
              <a:rPr lang="fr-FR" sz="1100" dirty="0">
                <a:solidFill>
                  <a:srgbClr val="1F497D"/>
                </a:solidFill>
                <a:latin typeface="Calibri" panose="020F0502020204030204" pitchFamily="34" charset="0"/>
                <a:ea typeface="Calibri" panose="020F0502020204030204" pitchFamily="34" charset="0"/>
              </a:rPr>
              <a:t> </a:t>
            </a:r>
            <a:r>
              <a:rPr lang="fr-FR" sz="1100" b="1" dirty="0">
                <a:solidFill>
                  <a:srgbClr val="FF0000"/>
                </a:solidFill>
                <a:latin typeface="Calibri" panose="020F0502020204030204" pitchFamily="34" charset="0"/>
                <a:ea typeface="Calibri" panose="020F0502020204030204" pitchFamily="34" charset="0"/>
              </a:rPr>
              <a:t>=&gt; RAS</a:t>
            </a:r>
            <a:endParaRPr lang="fr-FR" sz="1100" dirty="0">
              <a:latin typeface="Calibri" panose="020F0502020204030204" pitchFamily="34" charset="0"/>
              <a:ea typeface="Calibri" panose="020F0502020204030204" pitchFamily="34" charset="0"/>
            </a:endParaRPr>
          </a:p>
          <a:p>
            <a:pPr marL="371532" indent="-371532">
              <a:buFont typeface="Calibri" panose="020F0502020204030204" pitchFamily="34" charset="0"/>
              <a:buChar char="-"/>
            </a:pPr>
            <a:r>
              <a:rPr lang="fr-FR" sz="1100" dirty="0">
                <a:solidFill>
                  <a:srgbClr val="FF0000"/>
                </a:solidFill>
                <a:latin typeface="Calibri" panose="020F0502020204030204" pitchFamily="34" charset="0"/>
                <a:ea typeface="Calibri" panose="020F0502020204030204" pitchFamily="34" charset="0"/>
              </a:rPr>
              <a:t>Pour les PSE on a pris une consommation d’aliment avec un </a:t>
            </a:r>
            <a:r>
              <a:rPr lang="fr-FR" sz="1100" b="1" dirty="0">
                <a:solidFill>
                  <a:srgbClr val="FF0000"/>
                </a:solidFill>
                <a:latin typeface="Calibri" panose="020F0502020204030204" pitchFamily="34" charset="0"/>
                <a:ea typeface="Calibri" panose="020F0502020204030204" pitchFamily="34" charset="0"/>
              </a:rPr>
              <a:t>IC de 2,94 pour un poids de 8 à 122 kg</a:t>
            </a:r>
            <a:r>
              <a:rPr lang="fr-FR" sz="1100" dirty="0">
                <a:solidFill>
                  <a:srgbClr val="FF0000"/>
                </a:solidFill>
                <a:latin typeface="Calibri" panose="020F0502020204030204" pitchFamily="34" charset="0"/>
                <a:ea typeface="Calibri" panose="020F0502020204030204" pitchFamily="34" charset="0"/>
              </a:rPr>
              <a:t> par PC produit</a:t>
            </a:r>
            <a:r>
              <a:rPr lang="fr-FR" sz="1100" dirty="0">
                <a:solidFill>
                  <a:srgbClr val="1F497D"/>
                </a:solidFill>
                <a:latin typeface="Calibri" panose="020F0502020204030204" pitchFamily="34" charset="0"/>
                <a:ea typeface="Calibri" panose="020F0502020204030204" pitchFamily="34" charset="0"/>
              </a:rPr>
              <a:t> </a:t>
            </a:r>
            <a:r>
              <a:rPr lang="fr-FR" sz="1100" b="1" dirty="0">
                <a:solidFill>
                  <a:srgbClr val="FF0000"/>
                </a:solidFill>
                <a:latin typeface="Calibri" panose="020F0502020204030204" pitchFamily="34" charset="0"/>
                <a:ea typeface="Calibri" panose="020F0502020204030204" pitchFamily="34" charset="0"/>
              </a:rPr>
              <a:t>=&gt; IC sevrage vente de 2,60</a:t>
            </a:r>
            <a:endParaRPr lang="fr-FR" sz="1100" dirty="0">
              <a:solidFill>
                <a:srgbClr val="FF0000"/>
              </a:solidFill>
              <a:latin typeface="Calibri" panose="020F0502020204030204" pitchFamily="34" charset="0"/>
              <a:ea typeface="Calibri" panose="020F0502020204030204" pitchFamily="34" charset="0"/>
            </a:endParaRPr>
          </a:p>
          <a:p>
            <a:pPr marL="371532" indent="-371532">
              <a:buFont typeface="Calibri" panose="020F0502020204030204" pitchFamily="34" charset="0"/>
              <a:buChar char="-"/>
            </a:pPr>
            <a:r>
              <a:rPr lang="fr-FR" sz="1100" dirty="0">
                <a:latin typeface="Calibri" panose="020F0502020204030204" pitchFamily="34" charset="0"/>
                <a:ea typeface="Calibri" panose="020F0502020204030204" pitchFamily="34" charset="0"/>
              </a:rPr>
              <a:t>Pour les naisseurs on a pris une consommation de </a:t>
            </a:r>
            <a:r>
              <a:rPr lang="fr-FR" sz="1100" b="1" dirty="0">
                <a:latin typeface="Calibri" panose="020F0502020204030204" pitchFamily="34" charset="0"/>
                <a:ea typeface="Calibri" panose="020F0502020204030204" pitchFamily="34" charset="0"/>
              </a:rPr>
              <a:t>1257 kg par truie</a:t>
            </a:r>
            <a:r>
              <a:rPr lang="fr-FR" sz="1100" dirty="0">
                <a:latin typeface="Calibri" panose="020F0502020204030204" pitchFamily="34" charset="0"/>
                <a:ea typeface="Calibri" panose="020F0502020204030204" pitchFamily="34" charset="0"/>
              </a:rPr>
              <a:t> présente</a:t>
            </a:r>
            <a:r>
              <a:rPr lang="fr-FR" sz="1100" dirty="0">
                <a:solidFill>
                  <a:srgbClr val="1F497D"/>
                </a:solidFill>
                <a:latin typeface="Calibri" panose="020F0502020204030204" pitchFamily="34" charset="0"/>
                <a:ea typeface="Calibri" panose="020F0502020204030204" pitchFamily="34" charset="0"/>
              </a:rPr>
              <a:t> </a:t>
            </a:r>
            <a:r>
              <a:rPr lang="fr-FR" sz="1100" b="1" dirty="0">
                <a:solidFill>
                  <a:srgbClr val="FF0000"/>
                </a:solidFill>
                <a:latin typeface="Calibri" panose="020F0502020204030204" pitchFamily="34" charset="0"/>
                <a:ea typeface="Calibri" panose="020F0502020204030204" pitchFamily="34" charset="0"/>
              </a:rPr>
              <a:t>=&gt; RAS</a:t>
            </a:r>
            <a:endParaRPr lang="fr-FR" sz="1100" dirty="0">
              <a:latin typeface="Calibri" panose="020F0502020204030204" pitchFamily="34" charset="0"/>
              <a:ea typeface="Calibri" panose="020F0502020204030204" pitchFamily="34" charset="0"/>
            </a:endParaRPr>
          </a:p>
          <a:p>
            <a:pPr marL="371532" indent="-371532">
              <a:buFont typeface="Calibri" panose="020F0502020204030204" pitchFamily="34" charset="0"/>
              <a:buChar char="-"/>
            </a:pPr>
            <a:r>
              <a:rPr lang="fr-FR" sz="1100" dirty="0">
                <a:latin typeface="Calibri" panose="020F0502020204030204" pitchFamily="34" charset="0"/>
                <a:ea typeface="Calibri" panose="020F0502020204030204" pitchFamily="34" charset="0"/>
              </a:rPr>
              <a:t>Pour les </a:t>
            </a:r>
            <a:r>
              <a:rPr lang="fr-FR" sz="1100" dirty="0" err="1">
                <a:latin typeface="Calibri" panose="020F0502020204030204" pitchFamily="34" charset="0"/>
                <a:ea typeface="Calibri" panose="020F0502020204030204" pitchFamily="34" charset="0"/>
              </a:rPr>
              <a:t>Fafeurs</a:t>
            </a:r>
            <a:r>
              <a:rPr lang="fr-FR" sz="1100" dirty="0">
                <a:latin typeface="Calibri" panose="020F0502020204030204" pitchFamily="34" charset="0"/>
                <a:ea typeface="Calibri" panose="020F0502020204030204" pitchFamily="34" charset="0"/>
              </a:rPr>
              <a:t>, on a considéré que </a:t>
            </a:r>
            <a:r>
              <a:rPr lang="fr-FR" sz="1100" b="1" dirty="0">
                <a:latin typeface="Calibri" panose="020F0502020204030204" pitchFamily="34" charset="0"/>
                <a:ea typeface="Calibri" panose="020F0502020204030204" pitchFamily="34" charset="0"/>
              </a:rPr>
              <a:t>50% de l’aliment était acheté</a:t>
            </a:r>
            <a:r>
              <a:rPr lang="fr-FR" sz="1100" b="1" dirty="0">
                <a:solidFill>
                  <a:srgbClr val="1F497D"/>
                </a:solidFill>
                <a:latin typeface="Calibri" panose="020F0502020204030204" pitchFamily="34" charset="0"/>
                <a:ea typeface="Calibri" panose="020F0502020204030204" pitchFamily="34" charset="0"/>
              </a:rPr>
              <a:t> </a:t>
            </a:r>
            <a:r>
              <a:rPr lang="fr-FR" sz="1100" b="1" dirty="0">
                <a:solidFill>
                  <a:srgbClr val="FF0000"/>
                </a:solidFill>
                <a:latin typeface="Calibri" panose="020F0502020204030204" pitchFamily="34" charset="0"/>
                <a:ea typeface="Calibri" panose="020F0502020204030204" pitchFamily="34" charset="0"/>
              </a:rPr>
              <a:t>=&gt; considérer 20 % (taux max de protéines de 15 %)</a:t>
            </a:r>
            <a:endParaRPr lang="fr-FR" sz="1100" dirty="0">
              <a:latin typeface="Calibri" panose="020F0502020204030204" pitchFamily="34" charset="0"/>
              <a:ea typeface="Calibri" panose="020F0502020204030204" pitchFamily="34" charset="0"/>
            </a:endParaRPr>
          </a:p>
          <a:p>
            <a:r>
              <a:rPr lang="fr-FR" sz="1100" dirty="0">
                <a:latin typeface="Calibri" panose="020F0502020204030204" pitchFamily="34" charset="0"/>
                <a:ea typeface="Calibri" panose="020F0502020204030204" pitchFamily="34" charset="0"/>
              </a:rPr>
              <a:t> </a:t>
            </a:r>
          </a:p>
          <a:p>
            <a:r>
              <a:rPr lang="fr-FR" sz="1100" dirty="0">
                <a:latin typeface="Calibri" panose="020F0502020204030204" pitchFamily="34" charset="0"/>
                <a:ea typeface="Calibri" panose="020F0502020204030204" pitchFamily="34" charset="0"/>
              </a:rPr>
              <a:t>On obtient cette formule qui nous donne 244 885 tonnes d’aliments consommés par la filière sur la région</a:t>
            </a:r>
          </a:p>
          <a:p>
            <a:r>
              <a:rPr lang="fr-FR" sz="1100" dirty="0">
                <a:latin typeface="Calibri" panose="020F0502020204030204" pitchFamily="34" charset="0"/>
                <a:ea typeface="Calibri" panose="020F0502020204030204" pitchFamily="34" charset="0"/>
              </a:rPr>
              <a:t>=(775630*0,57*(122-8)*2,</a:t>
            </a:r>
            <a:r>
              <a:rPr lang="fr-FR" sz="1100" dirty="0">
                <a:solidFill>
                  <a:srgbClr val="FF0000"/>
                </a:solidFill>
                <a:latin typeface="Calibri" panose="020F0502020204030204" pitchFamily="34" charset="0"/>
                <a:ea typeface="Calibri" panose="020F0502020204030204" pitchFamily="34" charset="0"/>
              </a:rPr>
              <a:t>60</a:t>
            </a:r>
            <a:r>
              <a:rPr lang="fr-FR" sz="1100" dirty="0">
                <a:latin typeface="Calibri" panose="020F0502020204030204" pitchFamily="34" charset="0"/>
                <a:ea typeface="Calibri" panose="020F0502020204030204" pitchFamily="34" charset="0"/>
              </a:rPr>
              <a:t>)/1000+(775630*0,43</a:t>
            </a:r>
            <a:r>
              <a:rPr lang="fr-FR" sz="1100" dirty="0">
                <a:solidFill>
                  <a:srgbClr val="FF0000"/>
                </a:solidFill>
                <a:latin typeface="Calibri" panose="020F0502020204030204" pitchFamily="34" charset="0"/>
                <a:ea typeface="Calibri" panose="020F0502020204030204" pitchFamily="34" charset="0"/>
              </a:rPr>
              <a:t>*0,2</a:t>
            </a:r>
            <a:r>
              <a:rPr lang="fr-FR" sz="1100" dirty="0">
                <a:latin typeface="Calibri" panose="020F0502020204030204" pitchFamily="34" charset="0"/>
                <a:ea typeface="Calibri" panose="020F0502020204030204" pitchFamily="34" charset="0"/>
              </a:rPr>
              <a:t>*(122-8)*2,</a:t>
            </a:r>
            <a:r>
              <a:rPr lang="fr-FR" sz="1100" dirty="0">
                <a:solidFill>
                  <a:srgbClr val="FF0000"/>
                </a:solidFill>
                <a:latin typeface="Calibri" panose="020F0502020204030204" pitchFamily="34" charset="0"/>
                <a:ea typeface="Calibri" panose="020F0502020204030204" pitchFamily="34" charset="0"/>
              </a:rPr>
              <a:t>60</a:t>
            </a:r>
            <a:r>
              <a:rPr lang="fr-FR" sz="1100" dirty="0">
                <a:latin typeface="Calibri" panose="020F0502020204030204" pitchFamily="34" charset="0"/>
                <a:ea typeface="Calibri" panose="020F0502020204030204" pitchFamily="34" charset="0"/>
              </a:rPr>
              <a:t>)/1000+(39599*0,64*1257)/1000+(39599*0,36</a:t>
            </a:r>
            <a:r>
              <a:rPr lang="fr-FR" sz="1100" dirty="0">
                <a:solidFill>
                  <a:srgbClr val="FF0000"/>
                </a:solidFill>
                <a:latin typeface="Calibri" panose="020F0502020204030204" pitchFamily="34" charset="0"/>
                <a:ea typeface="Calibri" panose="020F0502020204030204" pitchFamily="34" charset="0"/>
              </a:rPr>
              <a:t>*0,2</a:t>
            </a:r>
            <a:r>
              <a:rPr lang="fr-FR" sz="1100" dirty="0">
                <a:latin typeface="Calibri" panose="020F0502020204030204" pitchFamily="34" charset="0"/>
                <a:ea typeface="Calibri" panose="020F0502020204030204" pitchFamily="34" charset="0"/>
              </a:rPr>
              <a:t>*1257)/1000</a:t>
            </a:r>
          </a:p>
          <a:p>
            <a:endParaRPr lang="fr-FR" dirty="0"/>
          </a:p>
        </p:txBody>
      </p:sp>
      <p:sp>
        <p:nvSpPr>
          <p:cNvPr id="4" name="Espace réservé du numéro de diapositive 3"/>
          <p:cNvSpPr>
            <a:spLocks noGrp="1"/>
          </p:cNvSpPr>
          <p:nvPr>
            <p:ph type="sldNum" sz="quarter" idx="5"/>
          </p:nvPr>
        </p:nvSpPr>
        <p:spPr/>
        <p:txBody>
          <a:bodyPr/>
          <a:lstStyle/>
          <a:p>
            <a:pPr defTabSz="990752">
              <a:defRPr/>
            </a:pPr>
            <a:fld id="{49BAE560-BC64-E34B-AC7B-B62389C80D1A}" type="slidenum">
              <a:rPr lang="fr-FR">
                <a:solidFill>
                  <a:prstClr val="black"/>
                </a:solidFill>
                <a:latin typeface="Calibri" panose="020F0502020204030204"/>
              </a:rPr>
              <a:pPr defTabSz="990752">
                <a:defRPr/>
              </a:pPr>
              <a:t>103</a:t>
            </a:fld>
            <a:endParaRPr lang="fr-FR">
              <a:solidFill>
                <a:prstClr val="black"/>
              </a:solidFill>
              <a:latin typeface="Calibri" panose="020F0502020204030204"/>
            </a:endParaRPr>
          </a:p>
        </p:txBody>
      </p:sp>
    </p:spTree>
    <p:extLst>
      <p:ext uri="{BB962C8B-B14F-4D97-AF65-F5344CB8AC3E}">
        <p14:creationId xmlns:p14="http://schemas.microsoft.com/office/powerpoint/2010/main" val="819434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À vérifier avec Aymeric car pas même info en regardant données </a:t>
            </a:r>
            <a:r>
              <a:rPr lang="fr-FR" dirty="0" err="1"/>
              <a:t>Bdporc</a:t>
            </a:r>
            <a:r>
              <a:rPr lang="fr-FR" dirty="0"/>
              <a:t> dans lesquelles les intrants porcelets sont équivalentes aux sortants porcelets</a:t>
            </a:r>
          </a:p>
        </p:txBody>
      </p:sp>
      <p:sp>
        <p:nvSpPr>
          <p:cNvPr id="4" name="Espace réservé du numéro de diapositive 3"/>
          <p:cNvSpPr>
            <a:spLocks noGrp="1"/>
          </p:cNvSpPr>
          <p:nvPr>
            <p:ph type="sldNum" sz="quarter" idx="5"/>
          </p:nvPr>
        </p:nvSpPr>
        <p:spPr/>
        <p:txBody>
          <a:bodyPr/>
          <a:lstStyle/>
          <a:p>
            <a:pPr defTabSz="990752">
              <a:defRPr/>
            </a:pPr>
            <a:fld id="{49BAE560-BC64-E34B-AC7B-B62389C80D1A}" type="slidenum">
              <a:rPr lang="fr-FR">
                <a:solidFill>
                  <a:prstClr val="black"/>
                </a:solidFill>
                <a:latin typeface="Calibri" panose="020F0502020204030204"/>
              </a:rPr>
              <a:pPr defTabSz="990752">
                <a:defRPr/>
              </a:pPr>
              <a:t>104</a:t>
            </a:fld>
            <a:endParaRPr lang="fr-FR">
              <a:solidFill>
                <a:prstClr val="black"/>
              </a:solidFill>
              <a:latin typeface="Calibri" panose="020F0502020204030204"/>
            </a:endParaRPr>
          </a:p>
        </p:txBody>
      </p:sp>
    </p:spTree>
    <p:extLst>
      <p:ext uri="{BB962C8B-B14F-4D97-AF65-F5344CB8AC3E}">
        <p14:creationId xmlns:p14="http://schemas.microsoft.com/office/powerpoint/2010/main" val="19393200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À vérifier avec Aymeric car pas même info en regardant données </a:t>
            </a:r>
            <a:r>
              <a:rPr lang="fr-FR" dirty="0" err="1"/>
              <a:t>Bdporc</a:t>
            </a:r>
            <a:r>
              <a:rPr lang="fr-FR" dirty="0"/>
              <a:t> dans lesquelles les intrants porcelets sont équivalentes aux sortants porcelets</a:t>
            </a:r>
          </a:p>
        </p:txBody>
      </p:sp>
      <p:sp>
        <p:nvSpPr>
          <p:cNvPr id="4" name="Espace réservé du numéro de diapositive 3"/>
          <p:cNvSpPr>
            <a:spLocks noGrp="1"/>
          </p:cNvSpPr>
          <p:nvPr>
            <p:ph type="sldNum" sz="quarter" idx="5"/>
          </p:nvPr>
        </p:nvSpPr>
        <p:spPr/>
        <p:txBody>
          <a:bodyPr/>
          <a:lstStyle/>
          <a:p>
            <a:pPr defTabSz="990752">
              <a:defRPr/>
            </a:pPr>
            <a:fld id="{49BAE560-BC64-E34B-AC7B-B62389C80D1A}" type="slidenum">
              <a:rPr lang="fr-FR">
                <a:solidFill>
                  <a:prstClr val="black"/>
                </a:solidFill>
                <a:latin typeface="Calibri" panose="020F0502020204030204"/>
              </a:rPr>
              <a:pPr defTabSz="990752">
                <a:defRPr/>
              </a:pPr>
              <a:t>105</a:t>
            </a:fld>
            <a:endParaRPr lang="fr-FR">
              <a:solidFill>
                <a:prstClr val="black"/>
              </a:solidFill>
              <a:latin typeface="Calibri" panose="020F0502020204030204"/>
            </a:endParaRPr>
          </a:p>
        </p:txBody>
      </p:sp>
    </p:spTree>
    <p:extLst>
      <p:ext uri="{BB962C8B-B14F-4D97-AF65-F5344CB8AC3E}">
        <p14:creationId xmlns:p14="http://schemas.microsoft.com/office/powerpoint/2010/main" val="2136697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pied de page 3"/>
          <p:cNvSpPr>
            <a:spLocks noGrp="1"/>
          </p:cNvSpPr>
          <p:nvPr>
            <p:ph type="ftr" sz="quarter" idx="4"/>
          </p:nvPr>
        </p:nvSpPr>
        <p:spPr/>
        <p:txBody>
          <a:bodyPr/>
          <a:lstStyle/>
          <a:p>
            <a:pPr defTabSz="990752">
              <a:defRPr/>
            </a:pPr>
            <a:endParaRPr lang="fr-FR">
              <a:solidFill>
                <a:prstClr val="black"/>
              </a:solidFill>
              <a:latin typeface="Calibri" panose="020F0502020204030204"/>
            </a:endParaRPr>
          </a:p>
        </p:txBody>
      </p:sp>
      <p:sp>
        <p:nvSpPr>
          <p:cNvPr id="5" name="Espace réservé de l'en-tête 4"/>
          <p:cNvSpPr>
            <a:spLocks noGrp="1"/>
          </p:cNvSpPr>
          <p:nvPr>
            <p:ph type="hdr" sz="quarter"/>
          </p:nvPr>
        </p:nvSpPr>
        <p:spPr/>
        <p:txBody>
          <a:bodyPr/>
          <a:lstStyle/>
          <a:p>
            <a:pPr defTabSz="990752">
              <a:defRPr/>
            </a:pPr>
            <a:endParaRPr lang="fr-FR" sz="1500" b="1">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94530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defTabSz="990752">
              <a:defRPr/>
            </a:pPr>
            <a:fld id="{49BAE560-BC64-E34B-AC7B-B62389C80D1A}" type="slidenum">
              <a:rPr lang="fr-FR">
                <a:solidFill>
                  <a:prstClr val="black"/>
                </a:solidFill>
                <a:latin typeface="Calibri" panose="020F0502020204030204"/>
              </a:rPr>
              <a:pPr defTabSz="990752">
                <a:defRPr/>
              </a:pPr>
              <a:t>113</a:t>
            </a:fld>
            <a:endParaRPr lang="fr-FR">
              <a:solidFill>
                <a:prstClr val="black"/>
              </a:solidFill>
              <a:latin typeface="Calibri" panose="020F0502020204030204"/>
            </a:endParaRPr>
          </a:p>
        </p:txBody>
      </p:sp>
    </p:spTree>
    <p:extLst>
      <p:ext uri="{BB962C8B-B14F-4D97-AF65-F5344CB8AC3E}">
        <p14:creationId xmlns:p14="http://schemas.microsoft.com/office/powerpoint/2010/main" val="1164316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pas d’échelle entre les 2 courbes : Transformation de 2 élevages naisseurs engraisseurs en élevages PSE.</a:t>
            </a:r>
          </a:p>
        </p:txBody>
      </p:sp>
      <p:sp>
        <p:nvSpPr>
          <p:cNvPr id="4" name="Espace réservé du numéro de diapositive 3"/>
          <p:cNvSpPr>
            <a:spLocks noGrp="1"/>
          </p:cNvSpPr>
          <p:nvPr>
            <p:ph type="sldNum" sz="quarter" idx="5"/>
          </p:nvPr>
        </p:nvSpPr>
        <p:spPr/>
        <p:txBody>
          <a:bodyPr/>
          <a:lstStyle/>
          <a:p>
            <a:pPr defTabSz="990752">
              <a:defRPr/>
            </a:pPr>
            <a:fld id="{CF73019C-768C-4E40-BBD1-664087223EBB}" type="slidenum">
              <a:rPr lang="fr-FR">
                <a:solidFill>
                  <a:prstClr val="black"/>
                </a:solidFill>
                <a:latin typeface="Calibri" panose="020F0502020204030204"/>
              </a:rPr>
              <a:pPr defTabSz="990752">
                <a:defRPr/>
              </a:pPr>
              <a:t>120</a:t>
            </a:fld>
            <a:endParaRPr lang="fr-FR">
              <a:solidFill>
                <a:prstClr val="black"/>
              </a:solidFill>
              <a:latin typeface="Calibri" panose="020F0502020204030204"/>
            </a:endParaRPr>
          </a:p>
        </p:txBody>
      </p:sp>
    </p:spTree>
    <p:extLst>
      <p:ext uri="{BB962C8B-B14F-4D97-AF65-F5344CB8AC3E}">
        <p14:creationId xmlns:p14="http://schemas.microsoft.com/office/powerpoint/2010/main" val="19313375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Analyse sur la base de l’année </a:t>
            </a:r>
            <a:r>
              <a:rPr lang="fr-FR"/>
              <a:t>2019 état de base</a:t>
            </a:r>
          </a:p>
          <a:p>
            <a:endParaRPr lang="fr-FR"/>
          </a:p>
        </p:txBody>
      </p:sp>
      <p:sp>
        <p:nvSpPr>
          <p:cNvPr id="4" name="Espace réservé du numéro de diapositive 3"/>
          <p:cNvSpPr>
            <a:spLocks noGrp="1"/>
          </p:cNvSpPr>
          <p:nvPr>
            <p:ph type="sldNum" sz="quarter" idx="5"/>
          </p:nvPr>
        </p:nvSpPr>
        <p:spPr/>
        <p:txBody>
          <a:bodyPr/>
          <a:lstStyle/>
          <a:p>
            <a:pPr defTabSz="990752">
              <a:defRPr/>
            </a:pPr>
            <a:fld id="{CF73019C-768C-4E40-BBD1-664087223EBB}" type="slidenum">
              <a:rPr lang="fr-FR">
                <a:solidFill>
                  <a:prstClr val="black"/>
                </a:solidFill>
                <a:latin typeface="Calibri" panose="020F0502020204030204"/>
              </a:rPr>
              <a:pPr defTabSz="990752">
                <a:defRPr/>
              </a:pPr>
              <a:t>130</a:t>
            </a:fld>
            <a:endParaRPr lang="fr-FR">
              <a:solidFill>
                <a:prstClr val="black"/>
              </a:solidFill>
              <a:latin typeface="Calibri" panose="020F0502020204030204"/>
            </a:endParaRPr>
          </a:p>
        </p:txBody>
      </p:sp>
    </p:spTree>
    <p:extLst>
      <p:ext uri="{BB962C8B-B14F-4D97-AF65-F5344CB8AC3E}">
        <p14:creationId xmlns:p14="http://schemas.microsoft.com/office/powerpoint/2010/main" val="32065868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90752">
              <a:defRPr/>
            </a:pPr>
            <a:fld id="{CF73019C-768C-4E40-BBD1-664087223EBB}" type="slidenum">
              <a:rPr lang="fr-FR">
                <a:solidFill>
                  <a:prstClr val="black"/>
                </a:solidFill>
                <a:latin typeface="Calibri" panose="020F0502020204030204"/>
              </a:rPr>
              <a:pPr defTabSz="990752">
                <a:defRPr/>
              </a:pPr>
              <a:t>133</a:t>
            </a:fld>
            <a:endParaRPr lang="fr-FR">
              <a:solidFill>
                <a:prstClr val="black"/>
              </a:solidFill>
              <a:latin typeface="Calibri" panose="020F0502020204030204"/>
            </a:endParaRPr>
          </a:p>
        </p:txBody>
      </p:sp>
    </p:spTree>
    <p:extLst>
      <p:ext uri="{BB962C8B-B14F-4D97-AF65-F5344CB8AC3E}">
        <p14:creationId xmlns:p14="http://schemas.microsoft.com/office/powerpoint/2010/main" val="29129959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979D1-84DD-DC76-4F5B-446EEA028DC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7C4BB5A-6DA9-548E-62BF-E2FF61722B0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5FDE779-B2C7-892F-10DC-EDACE0B41C3B}"/>
              </a:ext>
            </a:extLst>
          </p:cNvPr>
          <p:cNvSpPr>
            <a:spLocks noGrp="1"/>
          </p:cNvSpPr>
          <p:nvPr>
            <p:ph type="body" idx="1"/>
          </p:nvPr>
        </p:nvSpPr>
        <p:spPr/>
        <p:txBody>
          <a:bodyPr/>
          <a:lstStyle/>
          <a:p>
            <a:pPr>
              <a:buNone/>
            </a:pPr>
            <a:r>
              <a:rPr lang="fr-FR" dirty="0"/>
              <a:t>La réponse à l’enjeu de la préservation de la ressource en eau pour l’élevage passe par :</a:t>
            </a:r>
          </a:p>
          <a:p>
            <a:pPr>
              <a:buFont typeface="+mj-lt"/>
              <a:buAutoNum type="arabicPeriod"/>
            </a:pPr>
            <a:r>
              <a:rPr lang="fr-FR" dirty="0"/>
              <a:t>La connaissance précise de la consommation par poste (abreuvement, lavage, brumisation, traite, …) ajustée aux modes de production, à la saisonnalité et à la zone climatique</a:t>
            </a:r>
          </a:p>
          <a:p>
            <a:pPr>
              <a:buFont typeface="+mj-lt"/>
              <a:buAutoNum type="arabicPeriod"/>
            </a:pPr>
            <a:r>
              <a:rPr lang="fr-FR" dirty="0"/>
              <a:t>La recherche d’alternatives à l’eau du réseau et la connaissance des ressources pour diversifier les ressources disponibles</a:t>
            </a:r>
          </a:p>
          <a:p>
            <a:pPr>
              <a:buFont typeface="+mj-lt"/>
              <a:buAutoNum type="arabicPeriod"/>
            </a:pPr>
            <a:r>
              <a:rPr lang="fr-FR" dirty="0"/>
              <a:t>La fourniture d’un outil de pilotage de l’eau en ferme à l’échelle de l’exploitation afin d’anticiper les périodes critiques et de mieux gérer la ressource eau.</a:t>
            </a:r>
          </a:p>
          <a:p>
            <a:endParaRPr lang="fr-FR" dirty="0"/>
          </a:p>
        </p:txBody>
      </p:sp>
      <p:sp>
        <p:nvSpPr>
          <p:cNvPr id="4" name="Espace réservé du numéro de diapositive 3">
            <a:extLst>
              <a:ext uri="{FF2B5EF4-FFF2-40B4-BE49-F238E27FC236}">
                <a16:creationId xmlns:a16="http://schemas.microsoft.com/office/drawing/2014/main" id="{525CBB4B-58BF-A9AE-086F-F81D8AEF9590}"/>
              </a:ext>
            </a:extLst>
          </p:cNvPr>
          <p:cNvSpPr>
            <a:spLocks noGrp="1"/>
          </p:cNvSpPr>
          <p:nvPr>
            <p:ph type="sldNum" sz="quarter" idx="5"/>
          </p:nvPr>
        </p:nvSpPr>
        <p:spPr/>
        <p:txBody>
          <a:bodyPr/>
          <a:lstStyle/>
          <a:p>
            <a:pPr defTabSz="990752">
              <a:defRPr/>
            </a:pPr>
            <a:fld id="{41E4A691-402F-47DB-A818-0148938F25C7}" type="slidenum">
              <a:rPr lang="fr-FR">
                <a:solidFill>
                  <a:prstClr val="black"/>
                </a:solidFill>
                <a:latin typeface="Aptos" panose="02110004020202020204"/>
              </a:rPr>
              <a:pPr defTabSz="990752">
                <a:defRPr/>
              </a:pPr>
              <a:t>136</a:t>
            </a:fld>
            <a:endParaRPr lang="fr-FR">
              <a:solidFill>
                <a:prstClr val="black"/>
              </a:solidFill>
              <a:latin typeface="Aptos" panose="02110004020202020204"/>
            </a:endParaRPr>
          </a:p>
        </p:txBody>
      </p:sp>
    </p:spTree>
    <p:extLst>
      <p:ext uri="{BB962C8B-B14F-4D97-AF65-F5344CB8AC3E}">
        <p14:creationId xmlns:p14="http://schemas.microsoft.com/office/powerpoint/2010/main" val="10039765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fr-FR" dirty="0"/>
              <a:t>La réponse à l’enjeu de la préservation de la ressource en eau pour l’élevage passe par :</a:t>
            </a:r>
          </a:p>
          <a:p>
            <a:pPr>
              <a:buFont typeface="+mj-lt"/>
              <a:buAutoNum type="arabicPeriod"/>
            </a:pPr>
            <a:r>
              <a:rPr lang="fr-FR" dirty="0"/>
              <a:t>La connaissance précise de la consommation par poste (abreuvement, lavage, brumisation, traite, …) ajustée aux modes de production, à la saisonnalité et à la zone climatique</a:t>
            </a:r>
          </a:p>
          <a:p>
            <a:pPr>
              <a:buFont typeface="+mj-lt"/>
              <a:buAutoNum type="arabicPeriod"/>
            </a:pPr>
            <a:r>
              <a:rPr lang="fr-FR" dirty="0"/>
              <a:t>La recherche d’alternatives à l’eau du réseau et la connaissance des ressources pour diversifier les ressources disponibles</a:t>
            </a:r>
          </a:p>
          <a:p>
            <a:pPr>
              <a:buFont typeface="+mj-lt"/>
              <a:buAutoNum type="arabicPeriod"/>
            </a:pPr>
            <a:r>
              <a:rPr lang="fr-FR" dirty="0"/>
              <a:t>La fourniture d’un outil de pilotage de l’eau en ferme à l’échelle de l’exploitation afin d’anticiper les périodes critiques et de mieux gérer la ressource eau.</a:t>
            </a:r>
          </a:p>
          <a:p>
            <a:endParaRPr lang="fr-FR" dirty="0"/>
          </a:p>
        </p:txBody>
      </p:sp>
      <p:sp>
        <p:nvSpPr>
          <p:cNvPr id="4" name="Espace réservé du numéro de diapositive 3"/>
          <p:cNvSpPr>
            <a:spLocks noGrp="1"/>
          </p:cNvSpPr>
          <p:nvPr>
            <p:ph type="sldNum" sz="quarter" idx="5"/>
          </p:nvPr>
        </p:nvSpPr>
        <p:spPr/>
        <p:txBody>
          <a:bodyPr/>
          <a:lstStyle/>
          <a:p>
            <a:pPr defTabSz="990752">
              <a:defRPr/>
            </a:pPr>
            <a:fld id="{41E4A691-402F-47DB-A818-0148938F25C7}" type="slidenum">
              <a:rPr lang="fr-FR">
                <a:solidFill>
                  <a:prstClr val="black"/>
                </a:solidFill>
                <a:latin typeface="Aptos" panose="02110004020202020204"/>
              </a:rPr>
              <a:pPr defTabSz="990752">
                <a:defRPr/>
              </a:pPr>
              <a:t>137</a:t>
            </a:fld>
            <a:endParaRPr lang="fr-FR">
              <a:solidFill>
                <a:prstClr val="black"/>
              </a:solidFill>
              <a:latin typeface="Aptos" panose="02110004020202020204"/>
            </a:endParaRPr>
          </a:p>
        </p:txBody>
      </p:sp>
    </p:spTree>
    <p:extLst>
      <p:ext uri="{BB962C8B-B14F-4D97-AF65-F5344CB8AC3E}">
        <p14:creationId xmlns:p14="http://schemas.microsoft.com/office/powerpoint/2010/main" val="5247094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90752">
              <a:defRPr/>
            </a:pPr>
            <a:fld id="{41E4A691-402F-47DB-A818-0148938F25C7}" type="slidenum">
              <a:rPr lang="fr-FR">
                <a:solidFill>
                  <a:prstClr val="black"/>
                </a:solidFill>
                <a:latin typeface="Aptos" panose="02110004020202020204"/>
              </a:rPr>
              <a:pPr defTabSz="990752">
                <a:defRPr/>
              </a:pPr>
              <a:t>139</a:t>
            </a:fld>
            <a:endParaRPr lang="fr-FR">
              <a:solidFill>
                <a:prstClr val="black"/>
              </a:solidFill>
              <a:latin typeface="Aptos" panose="02110004020202020204"/>
            </a:endParaRPr>
          </a:p>
        </p:txBody>
      </p:sp>
    </p:spTree>
    <p:extLst>
      <p:ext uri="{BB962C8B-B14F-4D97-AF65-F5344CB8AC3E}">
        <p14:creationId xmlns:p14="http://schemas.microsoft.com/office/powerpoint/2010/main" val="958700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Surconsommation en période chaude mais limitée, cependant les traitements statistiques ne démontrent pas un effet significatif</a:t>
            </a:r>
          </a:p>
          <a:p>
            <a:r>
              <a:rPr lang="fr-FR" dirty="0"/>
              <a:t>Période chaude : + de 75 % des jours avec une température journalière extérieure moyenne de plus de 25 °C</a:t>
            </a:r>
          </a:p>
        </p:txBody>
      </p:sp>
      <p:sp>
        <p:nvSpPr>
          <p:cNvPr id="4" name="Espace réservé du numéro de diapositive 3"/>
          <p:cNvSpPr>
            <a:spLocks noGrp="1"/>
          </p:cNvSpPr>
          <p:nvPr>
            <p:ph type="sldNum" sz="quarter" idx="5"/>
          </p:nvPr>
        </p:nvSpPr>
        <p:spPr/>
        <p:txBody>
          <a:bodyPr/>
          <a:lstStyle/>
          <a:p>
            <a:pPr defTabSz="990752">
              <a:defRPr/>
            </a:pPr>
            <a:fld id="{41E4A691-402F-47DB-A818-0148938F25C7}" type="slidenum">
              <a:rPr lang="fr-FR">
                <a:solidFill>
                  <a:prstClr val="black"/>
                </a:solidFill>
                <a:latin typeface="Aptos" panose="02110004020202020204"/>
              </a:rPr>
              <a:pPr defTabSz="990752">
                <a:defRPr/>
              </a:pPr>
              <a:t>144</a:t>
            </a:fld>
            <a:endParaRPr lang="fr-FR">
              <a:solidFill>
                <a:prstClr val="black"/>
              </a:solidFill>
              <a:latin typeface="Aptos" panose="02110004020202020204"/>
            </a:endParaRPr>
          </a:p>
        </p:txBody>
      </p:sp>
    </p:spTree>
    <p:extLst>
      <p:ext uri="{BB962C8B-B14F-4D97-AF65-F5344CB8AC3E}">
        <p14:creationId xmlns:p14="http://schemas.microsoft.com/office/powerpoint/2010/main" val="21198886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90752">
              <a:defRPr/>
            </a:pPr>
            <a:fld id="{41E4A691-402F-47DB-A818-0148938F25C7}" type="slidenum">
              <a:rPr lang="fr-FR">
                <a:solidFill>
                  <a:prstClr val="black"/>
                </a:solidFill>
                <a:latin typeface="Aptos" panose="02110004020202020204"/>
              </a:rPr>
              <a:pPr defTabSz="990752">
                <a:defRPr/>
              </a:pPr>
              <a:t>150</a:t>
            </a:fld>
            <a:endParaRPr lang="fr-FR">
              <a:solidFill>
                <a:prstClr val="black"/>
              </a:solidFill>
              <a:latin typeface="Aptos" panose="02110004020202020204"/>
            </a:endParaRPr>
          </a:p>
        </p:txBody>
      </p:sp>
    </p:spTree>
    <p:extLst>
      <p:ext uri="{BB962C8B-B14F-4D97-AF65-F5344CB8AC3E}">
        <p14:creationId xmlns:p14="http://schemas.microsoft.com/office/powerpoint/2010/main" val="4294883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1594E-BB30-F7A3-911A-367A5D67FCA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C9BB7C-91F6-96EF-12CC-05C19C1CFD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FE03F8A-66BF-0D13-FE72-CB66B7CB67F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FD52AF1-2C16-539C-E28A-E82E15E0757F}"/>
              </a:ext>
            </a:extLst>
          </p:cNvPr>
          <p:cNvSpPr>
            <a:spLocks noGrp="1"/>
          </p:cNvSpPr>
          <p:nvPr>
            <p:ph type="sldNum" sz="quarter" idx="5"/>
          </p:nvPr>
        </p:nvSpPr>
        <p:spPr/>
        <p:txBody>
          <a:bodyPr/>
          <a:lstStyle/>
          <a:p>
            <a:pPr defTabSz="990752">
              <a:defRPr/>
            </a:pPr>
            <a:fld id="{41E4A691-402F-47DB-A818-0148938F25C7}" type="slidenum">
              <a:rPr lang="fr-FR">
                <a:solidFill>
                  <a:prstClr val="black"/>
                </a:solidFill>
                <a:latin typeface="Aptos" panose="02110004020202020204"/>
              </a:rPr>
              <a:pPr defTabSz="990752">
                <a:defRPr/>
              </a:pPr>
              <a:t>151</a:t>
            </a:fld>
            <a:endParaRPr lang="fr-FR">
              <a:solidFill>
                <a:prstClr val="black"/>
              </a:solidFill>
              <a:latin typeface="Aptos" panose="02110004020202020204"/>
            </a:endParaRPr>
          </a:p>
        </p:txBody>
      </p:sp>
    </p:spTree>
    <p:extLst>
      <p:ext uri="{BB962C8B-B14F-4D97-AF65-F5344CB8AC3E}">
        <p14:creationId xmlns:p14="http://schemas.microsoft.com/office/powerpoint/2010/main" val="1496359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pied de page 3"/>
          <p:cNvSpPr>
            <a:spLocks noGrp="1"/>
          </p:cNvSpPr>
          <p:nvPr>
            <p:ph type="ftr" sz="quarter" idx="4"/>
          </p:nvPr>
        </p:nvSpPr>
        <p:spPr/>
        <p:txBody>
          <a:bodyPr/>
          <a:lstStyle/>
          <a:p>
            <a:pPr defTabSz="990752">
              <a:defRPr/>
            </a:pPr>
            <a:endParaRPr lang="fr-FR">
              <a:solidFill>
                <a:prstClr val="black"/>
              </a:solidFill>
              <a:latin typeface="Calibri" panose="020F0502020204030204"/>
            </a:endParaRPr>
          </a:p>
        </p:txBody>
      </p:sp>
      <p:sp>
        <p:nvSpPr>
          <p:cNvPr id="5" name="Espace réservé de l'en-tête 4"/>
          <p:cNvSpPr>
            <a:spLocks noGrp="1"/>
          </p:cNvSpPr>
          <p:nvPr>
            <p:ph type="hdr" sz="quarter"/>
          </p:nvPr>
        </p:nvSpPr>
        <p:spPr/>
        <p:txBody>
          <a:bodyPr/>
          <a:lstStyle/>
          <a:p>
            <a:pPr defTabSz="990752">
              <a:defRPr/>
            </a:pPr>
            <a:endParaRPr lang="fr-FR" sz="1500" b="1">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308665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3416F-C794-89D5-F46A-7489D37D87B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03FC668-6713-195A-E7DF-1F44CE47270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EA746E9-54F7-1A1F-A67C-3552CB7058D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4B2D16B-B5D9-9EE4-A6D0-A5C50F131AAB}"/>
              </a:ext>
            </a:extLst>
          </p:cNvPr>
          <p:cNvSpPr>
            <a:spLocks noGrp="1"/>
          </p:cNvSpPr>
          <p:nvPr>
            <p:ph type="sldNum" sz="quarter" idx="5"/>
          </p:nvPr>
        </p:nvSpPr>
        <p:spPr/>
        <p:txBody>
          <a:bodyPr/>
          <a:lstStyle/>
          <a:p>
            <a:pPr defTabSz="990752">
              <a:defRPr/>
            </a:pPr>
            <a:fld id="{41E4A691-402F-47DB-A818-0148938F25C7}" type="slidenum">
              <a:rPr lang="fr-FR">
                <a:solidFill>
                  <a:prstClr val="black"/>
                </a:solidFill>
                <a:latin typeface="Aptos" panose="02110004020202020204"/>
              </a:rPr>
              <a:pPr defTabSz="990752">
                <a:defRPr/>
              </a:pPr>
              <a:t>154</a:t>
            </a:fld>
            <a:endParaRPr lang="fr-FR">
              <a:solidFill>
                <a:prstClr val="black"/>
              </a:solidFill>
              <a:latin typeface="Aptos" panose="02110004020202020204"/>
            </a:endParaRPr>
          </a:p>
        </p:txBody>
      </p:sp>
    </p:spTree>
    <p:extLst>
      <p:ext uri="{BB962C8B-B14F-4D97-AF65-F5344CB8AC3E}">
        <p14:creationId xmlns:p14="http://schemas.microsoft.com/office/powerpoint/2010/main" val="26533959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1AE4D-BEFB-CDF6-AC3A-C8AEEB5C108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00DDD1-9A1F-7686-90AE-D0E0F8BB798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9E3F279-BCEF-594C-AC9F-B36D0AF3D5C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C3505A4-6EB6-3A14-D6FE-6205E7DD7A6C}"/>
              </a:ext>
            </a:extLst>
          </p:cNvPr>
          <p:cNvSpPr>
            <a:spLocks noGrp="1"/>
          </p:cNvSpPr>
          <p:nvPr>
            <p:ph type="sldNum" sz="quarter" idx="5"/>
          </p:nvPr>
        </p:nvSpPr>
        <p:spPr/>
        <p:txBody>
          <a:bodyPr/>
          <a:lstStyle/>
          <a:p>
            <a:pPr defTabSz="990752">
              <a:defRPr/>
            </a:pPr>
            <a:fld id="{41E4A691-402F-47DB-A818-0148938F25C7}" type="slidenum">
              <a:rPr lang="fr-FR">
                <a:solidFill>
                  <a:prstClr val="black"/>
                </a:solidFill>
                <a:latin typeface="Aptos" panose="02110004020202020204"/>
              </a:rPr>
              <a:pPr defTabSz="990752">
                <a:defRPr/>
              </a:pPr>
              <a:t>155</a:t>
            </a:fld>
            <a:endParaRPr lang="fr-FR">
              <a:solidFill>
                <a:prstClr val="black"/>
              </a:solidFill>
              <a:latin typeface="Aptos" panose="02110004020202020204"/>
            </a:endParaRPr>
          </a:p>
        </p:txBody>
      </p:sp>
    </p:spTree>
    <p:extLst>
      <p:ext uri="{BB962C8B-B14F-4D97-AF65-F5344CB8AC3E}">
        <p14:creationId xmlns:p14="http://schemas.microsoft.com/office/powerpoint/2010/main" val="39418194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A946F-F064-2A3E-B9A4-F7EA6D9838A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EB2C8DB-3F37-D82F-FEA1-5A8178BBE9C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AF0763D-2A69-BB7F-00C9-84688492132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540A7BC-7277-44CE-5BF2-8A70F96C6F04}"/>
              </a:ext>
            </a:extLst>
          </p:cNvPr>
          <p:cNvSpPr>
            <a:spLocks noGrp="1"/>
          </p:cNvSpPr>
          <p:nvPr>
            <p:ph type="sldNum" sz="quarter" idx="5"/>
          </p:nvPr>
        </p:nvSpPr>
        <p:spPr/>
        <p:txBody>
          <a:bodyPr/>
          <a:lstStyle/>
          <a:p>
            <a:pPr defTabSz="990752">
              <a:defRPr/>
            </a:pPr>
            <a:fld id="{41E4A691-402F-47DB-A818-0148938F25C7}" type="slidenum">
              <a:rPr lang="fr-FR">
                <a:solidFill>
                  <a:prstClr val="black"/>
                </a:solidFill>
                <a:latin typeface="Aptos" panose="02110004020202020204"/>
              </a:rPr>
              <a:pPr defTabSz="990752">
                <a:defRPr/>
              </a:pPr>
              <a:t>156</a:t>
            </a:fld>
            <a:endParaRPr lang="fr-FR">
              <a:solidFill>
                <a:prstClr val="black"/>
              </a:solidFill>
              <a:latin typeface="Aptos" panose="02110004020202020204"/>
            </a:endParaRPr>
          </a:p>
        </p:txBody>
      </p:sp>
    </p:spTree>
    <p:extLst>
      <p:ext uri="{BB962C8B-B14F-4D97-AF65-F5344CB8AC3E}">
        <p14:creationId xmlns:p14="http://schemas.microsoft.com/office/powerpoint/2010/main" val="19265139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30 </a:t>
            </a:r>
            <a:r>
              <a:rPr lang="fr-FR" dirty="0" err="1"/>
              <a:t>mins</a:t>
            </a:r>
            <a:r>
              <a:rPr lang="fr-FR" dirty="0"/>
              <a:t> de présentation</a:t>
            </a:r>
          </a:p>
        </p:txBody>
      </p:sp>
      <p:sp>
        <p:nvSpPr>
          <p:cNvPr id="4" name="Espace réservé du numéro de diapositive 3"/>
          <p:cNvSpPr>
            <a:spLocks noGrp="1"/>
          </p:cNvSpPr>
          <p:nvPr>
            <p:ph type="sldNum" sz="quarter" idx="10"/>
          </p:nvPr>
        </p:nvSpPr>
        <p:spPr/>
        <p:txBody>
          <a:bodyPr/>
          <a:lstStyle/>
          <a:p>
            <a:pPr defTabSz="990752">
              <a:defRPr/>
            </a:pPr>
            <a:fld id="{535EDA35-8E2D-4943-A095-7D217FC8C854}" type="slidenum">
              <a:rPr lang="fr-FR">
                <a:solidFill>
                  <a:prstClr val="black"/>
                </a:solidFill>
                <a:latin typeface="Calibri" panose="020F0502020204030204"/>
              </a:rPr>
              <a:pPr defTabSz="990752">
                <a:defRPr/>
              </a:pPr>
              <a:t>166</a:t>
            </a:fld>
            <a:endParaRPr lang="fr-FR">
              <a:solidFill>
                <a:prstClr val="black"/>
              </a:solidFill>
              <a:latin typeface="Calibri" panose="020F0502020204030204"/>
            </a:endParaRPr>
          </a:p>
        </p:txBody>
      </p:sp>
    </p:spTree>
    <p:extLst>
      <p:ext uri="{BB962C8B-B14F-4D97-AF65-F5344CB8AC3E}">
        <p14:creationId xmlns:p14="http://schemas.microsoft.com/office/powerpoint/2010/main" val="31136847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OBJECTIFS : Définir les projets installation les + fréquemment rencontrés avec des données économiques (investissement nécessaire, rentabilité des ateliers</a:t>
            </a:r>
            <a:r>
              <a:rPr lang="fr-FR" baseline="0" dirty="0"/>
              <a:t> + des motivations, …)</a:t>
            </a:r>
          </a:p>
          <a:p>
            <a:r>
              <a:rPr lang="fr-FR" baseline="0" dirty="0"/>
              <a:t>Chiffrer à travers des cas d’étude les temps de travaux / atelier en exploitations mixtes (ayant un atelier </a:t>
            </a:r>
            <a:r>
              <a:rPr lang="fr-FR" baseline="0" dirty="0" err="1"/>
              <a:t>monogatsrique</a:t>
            </a:r>
            <a:r>
              <a:rPr lang="fr-FR" baseline="0" dirty="0"/>
              <a:t>)</a:t>
            </a:r>
          </a:p>
          <a:p>
            <a:r>
              <a:rPr lang="fr-FR" baseline="0" dirty="0"/>
              <a:t>Identifier les complémentarités avec d’autres ateliers pour la diversification des exploitations agricoles </a:t>
            </a:r>
          </a:p>
          <a:p>
            <a:pPr defTabSz="990752">
              <a:defRPr/>
            </a:pPr>
            <a:r>
              <a:rPr lang="fr-FR" baseline="0" dirty="0"/>
              <a:t>Créer un nouveau réseau </a:t>
            </a:r>
            <a:r>
              <a:rPr lang="fr-FR" sz="1300" dirty="0"/>
              <a:t>interprofessions monogastriques – instituts techniques -lycées agricoles-service installation transmission des chambres d’agriculture, </a:t>
            </a:r>
            <a:r>
              <a:rPr lang="fr-FR" sz="1300" dirty="0" err="1"/>
              <a:t>co</a:t>
            </a:r>
            <a:r>
              <a:rPr lang="fr-FR" sz="1300" dirty="0"/>
              <a:t>-construire des supports techniques et les diffuser aux futurs agriculteurs.</a:t>
            </a:r>
          </a:p>
          <a:p>
            <a:r>
              <a:rPr lang="fr-FR" dirty="0"/>
              <a:t> + rajouter une diapo ‘il </a:t>
            </a:r>
            <a:r>
              <a:rPr lang="fr-FR" dirty="0" err="1"/>
              <a:t>ya</a:t>
            </a:r>
            <a:r>
              <a:rPr lang="fr-FR" baseline="0" dirty="0"/>
              <a:t> le temps</a:t>
            </a:r>
            <a:endParaRPr lang="fr-FR" dirty="0"/>
          </a:p>
        </p:txBody>
      </p:sp>
      <p:sp>
        <p:nvSpPr>
          <p:cNvPr id="4" name="Espace réservé du numéro de diapositive 3"/>
          <p:cNvSpPr>
            <a:spLocks noGrp="1"/>
          </p:cNvSpPr>
          <p:nvPr>
            <p:ph type="sldNum" sz="quarter" idx="10"/>
          </p:nvPr>
        </p:nvSpPr>
        <p:spPr/>
        <p:txBody>
          <a:bodyPr/>
          <a:lstStyle/>
          <a:p>
            <a:pPr defTabSz="990752">
              <a:defRPr/>
            </a:pPr>
            <a:fld id="{535EDA35-8E2D-4943-A095-7D217FC8C854}" type="slidenum">
              <a:rPr lang="fr-FR">
                <a:solidFill>
                  <a:prstClr val="black"/>
                </a:solidFill>
                <a:latin typeface="Calibri" panose="020F0502020204030204"/>
              </a:rPr>
              <a:pPr defTabSz="990752">
                <a:defRPr/>
              </a:pPr>
              <a:t>168</a:t>
            </a:fld>
            <a:endParaRPr lang="fr-FR">
              <a:solidFill>
                <a:prstClr val="black"/>
              </a:solidFill>
              <a:latin typeface="Calibri" panose="020F0502020204030204"/>
            </a:endParaRPr>
          </a:p>
        </p:txBody>
      </p:sp>
    </p:spTree>
    <p:extLst>
      <p:ext uri="{BB962C8B-B14F-4D97-AF65-F5344CB8AC3E}">
        <p14:creationId xmlns:p14="http://schemas.microsoft.com/office/powerpoint/2010/main" val="21033480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defTabSz="990752">
              <a:defRPr/>
            </a:pPr>
            <a:fld id="{535EDA35-8E2D-4943-A095-7D217FC8C854}" type="slidenum">
              <a:rPr lang="fr-FR">
                <a:solidFill>
                  <a:prstClr val="black"/>
                </a:solidFill>
                <a:latin typeface="Calibri" panose="020F0502020204030204"/>
              </a:rPr>
              <a:pPr defTabSz="990752">
                <a:defRPr/>
              </a:pPr>
              <a:t>169</a:t>
            </a:fld>
            <a:endParaRPr lang="fr-FR">
              <a:solidFill>
                <a:prstClr val="black"/>
              </a:solidFill>
              <a:latin typeface="Calibri" panose="020F0502020204030204"/>
            </a:endParaRPr>
          </a:p>
        </p:txBody>
      </p:sp>
    </p:spTree>
    <p:extLst>
      <p:ext uri="{BB962C8B-B14F-4D97-AF65-F5344CB8AC3E}">
        <p14:creationId xmlns:p14="http://schemas.microsoft.com/office/powerpoint/2010/main" val="7697996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defTabSz="990752">
              <a:defRPr/>
            </a:pPr>
            <a:fld id="{535EDA35-8E2D-4943-A095-7D217FC8C854}" type="slidenum">
              <a:rPr lang="fr-FR">
                <a:solidFill>
                  <a:prstClr val="black"/>
                </a:solidFill>
                <a:latin typeface="Calibri" panose="020F0502020204030204"/>
              </a:rPr>
              <a:pPr defTabSz="990752">
                <a:defRPr/>
              </a:pPr>
              <a:t>172</a:t>
            </a:fld>
            <a:endParaRPr lang="fr-FR">
              <a:solidFill>
                <a:prstClr val="black"/>
              </a:solidFill>
              <a:latin typeface="Calibri" panose="020F0502020204030204"/>
            </a:endParaRPr>
          </a:p>
        </p:txBody>
      </p:sp>
    </p:spTree>
    <p:extLst>
      <p:ext uri="{BB962C8B-B14F-4D97-AF65-F5344CB8AC3E}">
        <p14:creationId xmlns:p14="http://schemas.microsoft.com/office/powerpoint/2010/main" val="20752158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Ajouter</a:t>
            </a:r>
            <a:r>
              <a:rPr lang="fr-FR" baseline="0" dirty="0"/>
              <a:t> ici la partie  surtout d’autres conseillers chambres comme source d’information : réseau + fermé.</a:t>
            </a:r>
            <a:endParaRPr lang="fr-FR" dirty="0"/>
          </a:p>
        </p:txBody>
      </p:sp>
      <p:sp>
        <p:nvSpPr>
          <p:cNvPr id="4" name="Espace réservé du numéro de diapositive 3"/>
          <p:cNvSpPr>
            <a:spLocks noGrp="1"/>
          </p:cNvSpPr>
          <p:nvPr>
            <p:ph type="sldNum" sz="quarter" idx="10"/>
          </p:nvPr>
        </p:nvSpPr>
        <p:spPr/>
        <p:txBody>
          <a:bodyPr/>
          <a:lstStyle/>
          <a:p>
            <a:pPr defTabSz="990752">
              <a:defRPr/>
            </a:pPr>
            <a:fld id="{535EDA35-8E2D-4943-A095-7D217FC8C854}" type="slidenum">
              <a:rPr lang="fr-FR">
                <a:solidFill>
                  <a:prstClr val="black"/>
                </a:solidFill>
                <a:latin typeface="Calibri" panose="020F0502020204030204"/>
              </a:rPr>
              <a:pPr defTabSz="990752">
                <a:defRPr/>
              </a:pPr>
              <a:t>173</a:t>
            </a:fld>
            <a:endParaRPr lang="fr-FR">
              <a:solidFill>
                <a:prstClr val="black"/>
              </a:solidFill>
              <a:latin typeface="Calibri" panose="020F0502020204030204"/>
            </a:endParaRPr>
          </a:p>
        </p:txBody>
      </p:sp>
    </p:spTree>
    <p:extLst>
      <p:ext uri="{BB962C8B-B14F-4D97-AF65-F5344CB8AC3E}">
        <p14:creationId xmlns:p14="http://schemas.microsoft.com/office/powerpoint/2010/main" val="971370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Parler des sources</a:t>
            </a:r>
            <a:r>
              <a:rPr lang="fr-FR" baseline="0" dirty="0"/>
              <a:t> d’informations ??? </a:t>
            </a:r>
          </a:p>
          <a:p>
            <a:r>
              <a:rPr lang="fr-FR" baseline="0" dirty="0"/>
              <a:t>Aspects € dans le réseau chambre mais daté &lt;10 ans</a:t>
            </a:r>
          </a:p>
        </p:txBody>
      </p:sp>
      <p:sp>
        <p:nvSpPr>
          <p:cNvPr id="4" name="Espace réservé du numéro de diapositive 3"/>
          <p:cNvSpPr>
            <a:spLocks noGrp="1"/>
          </p:cNvSpPr>
          <p:nvPr>
            <p:ph type="sldNum" sz="quarter" idx="10"/>
          </p:nvPr>
        </p:nvSpPr>
        <p:spPr/>
        <p:txBody>
          <a:bodyPr/>
          <a:lstStyle/>
          <a:p>
            <a:pPr defTabSz="990752">
              <a:defRPr/>
            </a:pPr>
            <a:fld id="{535EDA35-8E2D-4943-A095-7D217FC8C854}" type="slidenum">
              <a:rPr lang="fr-FR">
                <a:solidFill>
                  <a:prstClr val="black"/>
                </a:solidFill>
                <a:latin typeface="Calibri" panose="020F0502020204030204"/>
              </a:rPr>
              <a:pPr defTabSz="990752">
                <a:defRPr/>
              </a:pPr>
              <a:t>174</a:t>
            </a:fld>
            <a:endParaRPr lang="fr-FR">
              <a:solidFill>
                <a:prstClr val="black"/>
              </a:solidFill>
              <a:latin typeface="Calibri" panose="020F0502020204030204"/>
            </a:endParaRPr>
          </a:p>
        </p:txBody>
      </p:sp>
    </p:spTree>
    <p:extLst>
      <p:ext uri="{BB962C8B-B14F-4D97-AF65-F5344CB8AC3E}">
        <p14:creationId xmlns:p14="http://schemas.microsoft.com/office/powerpoint/2010/main" val="12222382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752">
              <a:defRPr/>
            </a:pPr>
            <a:r>
              <a:rPr lang="fr-FR" dirty="0"/>
              <a:t>https://app.wooclap.com/SBYNXH?from=instruction-slide</a:t>
            </a:r>
          </a:p>
          <a:p>
            <a:pPr defTabSz="990752">
              <a:defRPr/>
            </a:pPr>
            <a:endParaRPr lang="fr-FR" dirty="0"/>
          </a:p>
          <a:p>
            <a:pPr defTabSz="990752">
              <a:defRPr/>
            </a:pPr>
            <a:r>
              <a:rPr lang="fr-FR" dirty="0"/>
              <a:t>N’orientent</a:t>
            </a:r>
            <a:r>
              <a:rPr lang="fr-FR" baseline="0" dirty="0"/>
              <a:t> pas</a:t>
            </a:r>
            <a:endParaRPr lang="fr-FR" dirty="0"/>
          </a:p>
          <a:p>
            <a:endParaRPr lang="fr-FR" dirty="0"/>
          </a:p>
          <a:p>
            <a:r>
              <a:rPr lang="fr-FR" dirty="0"/>
              <a:t>!! Peu abordée</a:t>
            </a:r>
          </a:p>
          <a:p>
            <a:endParaRPr lang="fr-FR" dirty="0"/>
          </a:p>
          <a:p>
            <a:r>
              <a:rPr lang="fr-FR" dirty="0"/>
              <a:t>Atouts : bonne rémunération mais attire peu (problème d’image) ; intensité capitalistique + pas un</a:t>
            </a:r>
            <a:r>
              <a:rPr lang="fr-FR" baseline="0" dirty="0"/>
              <a:t> métier pour débutants </a:t>
            </a:r>
          </a:p>
          <a:p>
            <a:r>
              <a:rPr lang="fr-FR" baseline="0" dirty="0"/>
              <a:t>Beaucoup de débouchés (systèmes d’élevage variés)</a:t>
            </a:r>
          </a:p>
          <a:p>
            <a:endParaRPr lang="fr-FR" baseline="0" dirty="0"/>
          </a:p>
          <a:p>
            <a:r>
              <a:rPr lang="fr-FR" baseline="0" dirty="0"/>
              <a:t>Bonne image du consommateurs : uniquement si produit de manière traditionnelle.</a:t>
            </a:r>
          </a:p>
          <a:p>
            <a:r>
              <a:rPr lang="fr-FR" baseline="0" dirty="0"/>
              <a:t>Demande sur des produits de qualité et répondant aux attentes sociétales</a:t>
            </a:r>
          </a:p>
          <a:p>
            <a:endParaRPr lang="fr-FR" baseline="0" dirty="0"/>
          </a:p>
          <a:p>
            <a:r>
              <a:rPr lang="fr-FR" baseline="0" dirty="0"/>
              <a:t>Production technique et rentable</a:t>
            </a:r>
          </a:p>
          <a:p>
            <a:endParaRPr lang="fr-FR" baseline="0" dirty="0"/>
          </a:p>
          <a:p>
            <a:r>
              <a:rPr lang="fr-FR" baseline="0" dirty="0"/>
              <a:t>Complémentarité = complément de revenu mais difficile à mettre en place.</a:t>
            </a:r>
          </a:p>
          <a:p>
            <a:endParaRPr lang="fr-FR" baseline="0" dirty="0"/>
          </a:p>
          <a:p>
            <a:r>
              <a:rPr lang="fr-FR" baseline="0" dirty="0"/>
              <a:t>Peu de création mais un peu de reprise.</a:t>
            </a:r>
          </a:p>
          <a:p>
            <a:endParaRPr lang="fr-FR" baseline="0" dirty="0"/>
          </a:p>
          <a:p>
            <a:r>
              <a:rPr lang="fr-FR" baseline="0" dirty="0"/>
              <a:t>A rencontré aussi « porc sur paille »</a:t>
            </a:r>
          </a:p>
          <a:p>
            <a:endParaRPr lang="fr-FR" baseline="0" dirty="0"/>
          </a:p>
          <a:p>
            <a:r>
              <a:rPr lang="fr-FR" baseline="0" dirty="0"/>
              <a:t>Avantage – risque des filières, points de vigilances, contraintes, …</a:t>
            </a:r>
            <a:endParaRPr lang="fr-FR" dirty="0"/>
          </a:p>
        </p:txBody>
      </p:sp>
      <p:sp>
        <p:nvSpPr>
          <p:cNvPr id="4" name="Espace réservé du numéro de diapositive 3"/>
          <p:cNvSpPr>
            <a:spLocks noGrp="1"/>
          </p:cNvSpPr>
          <p:nvPr>
            <p:ph type="sldNum" sz="quarter" idx="10"/>
          </p:nvPr>
        </p:nvSpPr>
        <p:spPr/>
        <p:txBody>
          <a:bodyPr/>
          <a:lstStyle/>
          <a:p>
            <a:pPr defTabSz="990752">
              <a:defRPr/>
            </a:pPr>
            <a:fld id="{535EDA35-8E2D-4943-A095-7D217FC8C854}" type="slidenum">
              <a:rPr lang="fr-FR">
                <a:solidFill>
                  <a:prstClr val="black"/>
                </a:solidFill>
                <a:latin typeface="Calibri" panose="020F0502020204030204"/>
              </a:rPr>
              <a:pPr defTabSz="990752">
                <a:defRPr/>
              </a:pPr>
              <a:t>177</a:t>
            </a:fld>
            <a:endParaRPr lang="fr-FR">
              <a:solidFill>
                <a:prstClr val="black"/>
              </a:solidFill>
              <a:latin typeface="Calibri" panose="020F0502020204030204"/>
            </a:endParaRPr>
          </a:p>
        </p:txBody>
      </p:sp>
    </p:spTree>
    <p:extLst>
      <p:ext uri="{BB962C8B-B14F-4D97-AF65-F5344CB8AC3E}">
        <p14:creationId xmlns:p14="http://schemas.microsoft.com/office/powerpoint/2010/main" val="3331450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796 </a:t>
            </a:r>
            <a:r>
              <a:rPr lang="fr-FR" err="1"/>
              <a:t>expl</a:t>
            </a:r>
            <a:r>
              <a:rPr lang="fr-FR"/>
              <a:t> en 2010 toutes les exploitations 50287 en 2010 // 41461 en 2020 (-18%)</a:t>
            </a:r>
          </a:p>
          <a:p>
            <a:r>
              <a:rPr lang="fr-FR"/>
              <a:t>2010 1375 chef </a:t>
            </a:r>
            <a:r>
              <a:rPr lang="fr-FR" err="1"/>
              <a:t>expl</a:t>
            </a:r>
            <a:r>
              <a:rPr lang="fr-FR"/>
              <a:t> pour AURA : -13%</a:t>
            </a:r>
          </a:p>
          <a:p>
            <a:r>
              <a:rPr lang="fr-FR"/>
              <a:t>2010 ETP cochon 1972. Pour AURA -16%</a:t>
            </a:r>
          </a:p>
          <a:p>
            <a:endParaRPr lang="fr-FR"/>
          </a:p>
        </p:txBody>
      </p:sp>
      <p:sp>
        <p:nvSpPr>
          <p:cNvPr id="4" name="Espace réservé du pied de page 3"/>
          <p:cNvSpPr>
            <a:spLocks noGrp="1"/>
          </p:cNvSpPr>
          <p:nvPr>
            <p:ph type="ftr" sz="quarter" idx="4"/>
          </p:nvPr>
        </p:nvSpPr>
        <p:spPr/>
        <p:txBody>
          <a:bodyPr/>
          <a:lstStyle/>
          <a:p>
            <a:pPr defTabSz="990752">
              <a:defRPr/>
            </a:pPr>
            <a:endParaRPr lang="fr-FR">
              <a:solidFill>
                <a:prstClr val="black"/>
              </a:solidFill>
              <a:latin typeface="Calibri" panose="020F0502020204030204"/>
            </a:endParaRPr>
          </a:p>
        </p:txBody>
      </p:sp>
      <p:sp>
        <p:nvSpPr>
          <p:cNvPr id="5" name="Espace réservé de l'en-tête 4"/>
          <p:cNvSpPr>
            <a:spLocks noGrp="1"/>
          </p:cNvSpPr>
          <p:nvPr>
            <p:ph type="hdr" sz="quarter"/>
          </p:nvPr>
        </p:nvSpPr>
        <p:spPr/>
        <p:txBody>
          <a:bodyPr/>
          <a:lstStyle/>
          <a:p>
            <a:pPr defTabSz="990752">
              <a:defRPr/>
            </a:pPr>
            <a:endParaRPr lang="fr-FR" sz="1500" b="1">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308551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Ne conseille pas ces filières car manque de données</a:t>
            </a:r>
            <a:r>
              <a:rPr lang="fr-FR" baseline="0" dirty="0"/>
              <a:t> !! </a:t>
            </a:r>
            <a:endParaRPr lang="fr-FR" dirty="0"/>
          </a:p>
        </p:txBody>
      </p:sp>
      <p:sp>
        <p:nvSpPr>
          <p:cNvPr id="4" name="Espace réservé du numéro de diapositive 3"/>
          <p:cNvSpPr>
            <a:spLocks noGrp="1"/>
          </p:cNvSpPr>
          <p:nvPr>
            <p:ph type="sldNum" sz="quarter" idx="10"/>
          </p:nvPr>
        </p:nvSpPr>
        <p:spPr/>
        <p:txBody>
          <a:bodyPr/>
          <a:lstStyle/>
          <a:p>
            <a:pPr defTabSz="990752">
              <a:defRPr/>
            </a:pPr>
            <a:fld id="{535EDA35-8E2D-4943-A095-7D217FC8C854}" type="slidenum">
              <a:rPr lang="fr-FR">
                <a:solidFill>
                  <a:prstClr val="black"/>
                </a:solidFill>
                <a:latin typeface="Calibri" panose="020F0502020204030204"/>
              </a:rPr>
              <a:pPr defTabSz="990752">
                <a:defRPr/>
              </a:pPr>
              <a:t>178</a:t>
            </a:fld>
            <a:endParaRPr lang="fr-FR">
              <a:solidFill>
                <a:prstClr val="black"/>
              </a:solidFill>
              <a:latin typeface="Calibri" panose="020F0502020204030204"/>
            </a:endParaRPr>
          </a:p>
        </p:txBody>
      </p:sp>
    </p:spTree>
    <p:extLst>
      <p:ext uri="{BB962C8B-B14F-4D97-AF65-F5344CB8AC3E}">
        <p14:creationId xmlns:p14="http://schemas.microsoft.com/office/powerpoint/2010/main" val="25383295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9BAE560-BC64-E34B-AC7B-B62389C80D1A}" type="slidenum">
              <a:rPr lang="fr-FR" smtClean="0"/>
              <a:t>180</a:t>
            </a:fld>
            <a:endParaRPr lang="fr-FR"/>
          </a:p>
        </p:txBody>
      </p:sp>
    </p:spTree>
    <p:extLst>
      <p:ext uri="{BB962C8B-B14F-4D97-AF65-F5344CB8AC3E}">
        <p14:creationId xmlns:p14="http://schemas.microsoft.com/office/powerpoint/2010/main" val="11003908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35 réponses </a:t>
            </a:r>
          </a:p>
          <a:p>
            <a:r>
              <a:rPr lang="fr-FR" dirty="0"/>
              <a:t>Reste + abordé que la</a:t>
            </a:r>
            <a:r>
              <a:rPr lang="fr-FR" baseline="0" dirty="0"/>
              <a:t> volaille (à titre de comparaison la volaille c’est 40% de « lorsque les élèves ont des questions »</a:t>
            </a:r>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pPr defTabSz="990752">
              <a:defRPr/>
            </a:pPr>
            <a:fld id="{535EDA35-8E2D-4943-A095-7D217FC8C854}" type="slidenum">
              <a:rPr lang="fr-FR">
                <a:solidFill>
                  <a:prstClr val="black"/>
                </a:solidFill>
                <a:latin typeface="Calibri" panose="020F0502020204030204"/>
              </a:rPr>
              <a:pPr defTabSz="990752">
                <a:defRPr/>
              </a:pPr>
              <a:t>181</a:t>
            </a:fld>
            <a:endParaRPr lang="fr-FR">
              <a:solidFill>
                <a:prstClr val="black"/>
              </a:solidFill>
              <a:latin typeface="Calibri" panose="020F0502020204030204"/>
            </a:endParaRPr>
          </a:p>
        </p:txBody>
      </p:sp>
    </p:spTree>
    <p:extLst>
      <p:ext uri="{BB962C8B-B14F-4D97-AF65-F5344CB8AC3E}">
        <p14:creationId xmlns:p14="http://schemas.microsoft.com/office/powerpoint/2010/main" val="24934810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28 réponses</a:t>
            </a:r>
            <a:r>
              <a:rPr lang="fr-FR" baseline="0" dirty="0"/>
              <a:t> !! </a:t>
            </a:r>
            <a:r>
              <a:rPr lang="fr-FR" b="1" baseline="0" dirty="0"/>
              <a:t>À bien expliquer les % au dessus </a:t>
            </a:r>
          </a:p>
          <a:p>
            <a:r>
              <a:rPr lang="fr-FR" baseline="0" dirty="0"/>
              <a:t>Par rapport à la volaille : + de diversité dans ce qui est </a:t>
            </a:r>
            <a:r>
              <a:rPr lang="fr-FR" baseline="0" dirty="0" err="1"/>
              <a:t>aboré</a:t>
            </a:r>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pPr defTabSz="990752">
              <a:defRPr/>
            </a:pPr>
            <a:fld id="{535EDA35-8E2D-4943-A095-7D217FC8C854}" type="slidenum">
              <a:rPr lang="fr-FR">
                <a:solidFill>
                  <a:prstClr val="black"/>
                </a:solidFill>
                <a:latin typeface="Calibri" panose="020F0502020204030204"/>
              </a:rPr>
              <a:pPr defTabSz="990752">
                <a:defRPr/>
              </a:pPr>
              <a:t>183</a:t>
            </a:fld>
            <a:endParaRPr lang="fr-FR">
              <a:solidFill>
                <a:prstClr val="black"/>
              </a:solidFill>
              <a:latin typeface="Calibri" panose="020F0502020204030204"/>
            </a:endParaRPr>
          </a:p>
        </p:txBody>
      </p:sp>
    </p:spTree>
    <p:extLst>
      <p:ext uri="{BB962C8B-B14F-4D97-AF65-F5344CB8AC3E}">
        <p14:creationId xmlns:p14="http://schemas.microsoft.com/office/powerpoint/2010/main" val="25678929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29 réponses </a:t>
            </a:r>
          </a:p>
          <a:p>
            <a:endParaRPr lang="fr-FR" dirty="0"/>
          </a:p>
          <a:p>
            <a:r>
              <a:rPr lang="fr-FR" dirty="0"/>
              <a:t>4 établissements</a:t>
            </a:r>
            <a:r>
              <a:rPr lang="fr-FR" baseline="0" dirty="0"/>
              <a:t> ont un atelier porcin sur l’établissement.</a:t>
            </a:r>
            <a:endParaRPr lang="fr-FR" dirty="0"/>
          </a:p>
        </p:txBody>
      </p:sp>
      <p:sp>
        <p:nvSpPr>
          <p:cNvPr id="4" name="Espace réservé du numéro de diapositive 3"/>
          <p:cNvSpPr>
            <a:spLocks noGrp="1"/>
          </p:cNvSpPr>
          <p:nvPr>
            <p:ph type="sldNum" sz="quarter" idx="10"/>
          </p:nvPr>
        </p:nvSpPr>
        <p:spPr/>
        <p:txBody>
          <a:bodyPr/>
          <a:lstStyle/>
          <a:p>
            <a:pPr defTabSz="990752">
              <a:defRPr/>
            </a:pPr>
            <a:fld id="{535EDA35-8E2D-4943-A095-7D217FC8C854}" type="slidenum">
              <a:rPr lang="fr-FR">
                <a:solidFill>
                  <a:prstClr val="black"/>
                </a:solidFill>
                <a:latin typeface="Calibri" panose="020F0502020204030204"/>
              </a:rPr>
              <a:pPr defTabSz="990752">
                <a:defRPr/>
              </a:pPr>
              <a:t>184</a:t>
            </a:fld>
            <a:endParaRPr lang="fr-FR">
              <a:solidFill>
                <a:prstClr val="black"/>
              </a:solidFill>
              <a:latin typeface="Calibri" panose="020F0502020204030204"/>
            </a:endParaRPr>
          </a:p>
        </p:txBody>
      </p:sp>
    </p:spTree>
    <p:extLst>
      <p:ext uri="{BB962C8B-B14F-4D97-AF65-F5344CB8AC3E}">
        <p14:creationId xmlns:p14="http://schemas.microsoft.com/office/powerpoint/2010/main" val="32180212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Connaissances</a:t>
            </a:r>
            <a:r>
              <a:rPr lang="fr-FR" baseline="0" dirty="0"/>
              <a:t> techniques et éco 31/35 (88,6%)</a:t>
            </a:r>
          </a:p>
          <a:p>
            <a:r>
              <a:rPr lang="fr-FR" baseline="0" dirty="0"/>
              <a:t>Diversification 28/35 (80%)</a:t>
            </a:r>
          </a:p>
          <a:p>
            <a:r>
              <a:rPr lang="fr-FR" baseline="0" dirty="0"/>
              <a:t>Fondamentales des filières 20/35 (57%)</a:t>
            </a:r>
          </a:p>
        </p:txBody>
      </p:sp>
      <p:sp>
        <p:nvSpPr>
          <p:cNvPr id="4" name="Espace réservé du numéro de diapositive 3"/>
          <p:cNvSpPr>
            <a:spLocks noGrp="1"/>
          </p:cNvSpPr>
          <p:nvPr>
            <p:ph type="sldNum" sz="quarter" idx="10"/>
          </p:nvPr>
        </p:nvSpPr>
        <p:spPr/>
        <p:txBody>
          <a:bodyPr/>
          <a:lstStyle/>
          <a:p>
            <a:pPr defTabSz="990752">
              <a:defRPr/>
            </a:pPr>
            <a:fld id="{535EDA35-8E2D-4943-A095-7D217FC8C854}" type="slidenum">
              <a:rPr lang="fr-FR">
                <a:solidFill>
                  <a:prstClr val="black"/>
                </a:solidFill>
                <a:latin typeface="Calibri" panose="020F0502020204030204"/>
              </a:rPr>
              <a:pPr defTabSz="990752">
                <a:defRPr/>
              </a:pPr>
              <a:t>185</a:t>
            </a:fld>
            <a:endParaRPr lang="fr-FR">
              <a:solidFill>
                <a:prstClr val="black"/>
              </a:solidFill>
              <a:latin typeface="Calibri" panose="020F0502020204030204"/>
            </a:endParaRPr>
          </a:p>
        </p:txBody>
      </p:sp>
    </p:spTree>
    <p:extLst>
      <p:ext uri="{BB962C8B-B14F-4D97-AF65-F5344CB8AC3E}">
        <p14:creationId xmlns:p14="http://schemas.microsoft.com/office/powerpoint/2010/main" val="1924042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Améliorer graph</a:t>
            </a:r>
          </a:p>
        </p:txBody>
      </p:sp>
      <p:sp>
        <p:nvSpPr>
          <p:cNvPr id="4" name="Espace réservé du pied de page 3"/>
          <p:cNvSpPr>
            <a:spLocks noGrp="1"/>
          </p:cNvSpPr>
          <p:nvPr>
            <p:ph type="ftr" sz="quarter" idx="4"/>
          </p:nvPr>
        </p:nvSpPr>
        <p:spPr/>
        <p:txBody>
          <a:bodyPr/>
          <a:lstStyle/>
          <a:p>
            <a:pPr defTabSz="990752">
              <a:defRPr/>
            </a:pPr>
            <a:endParaRPr lang="fr-FR">
              <a:solidFill>
                <a:prstClr val="black"/>
              </a:solidFill>
              <a:latin typeface="Calibri" panose="020F0502020204030204"/>
            </a:endParaRPr>
          </a:p>
        </p:txBody>
      </p:sp>
      <p:sp>
        <p:nvSpPr>
          <p:cNvPr id="5" name="Espace réservé de l'en-tête 4"/>
          <p:cNvSpPr>
            <a:spLocks noGrp="1"/>
          </p:cNvSpPr>
          <p:nvPr>
            <p:ph type="hdr" sz="quarter"/>
          </p:nvPr>
        </p:nvSpPr>
        <p:spPr/>
        <p:txBody>
          <a:bodyPr/>
          <a:lstStyle/>
          <a:p>
            <a:pPr defTabSz="990752">
              <a:defRPr/>
            </a:pPr>
            <a:endParaRPr lang="fr-FR" sz="1500" b="1">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59249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185 </a:t>
            </a:r>
            <a:r>
              <a:rPr lang="fr-FR" err="1"/>
              <a:t>expl</a:t>
            </a:r>
            <a:r>
              <a:rPr lang="fr-FR"/>
              <a:t> spé en 2010</a:t>
            </a:r>
          </a:p>
          <a:p>
            <a:r>
              <a:rPr lang="fr-FR"/>
              <a:t>230 chef et </a:t>
            </a:r>
            <a:r>
              <a:rPr lang="fr-FR" err="1"/>
              <a:t>co</a:t>
            </a:r>
            <a:r>
              <a:rPr lang="fr-FR"/>
              <a:t> </a:t>
            </a:r>
            <a:r>
              <a:rPr lang="fr-FR" err="1"/>
              <a:t>expl</a:t>
            </a:r>
            <a:endParaRPr lang="fr-FR"/>
          </a:p>
          <a:p>
            <a:r>
              <a:rPr lang="fr-FR"/>
              <a:t>333 ETP contre 353 en 2020</a:t>
            </a:r>
          </a:p>
          <a:p>
            <a:endParaRPr lang="fr-FR"/>
          </a:p>
          <a:p>
            <a:r>
              <a:rPr lang="fr-FR"/>
              <a:t>611 </a:t>
            </a:r>
            <a:r>
              <a:rPr lang="fr-FR" err="1"/>
              <a:t>expl</a:t>
            </a:r>
            <a:r>
              <a:rPr lang="fr-FR"/>
              <a:t> 2010</a:t>
            </a:r>
          </a:p>
          <a:p>
            <a:r>
              <a:rPr lang="fr-FR"/>
              <a:t>1145 chefs explo 2010</a:t>
            </a:r>
          </a:p>
          <a:p>
            <a:r>
              <a:rPr lang="fr-FR"/>
              <a:t>Les exploitations dites non spécialisées valorise 96% de la SAU des en ayant porc</a:t>
            </a:r>
          </a:p>
        </p:txBody>
      </p:sp>
      <p:sp>
        <p:nvSpPr>
          <p:cNvPr id="4" name="Espace réservé du pied de page 3"/>
          <p:cNvSpPr>
            <a:spLocks noGrp="1"/>
          </p:cNvSpPr>
          <p:nvPr>
            <p:ph type="ftr" sz="quarter" idx="4"/>
          </p:nvPr>
        </p:nvSpPr>
        <p:spPr/>
        <p:txBody>
          <a:bodyPr/>
          <a:lstStyle/>
          <a:p>
            <a:pPr defTabSz="990752">
              <a:defRPr/>
            </a:pPr>
            <a:endParaRPr lang="fr-FR">
              <a:solidFill>
                <a:prstClr val="black"/>
              </a:solidFill>
              <a:latin typeface="Calibri" panose="020F0502020204030204"/>
            </a:endParaRPr>
          </a:p>
        </p:txBody>
      </p:sp>
      <p:sp>
        <p:nvSpPr>
          <p:cNvPr id="5" name="Espace réservé de l'en-tête 4"/>
          <p:cNvSpPr>
            <a:spLocks noGrp="1"/>
          </p:cNvSpPr>
          <p:nvPr>
            <p:ph type="hdr" sz="quarter"/>
          </p:nvPr>
        </p:nvSpPr>
        <p:spPr/>
        <p:txBody>
          <a:bodyPr/>
          <a:lstStyle/>
          <a:p>
            <a:pPr defTabSz="990752">
              <a:defRPr/>
            </a:pPr>
            <a:endParaRPr lang="fr-FR" sz="1500" b="1">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55860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pied de page 3"/>
          <p:cNvSpPr>
            <a:spLocks noGrp="1"/>
          </p:cNvSpPr>
          <p:nvPr>
            <p:ph type="ftr" sz="quarter" idx="4"/>
          </p:nvPr>
        </p:nvSpPr>
        <p:spPr/>
        <p:txBody>
          <a:bodyPr/>
          <a:lstStyle/>
          <a:p>
            <a:pPr defTabSz="990752">
              <a:defRPr/>
            </a:pPr>
            <a:endParaRPr lang="fr-FR">
              <a:solidFill>
                <a:prstClr val="black"/>
              </a:solidFill>
              <a:latin typeface="Calibri" panose="020F0502020204030204"/>
            </a:endParaRPr>
          </a:p>
        </p:txBody>
      </p:sp>
      <p:sp>
        <p:nvSpPr>
          <p:cNvPr id="5" name="Espace réservé de l'en-tête 4"/>
          <p:cNvSpPr>
            <a:spLocks noGrp="1"/>
          </p:cNvSpPr>
          <p:nvPr>
            <p:ph type="hdr" sz="quarter"/>
          </p:nvPr>
        </p:nvSpPr>
        <p:spPr/>
        <p:txBody>
          <a:bodyPr/>
          <a:lstStyle/>
          <a:p>
            <a:pPr defTabSz="990752">
              <a:defRPr/>
            </a:pPr>
            <a:endParaRPr lang="fr-FR" sz="1500" b="1">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79424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5.svg"/><Relationship Id="rId2" Type="http://schemas.openxmlformats.org/officeDocument/2006/relationships/image" Target="../media/image49.jpeg"/><Relationship Id="rId1" Type="http://schemas.openxmlformats.org/officeDocument/2006/relationships/slideMaster" Target="../slideMasters/slideMaster9.xml"/><Relationship Id="rId6"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47.pn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jpe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Master" Target="../slideMasters/slideMaster9.xml"/><Relationship Id="rId4" Type="http://schemas.openxmlformats.org/officeDocument/2006/relationships/image" Target="../media/image49.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jpeg"/><Relationship Id="rId1" Type="http://schemas.openxmlformats.org/officeDocument/2006/relationships/slideMaster" Target="../slideMasters/slideMaster9.xml"/><Relationship Id="rId4" Type="http://schemas.openxmlformats.org/officeDocument/2006/relationships/image" Target="../media/image52.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jpeg"/><Relationship Id="rId1" Type="http://schemas.openxmlformats.org/officeDocument/2006/relationships/slideMaster" Target="../slideMasters/slideMaster9.xml"/><Relationship Id="rId4" Type="http://schemas.openxmlformats.org/officeDocument/2006/relationships/image" Target="../media/image52.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jpeg"/><Relationship Id="rId1" Type="http://schemas.openxmlformats.org/officeDocument/2006/relationships/slideMaster" Target="../slideMasters/slideMaster9.xml"/><Relationship Id="rId4" Type="http://schemas.openxmlformats.org/officeDocument/2006/relationships/image" Target="../media/image52.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jpeg"/><Relationship Id="rId1" Type="http://schemas.openxmlformats.org/officeDocument/2006/relationships/slideMaster" Target="../slideMasters/slideMaster9.xml"/><Relationship Id="rId4" Type="http://schemas.openxmlformats.org/officeDocument/2006/relationships/image" Target="../media/image52.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jpeg"/><Relationship Id="rId1" Type="http://schemas.openxmlformats.org/officeDocument/2006/relationships/slideMaster" Target="../slideMasters/slideMaster9.xml"/><Relationship Id="rId4" Type="http://schemas.openxmlformats.org/officeDocument/2006/relationships/image" Target="../media/image52.pn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jpe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8.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jpe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1.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2.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5.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7.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8.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32.sv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32.sv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Master" Target="../slideMasters/slideMaster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0.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9.xml"/><Relationship Id="rId4" Type="http://schemas.openxmlformats.org/officeDocument/2006/relationships/image" Target="../media/image45.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5.svg"/><Relationship Id="rId2" Type="http://schemas.openxmlformats.org/officeDocument/2006/relationships/image" Target="../media/image46.png"/><Relationship Id="rId1" Type="http://schemas.openxmlformats.org/officeDocument/2006/relationships/slideMaster" Target="../slideMasters/slideMaster9.xml"/><Relationship Id="rId6" Type="http://schemas.openxmlformats.org/officeDocument/2006/relationships/image" Target="../media/image44.png"/><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5.svg"/><Relationship Id="rId2" Type="http://schemas.openxmlformats.org/officeDocument/2006/relationships/image" Target="../media/image49.jpeg"/><Relationship Id="rId1" Type="http://schemas.openxmlformats.org/officeDocument/2006/relationships/slideMaster" Target="../slideMasters/slideMaster9.xml"/><Relationship Id="rId6"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47.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5.svg"/><Relationship Id="rId2" Type="http://schemas.openxmlformats.org/officeDocument/2006/relationships/image" Target="../media/image46.png"/><Relationship Id="rId1" Type="http://schemas.openxmlformats.org/officeDocument/2006/relationships/slideMaster" Target="../slideMasters/slideMaster9.xml"/><Relationship Id="rId6" Type="http://schemas.openxmlformats.org/officeDocument/2006/relationships/image" Target="../media/image44.png"/><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5.svg"/><Relationship Id="rId2" Type="http://schemas.openxmlformats.org/officeDocument/2006/relationships/image" Target="../media/image49.jpeg"/><Relationship Id="rId1" Type="http://schemas.openxmlformats.org/officeDocument/2006/relationships/slideMaster" Target="../slideMasters/slideMaster9.xml"/><Relationship Id="rId6"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4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5.svg"/><Relationship Id="rId2" Type="http://schemas.openxmlformats.org/officeDocument/2006/relationships/image" Target="../media/image46.png"/><Relationship Id="rId1" Type="http://schemas.openxmlformats.org/officeDocument/2006/relationships/slideMaster" Target="../slideMasters/slideMaster9.xml"/><Relationship Id="rId6" Type="http://schemas.openxmlformats.org/officeDocument/2006/relationships/image" Target="../media/image44.png"/><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5.svg"/><Relationship Id="rId2" Type="http://schemas.openxmlformats.org/officeDocument/2006/relationships/image" Target="../media/image49.jpeg"/><Relationship Id="rId1" Type="http://schemas.openxmlformats.org/officeDocument/2006/relationships/slideMaster" Target="../slideMasters/slideMaster9.xml"/><Relationship Id="rId6"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47.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jpeg"/><Relationship Id="rId1" Type="http://schemas.openxmlformats.org/officeDocument/2006/relationships/slideMaster" Target="../slideMasters/slideMaster9.xml"/><Relationship Id="rId4" Type="http://schemas.openxmlformats.org/officeDocument/2006/relationships/image" Target="../media/image45.sv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10/04/2025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1351775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10/04/2025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6540446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9 Diapo 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fr-FR"/>
              <a:t>Titre</a:t>
            </a:r>
          </a:p>
        </p:txBody>
      </p:sp>
      <p:sp>
        <p:nvSpPr>
          <p:cNvPr id="3" name="Espace réservé du contenu 2"/>
          <p:cNvSpPr>
            <a:spLocks noGrp="1"/>
          </p:cNvSpPr>
          <p:nvPr>
            <p:ph sz="half" idx="1"/>
          </p:nvPr>
        </p:nvSpPr>
        <p:spPr>
          <a:xfrm>
            <a:off x="838200" y="1825625"/>
            <a:ext cx="5181600" cy="4351338"/>
          </a:xfrm>
        </p:spPr>
        <p:txBody>
          <a:bodyPr>
            <a:normAutofit/>
          </a:bodyPr>
          <a:lstStyle>
            <a:lvl1pPr>
              <a:defRPr sz="2400"/>
            </a:lvl1pPr>
            <a:lvl2pPr>
              <a:defRPr sz="2000"/>
            </a:lvl2pPr>
            <a:lvl3pPr>
              <a:defRPr sz="1800"/>
            </a:lvl3pPr>
            <a:lvl4pPr>
              <a:defRPr sz="1600"/>
            </a:lvl4pPr>
            <a:lvl5pPr>
              <a:defRPr sz="16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normAutofit/>
          </a:bodyPr>
          <a:lstStyle>
            <a:lvl1pPr>
              <a:defRPr sz="2400"/>
            </a:lvl1pPr>
            <a:lvl2pPr>
              <a:defRPr sz="2000"/>
            </a:lvl2pPr>
            <a:lvl3pPr>
              <a:defRPr sz="1800"/>
            </a:lvl3pPr>
            <a:lvl4pPr>
              <a:defRPr sz="1600"/>
            </a:lvl4pPr>
            <a:lvl5pPr>
              <a:defRPr sz="16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pic>
        <p:nvPicPr>
          <p:cNvPr id="11" name="Image 10"/>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H="1">
            <a:off x="1376715" y="6409649"/>
            <a:ext cx="266172" cy="380551"/>
          </a:xfrm>
          <a:prstGeom prst="rect">
            <a:avLst/>
          </a:prstGeom>
        </p:spPr>
      </p:pic>
      <p:pic>
        <p:nvPicPr>
          <p:cNvPr id="12" name="Image 11"/>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flipH="1">
            <a:off x="782507" y="6450511"/>
            <a:ext cx="401858" cy="282189"/>
          </a:xfrm>
          <a:prstGeom prst="rect">
            <a:avLst/>
          </a:prstGeom>
        </p:spPr>
      </p:pic>
      <p:pic>
        <p:nvPicPr>
          <p:cNvPr id="13" name="Image 12"/>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205817" y="6481263"/>
            <a:ext cx="384340" cy="315320"/>
          </a:xfrm>
          <a:prstGeom prst="rect">
            <a:avLst/>
          </a:prstGeom>
        </p:spPr>
      </p:pic>
      <p:sp>
        <p:nvSpPr>
          <p:cNvPr id="21" name="Espace réservé de la date 4"/>
          <p:cNvSpPr>
            <a:spLocks noGrp="1"/>
          </p:cNvSpPr>
          <p:nvPr>
            <p:ph type="dt" sz="half" idx="10"/>
          </p:nvPr>
        </p:nvSpPr>
        <p:spPr>
          <a:xfrm>
            <a:off x="1509314" y="6521815"/>
            <a:ext cx="2072086" cy="365125"/>
          </a:xfrm>
        </p:spPr>
        <p:txBody>
          <a:bodyPr/>
          <a:lstStyle>
            <a:lvl1pPr>
              <a:defRPr>
                <a:solidFill>
                  <a:schemeClr val="bg1">
                    <a:lumMod val="50000"/>
                  </a:schemeClr>
                </a:solidFill>
              </a:defRPr>
            </a:lvl1pPr>
          </a:lstStyle>
          <a:p>
            <a:fld id="{5739E8CC-1E8F-40FD-A941-FEE45B20DD8D}" type="datetime1">
              <a:rPr lang="fr-FR" smtClean="0"/>
              <a:pPr/>
              <a:t>10/04/2025</a:t>
            </a:fld>
            <a:endParaRPr lang="fr-FR"/>
          </a:p>
        </p:txBody>
      </p:sp>
      <p:sp>
        <p:nvSpPr>
          <p:cNvPr id="22" name="Espace réservé du pied de page 5"/>
          <p:cNvSpPr>
            <a:spLocks noGrp="1"/>
          </p:cNvSpPr>
          <p:nvPr>
            <p:ph type="ftr" sz="quarter" idx="11"/>
          </p:nvPr>
        </p:nvSpPr>
        <p:spPr>
          <a:xfrm>
            <a:off x="4038599" y="6521815"/>
            <a:ext cx="6198703" cy="365125"/>
          </a:xfrm>
        </p:spPr>
        <p:txBody>
          <a:bodyPr/>
          <a:lstStyle>
            <a:lvl1pPr>
              <a:defRPr>
                <a:solidFill>
                  <a:schemeClr val="bg1">
                    <a:lumMod val="50000"/>
                  </a:schemeClr>
                </a:solidFill>
              </a:defRPr>
            </a:lvl1pPr>
          </a:lstStyle>
          <a:p>
            <a:endParaRPr lang="fr-FR"/>
          </a:p>
        </p:txBody>
      </p:sp>
      <p:sp>
        <p:nvSpPr>
          <p:cNvPr id="23" name="Espace réservé du numéro de diapositive 6"/>
          <p:cNvSpPr>
            <a:spLocks noGrp="1"/>
          </p:cNvSpPr>
          <p:nvPr>
            <p:ph type="sldNum" sz="quarter" idx="12"/>
          </p:nvPr>
        </p:nvSpPr>
        <p:spPr>
          <a:xfrm>
            <a:off x="10744200" y="6521815"/>
            <a:ext cx="609600" cy="365125"/>
          </a:xfrm>
        </p:spPr>
        <p:txBody>
          <a:bodyPr vert="horz" lIns="91440" tIns="45720" rIns="91440" bIns="45720" rtlCol="0" anchor="ctr"/>
          <a:lstStyle>
            <a:lvl1pPr>
              <a:defRPr lang="fr-FR" smtClean="0">
                <a:solidFill>
                  <a:schemeClr val="bg1">
                    <a:lumMod val="50000"/>
                  </a:schemeClr>
                </a:solidFill>
              </a:defRPr>
            </a:lvl1pPr>
          </a:lstStyle>
          <a:p>
            <a:pPr algn="ctr"/>
            <a:fld id="{E35C3B32-BBC8-4FBC-9ABF-1C2676504F48}" type="slidenum">
              <a:rPr lang="fr-FR" smtClean="0"/>
              <a:pPr algn="ctr"/>
              <a:t>‹N°›</a:t>
            </a:fld>
            <a:endParaRPr lang="fr-FR"/>
          </a:p>
        </p:txBody>
      </p:sp>
      <p:grpSp>
        <p:nvGrpSpPr>
          <p:cNvPr id="25" name="Groupe 24"/>
          <p:cNvGrpSpPr/>
          <p:nvPr userDrawn="1"/>
        </p:nvGrpSpPr>
        <p:grpSpPr>
          <a:xfrm>
            <a:off x="11173853" y="5809821"/>
            <a:ext cx="974084" cy="978958"/>
            <a:chOff x="11173853" y="5809821"/>
            <a:chExt cx="974084" cy="978958"/>
          </a:xfrm>
        </p:grpSpPr>
        <p:sp>
          <p:nvSpPr>
            <p:cNvPr id="26" name="Freeform 14"/>
            <p:cNvSpPr/>
            <p:nvPr/>
          </p:nvSpPr>
          <p:spPr>
            <a:xfrm>
              <a:off x="11814318" y="5809821"/>
              <a:ext cx="333619" cy="33129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alpha val="40000"/>
              </a:srgbClr>
            </a:solidFill>
          </p:spPr>
        </p:sp>
        <p:sp>
          <p:nvSpPr>
            <p:cNvPr id="27" name="Freeform 14"/>
            <p:cNvSpPr/>
            <p:nvPr/>
          </p:nvSpPr>
          <p:spPr>
            <a:xfrm>
              <a:off x="11819991" y="6468748"/>
              <a:ext cx="322272" cy="32003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alpha val="40000"/>
              </a:srgbClr>
            </a:solidFill>
          </p:spPr>
        </p:sp>
        <p:sp>
          <p:nvSpPr>
            <p:cNvPr id="28" name="Freeform 7"/>
            <p:cNvSpPr/>
            <p:nvPr userDrawn="1"/>
          </p:nvSpPr>
          <p:spPr>
            <a:xfrm>
              <a:off x="11845595" y="6158122"/>
              <a:ext cx="288971" cy="295480"/>
            </a:xfrm>
            <a:custGeom>
              <a:avLst/>
              <a:gdLst/>
              <a:ahLst/>
              <a:cxnLst/>
              <a:rect l="l" t="t" r="r" b="b"/>
              <a:pathLst>
                <a:path w="664047" h="660590">
                  <a:moveTo>
                    <a:pt x="0" y="0"/>
                  </a:moveTo>
                  <a:lnTo>
                    <a:pt x="664047" y="0"/>
                  </a:lnTo>
                  <a:lnTo>
                    <a:pt x="664047" y="660590"/>
                  </a:lnTo>
                  <a:lnTo>
                    <a:pt x="0" y="660590"/>
                  </a:lnTo>
                  <a:close/>
                </a:path>
              </a:pathLst>
            </a:custGeom>
            <a:solidFill>
              <a:srgbClr val="80A82B">
                <a:alpha val="40000"/>
              </a:srgbClr>
            </a:solidFill>
          </p:spPr>
        </p:sp>
        <p:sp>
          <p:nvSpPr>
            <p:cNvPr id="29" name="Freeform 23"/>
            <p:cNvSpPr/>
            <p:nvPr userDrawn="1"/>
          </p:nvSpPr>
          <p:spPr>
            <a:xfrm flipH="1" flipV="1">
              <a:off x="11500867" y="6160119"/>
              <a:ext cx="322301" cy="301386"/>
            </a:xfrm>
            <a:custGeom>
              <a:avLst/>
              <a:gdLst/>
              <a:ahLst/>
              <a:cxnLst/>
              <a:rect l="l" t="t" r="r" b="b"/>
              <a:pathLst>
                <a:path w="1363706" h="1363706">
                  <a:moveTo>
                    <a:pt x="1363706" y="1363706"/>
                  </a:moveTo>
                  <a:lnTo>
                    <a:pt x="0" y="1363706"/>
                  </a:lnTo>
                  <a:lnTo>
                    <a:pt x="0" y="0"/>
                  </a:lnTo>
                  <a:lnTo>
                    <a:pt x="1363706" y="0"/>
                  </a:lnTo>
                  <a:lnTo>
                    <a:pt x="1363706" y="1363706"/>
                  </a:lnTo>
                  <a:close/>
                </a:path>
              </a:pathLst>
            </a:custGeom>
            <a:blipFill dpi="0" rotWithShape="1">
              <a:blip r:embed="rId6">
                <a:alphaModFix amt="40000"/>
                <a:extLst>
                  <a:ext uri="{96DAC541-7B7A-43D3-8B79-37D633B846F1}">
                    <asvg:svgBlip xmlns:asvg="http://schemas.microsoft.com/office/drawing/2016/SVG/main" r:embed="rId7"/>
                  </a:ext>
                </a:extLst>
              </a:blip>
              <a:srcRect/>
              <a:stretch>
                <a:fillRect/>
              </a:stretch>
            </a:blipFill>
          </p:spPr>
        </p:sp>
        <p:sp>
          <p:nvSpPr>
            <p:cNvPr id="30" name="Freeform 7"/>
            <p:cNvSpPr/>
            <p:nvPr userDrawn="1"/>
          </p:nvSpPr>
          <p:spPr>
            <a:xfrm>
              <a:off x="11515553" y="6476167"/>
              <a:ext cx="288971" cy="295480"/>
            </a:xfrm>
            <a:custGeom>
              <a:avLst/>
              <a:gdLst/>
              <a:ahLst/>
              <a:cxnLst/>
              <a:rect l="l" t="t" r="r" b="b"/>
              <a:pathLst>
                <a:path w="664047" h="660590">
                  <a:moveTo>
                    <a:pt x="0" y="0"/>
                  </a:moveTo>
                  <a:lnTo>
                    <a:pt x="664047" y="0"/>
                  </a:lnTo>
                  <a:lnTo>
                    <a:pt x="664047" y="660590"/>
                  </a:lnTo>
                  <a:lnTo>
                    <a:pt x="0" y="660590"/>
                  </a:lnTo>
                  <a:close/>
                </a:path>
              </a:pathLst>
            </a:custGeom>
            <a:solidFill>
              <a:srgbClr val="80A82B">
                <a:alpha val="40000"/>
              </a:srgbClr>
            </a:solidFill>
          </p:spPr>
        </p:sp>
        <p:sp>
          <p:nvSpPr>
            <p:cNvPr id="31" name="Freeform 23"/>
            <p:cNvSpPr/>
            <p:nvPr userDrawn="1"/>
          </p:nvSpPr>
          <p:spPr>
            <a:xfrm flipH="1" flipV="1">
              <a:off x="11173853" y="6476167"/>
              <a:ext cx="322301" cy="301386"/>
            </a:xfrm>
            <a:custGeom>
              <a:avLst/>
              <a:gdLst/>
              <a:ahLst/>
              <a:cxnLst/>
              <a:rect l="l" t="t" r="r" b="b"/>
              <a:pathLst>
                <a:path w="1363706" h="1363706">
                  <a:moveTo>
                    <a:pt x="1363706" y="1363706"/>
                  </a:moveTo>
                  <a:lnTo>
                    <a:pt x="0" y="1363706"/>
                  </a:lnTo>
                  <a:lnTo>
                    <a:pt x="0" y="0"/>
                  </a:lnTo>
                  <a:lnTo>
                    <a:pt x="1363706" y="0"/>
                  </a:lnTo>
                  <a:lnTo>
                    <a:pt x="1363706" y="1363706"/>
                  </a:lnTo>
                  <a:close/>
                </a:path>
              </a:pathLst>
            </a:custGeom>
            <a:blipFill dpi="0" rotWithShape="1">
              <a:blip r:embed="rId6">
                <a:alphaModFix amt="40000"/>
                <a:extLst>
                  <a:ext uri="{96DAC541-7B7A-43D3-8B79-37D633B846F1}">
                    <asvg:svgBlip xmlns:asvg="http://schemas.microsoft.com/office/drawing/2016/SVG/main" r:embed="rId7"/>
                  </a:ext>
                </a:extLst>
              </a:blip>
              <a:srcRect/>
              <a:stretch>
                <a:fillRect/>
              </a:stretch>
            </a:blipFill>
          </p:spPr>
        </p:sp>
      </p:grpSp>
    </p:spTree>
    <p:extLst>
      <p:ext uri="{BB962C8B-B14F-4D97-AF65-F5344CB8AC3E}">
        <p14:creationId xmlns:p14="http://schemas.microsoft.com/office/powerpoint/2010/main" val="14694791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 Diapo fin generale">
    <p:spTree>
      <p:nvGrpSpPr>
        <p:cNvPr id="1" name=""/>
        <p:cNvGrpSpPr/>
        <p:nvPr/>
      </p:nvGrpSpPr>
      <p:grpSpPr>
        <a:xfrm>
          <a:off x="0" y="0"/>
          <a:ext cx="0" cy="0"/>
          <a:chOff x="0" y="0"/>
          <a:chExt cx="0" cy="0"/>
        </a:xfrm>
      </p:grpSpPr>
      <p:sp>
        <p:nvSpPr>
          <p:cNvPr id="5" name="Rectangle 4"/>
          <p:cNvSpPr/>
          <p:nvPr userDrawn="1"/>
        </p:nvSpPr>
        <p:spPr>
          <a:xfrm>
            <a:off x="1" y="0"/>
            <a:ext cx="6249880" cy="6858000"/>
          </a:xfrm>
          <a:prstGeom prst="rect">
            <a:avLst/>
          </a:prstGeom>
          <a:solidFill>
            <a:srgbClr val="4A2F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365760" y="2238103"/>
            <a:ext cx="5529943" cy="3135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3168" b="3087"/>
          <a:stretch/>
        </p:blipFill>
        <p:spPr>
          <a:xfrm>
            <a:off x="54324" y="1921974"/>
            <a:ext cx="6169419" cy="3529619"/>
          </a:xfrm>
          <a:prstGeom prst="rect">
            <a:avLst/>
          </a:prstGeom>
        </p:spPr>
      </p:pic>
      <p:sp>
        <p:nvSpPr>
          <p:cNvPr id="11" name="Espace réservé du pied de page 10"/>
          <p:cNvSpPr>
            <a:spLocks noGrp="1"/>
          </p:cNvSpPr>
          <p:nvPr>
            <p:ph type="ftr" sz="quarter" idx="11"/>
          </p:nvPr>
        </p:nvSpPr>
        <p:spPr>
          <a:xfrm>
            <a:off x="7444234" y="6487791"/>
            <a:ext cx="3950563" cy="365125"/>
          </a:xfrm>
        </p:spPr>
        <p:txBody>
          <a:bodyPr/>
          <a:lstStyle>
            <a:lvl1pPr>
              <a:defRPr>
                <a:solidFill>
                  <a:srgbClr val="4A2F35"/>
                </a:solidFill>
              </a:defRPr>
            </a:lvl1pPr>
          </a:lstStyle>
          <a:p>
            <a:endParaRPr lang="fr-FR"/>
          </a:p>
        </p:txBody>
      </p:sp>
      <p:sp>
        <p:nvSpPr>
          <p:cNvPr id="12" name="Espace réservé du numéro de diapositive 11"/>
          <p:cNvSpPr>
            <a:spLocks noGrp="1"/>
          </p:cNvSpPr>
          <p:nvPr>
            <p:ph type="sldNum" sz="quarter" idx="12"/>
          </p:nvPr>
        </p:nvSpPr>
        <p:spPr>
          <a:xfrm>
            <a:off x="11541370" y="6487791"/>
            <a:ext cx="576062" cy="365125"/>
          </a:xfrm>
        </p:spPr>
        <p:txBody>
          <a:bodyPr/>
          <a:lstStyle>
            <a:lvl1pPr>
              <a:defRPr>
                <a:solidFill>
                  <a:srgbClr val="4A2F35"/>
                </a:solidFill>
              </a:defRPr>
            </a:lvl1pPr>
          </a:lstStyle>
          <a:p>
            <a:fld id="{E35C3B32-BBC8-4FBC-9ABF-1C2676504F48}" type="slidenum">
              <a:rPr lang="fr-FR" smtClean="0"/>
              <a:pPr/>
              <a:t>‹N°›</a:t>
            </a:fld>
            <a:endParaRPr lang="fr-FR"/>
          </a:p>
        </p:txBody>
      </p:sp>
      <p:sp>
        <p:nvSpPr>
          <p:cNvPr id="8" name="Espace réservé de la date 4"/>
          <p:cNvSpPr>
            <a:spLocks noGrp="1"/>
          </p:cNvSpPr>
          <p:nvPr>
            <p:ph type="dt" sz="half" idx="10"/>
          </p:nvPr>
        </p:nvSpPr>
        <p:spPr>
          <a:xfrm>
            <a:off x="6328755" y="6487791"/>
            <a:ext cx="998965" cy="348417"/>
          </a:xfrm>
        </p:spPr>
        <p:txBody>
          <a:bodyPr/>
          <a:lstStyle>
            <a:lvl1pPr>
              <a:defRPr>
                <a:solidFill>
                  <a:schemeClr val="tx1"/>
                </a:solidFill>
              </a:defRPr>
            </a:lvl1pPr>
          </a:lstStyle>
          <a:p>
            <a:fld id="{5739E8CC-1E8F-40FD-A941-FEE45B20DD8D}" type="datetime1">
              <a:rPr lang="fr-FR" smtClean="0"/>
              <a:pPr/>
              <a:t>10/04/2025</a:t>
            </a:fld>
            <a:endParaRPr lang="fr-FR"/>
          </a:p>
        </p:txBody>
      </p:sp>
    </p:spTree>
    <p:extLst>
      <p:ext uri="{BB962C8B-B14F-4D97-AF65-F5344CB8AC3E}">
        <p14:creationId xmlns:p14="http://schemas.microsoft.com/office/powerpoint/2010/main" val="9289033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1 Diapo fin generale avec photo">
    <p:spTree>
      <p:nvGrpSpPr>
        <p:cNvPr id="1" name=""/>
        <p:cNvGrpSpPr/>
        <p:nvPr/>
      </p:nvGrpSpPr>
      <p:grpSpPr>
        <a:xfrm>
          <a:off x="0" y="0"/>
          <a:ext cx="0" cy="0"/>
          <a:chOff x="0" y="0"/>
          <a:chExt cx="0" cy="0"/>
        </a:xfrm>
      </p:grpSpPr>
      <p:sp>
        <p:nvSpPr>
          <p:cNvPr id="5" name="Rectangle 4"/>
          <p:cNvSpPr/>
          <p:nvPr userDrawn="1"/>
        </p:nvSpPr>
        <p:spPr>
          <a:xfrm>
            <a:off x="1" y="0"/>
            <a:ext cx="6249880" cy="6858000"/>
          </a:xfrm>
          <a:prstGeom prst="rect">
            <a:avLst/>
          </a:prstGeom>
          <a:solidFill>
            <a:srgbClr val="4A2F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userDrawn="1"/>
        </p:nvPicPr>
        <p:blipFill rotWithShape="1">
          <a:blip r:embed="rId2" cstate="screen">
            <a:extLst>
              <a:ext uri="{28A0092B-C50C-407E-A947-70E740481C1C}">
                <a14:useLocalDpi xmlns:a14="http://schemas.microsoft.com/office/drawing/2010/main" val="0"/>
              </a:ext>
            </a:extLst>
          </a:blip>
          <a:srcRect l="4000" t="18774" b="6792"/>
          <a:stretch/>
        </p:blipFill>
        <p:spPr>
          <a:xfrm>
            <a:off x="448789" y="2107474"/>
            <a:ext cx="5431840" cy="3158621"/>
          </a:xfrm>
          <a:prstGeom prst="rect">
            <a:avLst/>
          </a:prstGeom>
        </p:spPr>
      </p:pic>
      <p:pic>
        <p:nvPicPr>
          <p:cNvPr id="7" name="Image 6"/>
          <p:cNvPicPr>
            <a:picLocks noChangeAspect="1"/>
          </p:cNvPicPr>
          <p:nvPr userDrawn="1"/>
        </p:nvPicPr>
        <p:blipFill rotWithShape="1">
          <a:blip r:embed="rId3" cstate="screen">
            <a:extLst>
              <a:ext uri="{28A0092B-C50C-407E-A947-70E740481C1C}">
                <a14:useLocalDpi xmlns:a14="http://schemas.microsoft.com/office/drawing/2010/main" val="0"/>
              </a:ext>
            </a:extLst>
          </a:blip>
          <a:srcRect t="3168" b="3087"/>
          <a:stretch/>
        </p:blipFill>
        <p:spPr>
          <a:xfrm>
            <a:off x="80462" y="1921974"/>
            <a:ext cx="6169419" cy="3529619"/>
          </a:xfrm>
          <a:prstGeom prst="rect">
            <a:avLst/>
          </a:prstGeom>
        </p:spPr>
      </p:pic>
      <p:sp>
        <p:nvSpPr>
          <p:cNvPr id="11" name="Espace réservé du pied de page 10"/>
          <p:cNvSpPr>
            <a:spLocks noGrp="1"/>
          </p:cNvSpPr>
          <p:nvPr>
            <p:ph type="ftr" sz="quarter" idx="11"/>
          </p:nvPr>
        </p:nvSpPr>
        <p:spPr>
          <a:xfrm>
            <a:off x="7444234" y="6487791"/>
            <a:ext cx="3950563" cy="365125"/>
          </a:xfrm>
        </p:spPr>
        <p:txBody>
          <a:bodyPr/>
          <a:lstStyle>
            <a:lvl1pPr>
              <a:defRPr>
                <a:solidFill>
                  <a:srgbClr val="4A2F35"/>
                </a:solidFill>
              </a:defRPr>
            </a:lvl1pPr>
          </a:lstStyle>
          <a:p>
            <a:endParaRPr lang="fr-FR"/>
          </a:p>
        </p:txBody>
      </p:sp>
      <p:sp>
        <p:nvSpPr>
          <p:cNvPr id="12" name="Espace réservé du numéro de diapositive 11"/>
          <p:cNvSpPr>
            <a:spLocks noGrp="1"/>
          </p:cNvSpPr>
          <p:nvPr>
            <p:ph type="sldNum" sz="quarter" idx="12"/>
          </p:nvPr>
        </p:nvSpPr>
        <p:spPr>
          <a:xfrm>
            <a:off x="11541370" y="6487791"/>
            <a:ext cx="576062" cy="365125"/>
          </a:xfrm>
        </p:spPr>
        <p:txBody>
          <a:bodyPr/>
          <a:lstStyle>
            <a:lvl1pPr>
              <a:defRPr>
                <a:solidFill>
                  <a:srgbClr val="4A2F35"/>
                </a:solidFill>
              </a:defRPr>
            </a:lvl1pPr>
          </a:lstStyle>
          <a:p>
            <a:fld id="{E35C3B32-BBC8-4FBC-9ABF-1C2676504F48}" type="slidenum">
              <a:rPr lang="fr-FR" smtClean="0"/>
              <a:pPr/>
              <a:t>‹N°›</a:t>
            </a:fld>
            <a:endParaRPr lang="fr-FR"/>
          </a:p>
        </p:txBody>
      </p:sp>
      <p:sp>
        <p:nvSpPr>
          <p:cNvPr id="14" name="Espace réservé de la date 4"/>
          <p:cNvSpPr>
            <a:spLocks noGrp="1"/>
          </p:cNvSpPr>
          <p:nvPr>
            <p:ph type="dt" sz="half" idx="10"/>
          </p:nvPr>
        </p:nvSpPr>
        <p:spPr>
          <a:xfrm>
            <a:off x="6328755" y="6487791"/>
            <a:ext cx="998965" cy="348417"/>
          </a:xfrm>
        </p:spPr>
        <p:txBody>
          <a:bodyPr/>
          <a:lstStyle>
            <a:lvl1pPr>
              <a:defRPr>
                <a:solidFill>
                  <a:schemeClr val="tx1"/>
                </a:solidFill>
              </a:defRPr>
            </a:lvl1pPr>
          </a:lstStyle>
          <a:p>
            <a:fld id="{5739E8CC-1E8F-40FD-A941-FEE45B20DD8D}" type="datetime1">
              <a:rPr lang="fr-FR" smtClean="0"/>
              <a:pPr/>
              <a:t>10/04/2025</a:t>
            </a:fld>
            <a:endParaRPr lang="fr-FR"/>
          </a:p>
        </p:txBody>
      </p:sp>
    </p:spTree>
    <p:extLst>
      <p:ext uri="{BB962C8B-B14F-4D97-AF65-F5344CB8AC3E}">
        <p14:creationId xmlns:p14="http://schemas.microsoft.com/office/powerpoint/2010/main" val="16427893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apo filiere volaille titr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919028" y="1278864"/>
            <a:ext cx="10515600" cy="1325563"/>
          </a:xfrm>
        </p:spPr>
        <p:txBody>
          <a:bodyPr>
            <a:normAutofit/>
          </a:bodyPr>
          <a:lstStyle>
            <a:lvl1pPr algn="ctr">
              <a:defRPr sz="3600">
                <a:solidFill>
                  <a:schemeClr val="tx2"/>
                </a:solidFill>
                <a:latin typeface="+mn-lt"/>
              </a:defRPr>
            </a:lvl1pPr>
          </a:lstStyle>
          <a:p>
            <a:r>
              <a:rPr lang="fr-FR"/>
              <a:t>Titre</a:t>
            </a:r>
          </a:p>
        </p:txBody>
      </p:sp>
      <p:sp>
        <p:nvSpPr>
          <p:cNvPr id="8" name="Rectangle 7"/>
          <p:cNvSpPr/>
          <p:nvPr userDrawn="1"/>
        </p:nvSpPr>
        <p:spPr>
          <a:xfrm>
            <a:off x="1419497" y="6548846"/>
            <a:ext cx="10772503" cy="327528"/>
          </a:xfrm>
          <a:prstGeom prst="rect">
            <a:avLst/>
          </a:prstGeom>
          <a:solidFill>
            <a:srgbClr val="EBC5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H="1">
            <a:off x="785942" y="6404390"/>
            <a:ext cx="266172" cy="380551"/>
          </a:xfrm>
          <a:prstGeom prst="rect">
            <a:avLst/>
          </a:prstGeom>
        </p:spPr>
      </p:pic>
      <p:pic>
        <p:nvPicPr>
          <p:cNvPr id="6" name="Image 5"/>
          <p:cNvPicPr>
            <a:picLocks noChangeAspect="1"/>
          </p:cNvPicPr>
          <p:nvPr userDrawn="1"/>
        </p:nvPicPr>
        <p:blipFill rotWithShape="1">
          <a:blip r:embed="rId3" cstate="screen">
            <a:extLst>
              <a:ext uri="{28A0092B-C50C-407E-A947-70E740481C1C}">
                <a14:useLocalDpi xmlns:a14="http://schemas.microsoft.com/office/drawing/2010/main" val="0"/>
              </a:ext>
            </a:extLst>
          </a:blip>
          <a:srcRect l="21129" t="20698" r="19176" b="20000"/>
          <a:stretch/>
        </p:blipFill>
        <p:spPr>
          <a:xfrm flipH="1">
            <a:off x="260166" y="6371365"/>
            <a:ext cx="409303" cy="446599"/>
          </a:xfrm>
          <a:prstGeom prst="rect">
            <a:avLst/>
          </a:prstGeom>
        </p:spPr>
      </p:pic>
      <p:pic>
        <p:nvPicPr>
          <p:cNvPr id="10" name="Image 9"/>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sp>
        <p:nvSpPr>
          <p:cNvPr id="12" name="Espace réservé du texte 2"/>
          <p:cNvSpPr>
            <a:spLocks noGrp="1"/>
          </p:cNvSpPr>
          <p:nvPr>
            <p:ph type="body" idx="1"/>
          </p:nvPr>
        </p:nvSpPr>
        <p:spPr>
          <a:xfrm>
            <a:off x="831850" y="3228722"/>
            <a:ext cx="10515600" cy="2242619"/>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3" name="Espace réservé de la date 4"/>
          <p:cNvSpPr>
            <a:spLocks noGrp="1"/>
          </p:cNvSpPr>
          <p:nvPr>
            <p:ph type="dt" sz="half" idx="10"/>
          </p:nvPr>
        </p:nvSpPr>
        <p:spPr>
          <a:xfrm>
            <a:off x="1509314" y="6521815"/>
            <a:ext cx="2072086" cy="365125"/>
          </a:xfrm>
        </p:spPr>
        <p:txBody>
          <a:bodyPr/>
          <a:lstStyle>
            <a:lvl1pPr>
              <a:defRPr>
                <a:solidFill>
                  <a:schemeClr val="bg1"/>
                </a:solidFill>
              </a:defRPr>
            </a:lvl1pPr>
          </a:lstStyle>
          <a:p>
            <a:fld id="{5739E8CC-1E8F-40FD-A941-FEE45B20DD8D}" type="datetime1">
              <a:rPr lang="fr-FR" smtClean="0"/>
              <a:pPr/>
              <a:t>10/04/2025</a:t>
            </a:fld>
            <a:endParaRPr lang="fr-FR"/>
          </a:p>
        </p:txBody>
      </p:sp>
      <p:sp>
        <p:nvSpPr>
          <p:cNvPr id="14" name="Espace réservé du pied de page 5"/>
          <p:cNvSpPr>
            <a:spLocks noGrp="1"/>
          </p:cNvSpPr>
          <p:nvPr>
            <p:ph type="ftr" sz="quarter" idx="11"/>
          </p:nvPr>
        </p:nvSpPr>
        <p:spPr>
          <a:xfrm>
            <a:off x="4038599" y="6521815"/>
            <a:ext cx="6198703" cy="365125"/>
          </a:xfrm>
        </p:spPr>
        <p:txBody>
          <a:bodyPr/>
          <a:lstStyle>
            <a:lvl1pPr>
              <a:defRPr>
                <a:solidFill>
                  <a:schemeClr val="bg1"/>
                </a:solidFill>
              </a:defRPr>
            </a:lvl1pPr>
          </a:lstStyle>
          <a:p>
            <a:endParaRPr lang="fr-FR"/>
          </a:p>
        </p:txBody>
      </p:sp>
      <p:sp>
        <p:nvSpPr>
          <p:cNvPr id="15" name="Espace réservé du numéro de diapositive 6"/>
          <p:cNvSpPr>
            <a:spLocks noGrp="1"/>
          </p:cNvSpPr>
          <p:nvPr>
            <p:ph type="sldNum" sz="quarter" idx="12"/>
          </p:nvPr>
        </p:nvSpPr>
        <p:spPr>
          <a:xfrm>
            <a:off x="10744200" y="6521815"/>
            <a:ext cx="609600" cy="365125"/>
          </a:xfrm>
        </p:spPr>
        <p:txBody>
          <a:bodyPr/>
          <a:lstStyle>
            <a:lvl1pPr>
              <a:defRPr>
                <a:solidFill>
                  <a:schemeClr val="bg1"/>
                </a:solidFill>
              </a:defRPr>
            </a:lvl1pPr>
          </a:lstStyle>
          <a:p>
            <a:fld id="{E35C3B32-BBC8-4FBC-9ABF-1C2676504F48}" type="slidenum">
              <a:rPr lang="fr-FR" smtClean="0"/>
              <a:pPr/>
              <a:t>‹N°›</a:t>
            </a:fld>
            <a:endParaRPr lang="fr-FR"/>
          </a:p>
        </p:txBody>
      </p:sp>
    </p:spTree>
    <p:extLst>
      <p:ext uri="{BB962C8B-B14F-4D97-AF65-F5344CB8AC3E}">
        <p14:creationId xmlns:p14="http://schemas.microsoft.com/office/powerpoint/2010/main" val="8745416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apo filiere volaille sommai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523999" y="1218995"/>
            <a:ext cx="9144000" cy="1006475"/>
          </a:xfrm>
        </p:spPr>
        <p:txBody>
          <a:bodyPr anchor="ctr">
            <a:normAutofit/>
          </a:bodyPr>
          <a:lstStyle>
            <a:lvl1pPr algn="ctr">
              <a:defRPr sz="3600">
                <a:solidFill>
                  <a:schemeClr val="tx2"/>
                </a:solidFill>
                <a:latin typeface="+mn-lt"/>
              </a:defRPr>
            </a:lvl1pPr>
          </a:lstStyle>
          <a:p>
            <a:r>
              <a:rPr lang="fr-FR"/>
              <a:t>Titre</a:t>
            </a:r>
          </a:p>
        </p:txBody>
      </p:sp>
      <p:pic>
        <p:nvPicPr>
          <p:cNvPr id="12" name="Imag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sp>
        <p:nvSpPr>
          <p:cNvPr id="15" name="Espace réservé du contenu 2"/>
          <p:cNvSpPr>
            <a:spLocks noGrp="1"/>
          </p:cNvSpPr>
          <p:nvPr>
            <p:ph idx="13"/>
          </p:nvPr>
        </p:nvSpPr>
        <p:spPr>
          <a:xfrm>
            <a:off x="1523999" y="2440380"/>
            <a:ext cx="9144000" cy="353509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4" name="Rectangle 13"/>
          <p:cNvSpPr/>
          <p:nvPr userDrawn="1"/>
        </p:nvSpPr>
        <p:spPr>
          <a:xfrm>
            <a:off x="1419497" y="6549522"/>
            <a:ext cx="10772503" cy="327528"/>
          </a:xfrm>
          <a:prstGeom prst="rect">
            <a:avLst/>
          </a:prstGeom>
          <a:solidFill>
            <a:srgbClr val="EBC5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H="1">
            <a:off x="785942" y="6404390"/>
            <a:ext cx="266172" cy="380551"/>
          </a:xfrm>
          <a:prstGeom prst="rect">
            <a:avLst/>
          </a:prstGeom>
        </p:spPr>
      </p:pic>
      <p:pic>
        <p:nvPicPr>
          <p:cNvPr id="20" name="Image 19"/>
          <p:cNvPicPr>
            <a:picLocks noChangeAspect="1"/>
          </p:cNvPicPr>
          <p:nvPr userDrawn="1"/>
        </p:nvPicPr>
        <p:blipFill rotWithShape="1">
          <a:blip r:embed="rId4" cstate="screen">
            <a:extLst>
              <a:ext uri="{28A0092B-C50C-407E-A947-70E740481C1C}">
                <a14:useLocalDpi xmlns:a14="http://schemas.microsoft.com/office/drawing/2010/main" val="0"/>
              </a:ext>
            </a:extLst>
          </a:blip>
          <a:srcRect l="21129" t="20698" r="19176" b="20000"/>
          <a:stretch/>
        </p:blipFill>
        <p:spPr>
          <a:xfrm flipH="1">
            <a:off x="260166" y="6371365"/>
            <a:ext cx="409303" cy="446599"/>
          </a:xfrm>
          <a:prstGeom prst="rect">
            <a:avLst/>
          </a:prstGeom>
        </p:spPr>
      </p:pic>
      <p:sp>
        <p:nvSpPr>
          <p:cNvPr id="11" name="Espace réservé de la date 4"/>
          <p:cNvSpPr>
            <a:spLocks noGrp="1"/>
          </p:cNvSpPr>
          <p:nvPr>
            <p:ph type="dt" sz="half" idx="10"/>
          </p:nvPr>
        </p:nvSpPr>
        <p:spPr>
          <a:xfrm>
            <a:off x="1509314" y="6521815"/>
            <a:ext cx="2072086" cy="365125"/>
          </a:xfrm>
        </p:spPr>
        <p:txBody>
          <a:bodyPr/>
          <a:lstStyle>
            <a:lvl1pPr>
              <a:defRPr>
                <a:solidFill>
                  <a:schemeClr val="bg1"/>
                </a:solidFill>
              </a:defRPr>
            </a:lvl1pPr>
          </a:lstStyle>
          <a:p>
            <a:fld id="{5739E8CC-1E8F-40FD-A941-FEE45B20DD8D}" type="datetime1">
              <a:rPr lang="fr-FR" smtClean="0"/>
              <a:pPr/>
              <a:t>10/04/2025</a:t>
            </a:fld>
            <a:endParaRPr lang="fr-FR"/>
          </a:p>
        </p:txBody>
      </p:sp>
      <p:sp>
        <p:nvSpPr>
          <p:cNvPr id="13" name="Espace réservé du pied de page 5"/>
          <p:cNvSpPr>
            <a:spLocks noGrp="1"/>
          </p:cNvSpPr>
          <p:nvPr>
            <p:ph type="ftr" sz="quarter" idx="11"/>
          </p:nvPr>
        </p:nvSpPr>
        <p:spPr>
          <a:xfrm>
            <a:off x="4038599" y="6521815"/>
            <a:ext cx="6198703" cy="365125"/>
          </a:xfrm>
        </p:spPr>
        <p:txBody>
          <a:bodyPr/>
          <a:lstStyle>
            <a:lvl1pPr>
              <a:defRPr>
                <a:solidFill>
                  <a:schemeClr val="bg1"/>
                </a:solidFill>
              </a:defRPr>
            </a:lvl1pPr>
          </a:lstStyle>
          <a:p>
            <a:endParaRPr lang="fr-FR"/>
          </a:p>
        </p:txBody>
      </p:sp>
      <p:sp>
        <p:nvSpPr>
          <p:cNvPr id="21" name="Espace réservé du numéro de diapositive 6"/>
          <p:cNvSpPr>
            <a:spLocks noGrp="1"/>
          </p:cNvSpPr>
          <p:nvPr>
            <p:ph type="sldNum" sz="quarter" idx="12"/>
          </p:nvPr>
        </p:nvSpPr>
        <p:spPr>
          <a:xfrm>
            <a:off x="10744200" y="6521815"/>
            <a:ext cx="609600" cy="365125"/>
          </a:xfrm>
        </p:spPr>
        <p:txBody>
          <a:bodyPr/>
          <a:lstStyle>
            <a:lvl1pPr>
              <a:defRPr>
                <a:solidFill>
                  <a:schemeClr val="bg1"/>
                </a:solidFill>
              </a:defRPr>
            </a:lvl1pPr>
          </a:lstStyle>
          <a:p>
            <a:fld id="{E35C3B32-BBC8-4FBC-9ABF-1C2676504F48}" type="slidenum">
              <a:rPr lang="fr-FR" smtClean="0"/>
              <a:pPr/>
              <a:t>‹N°›</a:t>
            </a:fld>
            <a:endParaRPr lang="fr-FR"/>
          </a:p>
        </p:txBody>
      </p:sp>
    </p:spTree>
    <p:extLst>
      <p:ext uri="{BB962C8B-B14F-4D97-AF65-F5344CB8AC3E}">
        <p14:creationId xmlns:p14="http://schemas.microsoft.com/office/powerpoint/2010/main" val="1924697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Diapo filiere volaille Contenu avec légende">
    <p:spTree>
      <p:nvGrpSpPr>
        <p:cNvPr id="1" name=""/>
        <p:cNvGrpSpPr/>
        <p:nvPr/>
      </p:nvGrpSpPr>
      <p:grpSpPr>
        <a:xfrm>
          <a:off x="0" y="0"/>
          <a:ext cx="0" cy="0"/>
          <a:chOff x="0" y="0"/>
          <a:chExt cx="0" cy="0"/>
        </a:xfrm>
      </p:grpSpPr>
      <p:sp>
        <p:nvSpPr>
          <p:cNvPr id="8" name="Parallélogramme 7"/>
          <p:cNvSpPr/>
          <p:nvPr userDrawn="1"/>
        </p:nvSpPr>
        <p:spPr>
          <a:xfrm flipH="1">
            <a:off x="270026" y="-292399"/>
            <a:ext cx="5273524" cy="6187876"/>
          </a:xfrm>
          <a:prstGeom prst="parallelogram">
            <a:avLst>
              <a:gd name="adj" fmla="val 6092"/>
            </a:avLst>
          </a:prstGeom>
          <a:solidFill>
            <a:srgbClr val="EBC5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1419497" y="6549522"/>
            <a:ext cx="10772503" cy="327528"/>
          </a:xfrm>
          <a:prstGeom prst="rect">
            <a:avLst/>
          </a:prstGeom>
          <a:solidFill>
            <a:srgbClr val="EBC5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p:cNvSpPr>
            <a:spLocks noGrp="1"/>
          </p:cNvSpPr>
          <p:nvPr>
            <p:ph idx="1"/>
          </p:nvPr>
        </p:nvSpPr>
        <p:spPr>
          <a:xfrm>
            <a:off x="5749834" y="1021852"/>
            <a:ext cx="6172200" cy="4873625"/>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1913486"/>
            <a:ext cx="3932237" cy="39555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pic>
        <p:nvPicPr>
          <p:cNvPr id="11" name="Image 10"/>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H="1">
            <a:off x="785942" y="6404390"/>
            <a:ext cx="266172" cy="380551"/>
          </a:xfrm>
          <a:prstGeom prst="rect">
            <a:avLst/>
          </a:prstGeom>
        </p:spPr>
      </p:pic>
      <p:pic>
        <p:nvPicPr>
          <p:cNvPr id="12" name="Image 11"/>
          <p:cNvPicPr>
            <a:picLocks noChangeAspect="1"/>
          </p:cNvPicPr>
          <p:nvPr userDrawn="1"/>
        </p:nvPicPr>
        <p:blipFill rotWithShape="1">
          <a:blip r:embed="rId4" cstate="screen">
            <a:extLst>
              <a:ext uri="{28A0092B-C50C-407E-A947-70E740481C1C}">
                <a14:useLocalDpi xmlns:a14="http://schemas.microsoft.com/office/drawing/2010/main" val="0"/>
              </a:ext>
            </a:extLst>
          </a:blip>
          <a:srcRect l="21129" t="20698" r="19176" b="20000"/>
          <a:stretch/>
        </p:blipFill>
        <p:spPr>
          <a:xfrm flipH="1">
            <a:off x="260166" y="6371365"/>
            <a:ext cx="409303" cy="446599"/>
          </a:xfrm>
          <a:prstGeom prst="rect">
            <a:avLst/>
          </a:prstGeom>
        </p:spPr>
      </p:pic>
      <p:sp>
        <p:nvSpPr>
          <p:cNvPr id="13" name="Espace réservé de la date 4"/>
          <p:cNvSpPr>
            <a:spLocks noGrp="1"/>
          </p:cNvSpPr>
          <p:nvPr>
            <p:ph type="dt" sz="half" idx="10"/>
          </p:nvPr>
        </p:nvSpPr>
        <p:spPr>
          <a:xfrm>
            <a:off x="1509314" y="6521815"/>
            <a:ext cx="2072086" cy="365125"/>
          </a:xfrm>
        </p:spPr>
        <p:txBody>
          <a:bodyPr/>
          <a:lstStyle>
            <a:lvl1pPr>
              <a:defRPr>
                <a:solidFill>
                  <a:schemeClr val="bg1"/>
                </a:solidFill>
              </a:defRPr>
            </a:lvl1pPr>
          </a:lstStyle>
          <a:p>
            <a:fld id="{5739E8CC-1E8F-40FD-A941-FEE45B20DD8D}" type="datetime1">
              <a:rPr lang="fr-FR" smtClean="0"/>
              <a:pPr/>
              <a:t>10/04/2025</a:t>
            </a:fld>
            <a:endParaRPr lang="fr-FR"/>
          </a:p>
        </p:txBody>
      </p:sp>
      <p:sp>
        <p:nvSpPr>
          <p:cNvPr id="14" name="Espace réservé du pied de page 5"/>
          <p:cNvSpPr>
            <a:spLocks noGrp="1"/>
          </p:cNvSpPr>
          <p:nvPr>
            <p:ph type="ftr" sz="quarter" idx="11"/>
          </p:nvPr>
        </p:nvSpPr>
        <p:spPr>
          <a:xfrm>
            <a:off x="4038599" y="6521815"/>
            <a:ext cx="6198703" cy="365125"/>
          </a:xfrm>
        </p:spPr>
        <p:txBody>
          <a:bodyPr/>
          <a:lstStyle>
            <a:lvl1pPr>
              <a:defRPr>
                <a:solidFill>
                  <a:schemeClr val="bg1"/>
                </a:solidFill>
              </a:defRPr>
            </a:lvl1pPr>
          </a:lstStyle>
          <a:p>
            <a:endParaRPr lang="fr-FR"/>
          </a:p>
        </p:txBody>
      </p:sp>
      <p:sp>
        <p:nvSpPr>
          <p:cNvPr id="15" name="Espace réservé du numéro de diapositive 6"/>
          <p:cNvSpPr>
            <a:spLocks noGrp="1"/>
          </p:cNvSpPr>
          <p:nvPr>
            <p:ph type="sldNum" sz="quarter" idx="12"/>
          </p:nvPr>
        </p:nvSpPr>
        <p:spPr>
          <a:xfrm>
            <a:off x="10744200" y="6521815"/>
            <a:ext cx="609600" cy="365125"/>
          </a:xfrm>
        </p:spPr>
        <p:txBody>
          <a:bodyPr/>
          <a:lstStyle>
            <a:lvl1pPr>
              <a:defRPr>
                <a:solidFill>
                  <a:schemeClr val="bg1"/>
                </a:solidFill>
              </a:defRPr>
            </a:lvl1pPr>
          </a:lstStyle>
          <a:p>
            <a:fld id="{E35C3B32-BBC8-4FBC-9ABF-1C2676504F48}" type="slidenum">
              <a:rPr lang="fr-FR" smtClean="0"/>
              <a:pPr/>
              <a:t>‹N°›</a:t>
            </a:fld>
            <a:endParaRPr lang="fr-FR"/>
          </a:p>
        </p:txBody>
      </p:sp>
      <p:sp>
        <p:nvSpPr>
          <p:cNvPr id="2" name="Titre 1"/>
          <p:cNvSpPr>
            <a:spLocks noGrp="1"/>
          </p:cNvSpPr>
          <p:nvPr>
            <p:ph type="title" hasCustomPrompt="1"/>
          </p:nvPr>
        </p:nvSpPr>
        <p:spPr>
          <a:xfrm>
            <a:off x="839788" y="457200"/>
            <a:ext cx="4475162" cy="947373"/>
          </a:xfrm>
        </p:spPr>
        <p:txBody>
          <a:bodyPr anchor="t" anchorCtr="0"/>
          <a:lstStyle>
            <a:lvl1pPr>
              <a:defRPr sz="3200">
                <a:solidFill>
                  <a:schemeClr val="tx1"/>
                </a:solidFill>
                <a:latin typeface="+mn-lt"/>
              </a:defRPr>
            </a:lvl1pPr>
          </a:lstStyle>
          <a:p>
            <a:r>
              <a:rPr lang="fr-FR"/>
              <a:t>Titre</a:t>
            </a:r>
          </a:p>
        </p:txBody>
      </p:sp>
    </p:spTree>
    <p:extLst>
      <p:ext uri="{BB962C8B-B14F-4D97-AF65-F5344CB8AC3E}">
        <p14:creationId xmlns:p14="http://schemas.microsoft.com/office/powerpoint/2010/main" val="30568331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apo filiere volaille Contenu avec légende 2">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523875" y="634290"/>
            <a:ext cx="9382125" cy="888650"/>
          </a:xfrm>
          <a:solidFill>
            <a:schemeClr val="bg1"/>
          </a:solidFill>
        </p:spPr>
        <p:txBody>
          <a:bodyPr anchor="ctr"/>
          <a:lstStyle>
            <a:lvl1pPr>
              <a:defRPr sz="3200" b="1">
                <a:solidFill>
                  <a:schemeClr val="tx1"/>
                </a:solidFill>
                <a:latin typeface="+mn-lt"/>
              </a:defRPr>
            </a:lvl1pPr>
          </a:lstStyle>
          <a:p>
            <a:r>
              <a:rPr lang="fr-FR"/>
              <a:t>Titre</a:t>
            </a:r>
          </a:p>
        </p:txBody>
      </p:sp>
      <p:sp>
        <p:nvSpPr>
          <p:cNvPr id="3" name="Espace réservé du contenu 2"/>
          <p:cNvSpPr>
            <a:spLocks noGrp="1"/>
          </p:cNvSpPr>
          <p:nvPr>
            <p:ph idx="1"/>
          </p:nvPr>
        </p:nvSpPr>
        <p:spPr>
          <a:xfrm>
            <a:off x="523875" y="2085975"/>
            <a:ext cx="10915650" cy="40100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sp>
        <p:nvSpPr>
          <p:cNvPr id="15" name="Rectangle 14"/>
          <p:cNvSpPr/>
          <p:nvPr userDrawn="1"/>
        </p:nvSpPr>
        <p:spPr>
          <a:xfrm>
            <a:off x="1419497" y="6549522"/>
            <a:ext cx="10772503" cy="327528"/>
          </a:xfrm>
          <a:prstGeom prst="rect">
            <a:avLst/>
          </a:prstGeom>
          <a:solidFill>
            <a:srgbClr val="EBC5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H="1">
            <a:off x="785942" y="6404390"/>
            <a:ext cx="266172" cy="380551"/>
          </a:xfrm>
          <a:prstGeom prst="rect">
            <a:avLst/>
          </a:prstGeom>
        </p:spPr>
      </p:pic>
      <p:pic>
        <p:nvPicPr>
          <p:cNvPr id="20" name="Image 19"/>
          <p:cNvPicPr>
            <a:picLocks noChangeAspect="1"/>
          </p:cNvPicPr>
          <p:nvPr userDrawn="1"/>
        </p:nvPicPr>
        <p:blipFill rotWithShape="1">
          <a:blip r:embed="rId4" cstate="screen">
            <a:extLst>
              <a:ext uri="{28A0092B-C50C-407E-A947-70E740481C1C}">
                <a14:useLocalDpi xmlns:a14="http://schemas.microsoft.com/office/drawing/2010/main" val="0"/>
              </a:ext>
            </a:extLst>
          </a:blip>
          <a:srcRect l="21129" t="20698" r="19176" b="20000"/>
          <a:stretch/>
        </p:blipFill>
        <p:spPr>
          <a:xfrm flipH="1">
            <a:off x="260166" y="6371365"/>
            <a:ext cx="409303" cy="446599"/>
          </a:xfrm>
          <a:prstGeom prst="rect">
            <a:avLst/>
          </a:prstGeom>
        </p:spPr>
      </p:pic>
      <p:sp>
        <p:nvSpPr>
          <p:cNvPr id="12" name="Espace réservé de la date 4"/>
          <p:cNvSpPr>
            <a:spLocks noGrp="1"/>
          </p:cNvSpPr>
          <p:nvPr>
            <p:ph type="dt" sz="half" idx="10"/>
          </p:nvPr>
        </p:nvSpPr>
        <p:spPr>
          <a:xfrm>
            <a:off x="1509314" y="6521815"/>
            <a:ext cx="2072086" cy="365125"/>
          </a:xfrm>
        </p:spPr>
        <p:txBody>
          <a:bodyPr/>
          <a:lstStyle>
            <a:lvl1pPr>
              <a:defRPr>
                <a:solidFill>
                  <a:schemeClr val="bg1"/>
                </a:solidFill>
              </a:defRPr>
            </a:lvl1pPr>
          </a:lstStyle>
          <a:p>
            <a:fld id="{5739E8CC-1E8F-40FD-A941-FEE45B20DD8D}" type="datetime1">
              <a:rPr lang="fr-FR" smtClean="0"/>
              <a:pPr/>
              <a:t>10/04/2025</a:t>
            </a:fld>
            <a:endParaRPr lang="fr-FR"/>
          </a:p>
        </p:txBody>
      </p:sp>
      <p:sp>
        <p:nvSpPr>
          <p:cNvPr id="13" name="Espace réservé du pied de page 5"/>
          <p:cNvSpPr>
            <a:spLocks noGrp="1"/>
          </p:cNvSpPr>
          <p:nvPr>
            <p:ph type="ftr" sz="quarter" idx="11"/>
          </p:nvPr>
        </p:nvSpPr>
        <p:spPr>
          <a:xfrm>
            <a:off x="4038599" y="6521815"/>
            <a:ext cx="6198703" cy="365125"/>
          </a:xfrm>
        </p:spPr>
        <p:txBody>
          <a:bodyPr/>
          <a:lstStyle>
            <a:lvl1pPr>
              <a:defRPr>
                <a:solidFill>
                  <a:schemeClr val="bg1"/>
                </a:solidFill>
              </a:defRPr>
            </a:lvl1pPr>
          </a:lstStyle>
          <a:p>
            <a:endParaRPr lang="fr-FR"/>
          </a:p>
        </p:txBody>
      </p:sp>
      <p:sp>
        <p:nvSpPr>
          <p:cNvPr id="14" name="Espace réservé du numéro de diapositive 6"/>
          <p:cNvSpPr>
            <a:spLocks noGrp="1"/>
          </p:cNvSpPr>
          <p:nvPr>
            <p:ph type="sldNum" sz="quarter" idx="12"/>
          </p:nvPr>
        </p:nvSpPr>
        <p:spPr>
          <a:xfrm>
            <a:off x="10744200" y="6521815"/>
            <a:ext cx="609600" cy="365125"/>
          </a:xfrm>
        </p:spPr>
        <p:txBody>
          <a:bodyPr/>
          <a:lstStyle>
            <a:lvl1pPr>
              <a:defRPr>
                <a:solidFill>
                  <a:schemeClr val="bg1"/>
                </a:solidFill>
              </a:defRPr>
            </a:lvl1pPr>
          </a:lstStyle>
          <a:p>
            <a:fld id="{E35C3B32-BBC8-4FBC-9ABF-1C2676504F48}" type="slidenum">
              <a:rPr lang="fr-FR" smtClean="0"/>
              <a:pPr/>
              <a:t>‹N°›</a:t>
            </a:fld>
            <a:endParaRPr lang="fr-FR"/>
          </a:p>
        </p:txBody>
      </p:sp>
    </p:spTree>
    <p:extLst>
      <p:ext uri="{BB962C8B-B14F-4D97-AF65-F5344CB8AC3E}">
        <p14:creationId xmlns:p14="http://schemas.microsoft.com/office/powerpoint/2010/main" val="5795864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Diapo filiere volaille Diapo 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b="0">
                <a:solidFill>
                  <a:schemeClr val="tx2"/>
                </a:solidFill>
                <a:latin typeface="+mn-lt"/>
              </a:defRPr>
            </a:lvl1pPr>
          </a:lstStyle>
          <a:p>
            <a:r>
              <a:rPr lang="fr-FR"/>
              <a:t>Titre</a:t>
            </a:r>
          </a:p>
        </p:txBody>
      </p:sp>
      <p:sp>
        <p:nvSpPr>
          <p:cNvPr id="3" name="Espace réservé du contenu 2"/>
          <p:cNvSpPr>
            <a:spLocks noGrp="1"/>
          </p:cNvSpPr>
          <p:nvPr>
            <p:ph sz="half" idx="1"/>
          </p:nvPr>
        </p:nvSpPr>
        <p:spPr>
          <a:xfrm>
            <a:off x="838200" y="1825625"/>
            <a:ext cx="5181600" cy="4351338"/>
          </a:xfrm>
        </p:spPr>
        <p:txBody>
          <a:bodyPr>
            <a:normAutofit/>
          </a:bodyPr>
          <a:lstStyle>
            <a:lvl1pPr>
              <a:defRPr sz="2400"/>
            </a:lvl1pPr>
            <a:lvl2pPr>
              <a:defRPr sz="2000"/>
            </a:lvl2pPr>
            <a:lvl3pPr>
              <a:defRPr sz="1800"/>
            </a:lvl3pPr>
            <a:lvl4pPr>
              <a:defRPr sz="1600"/>
            </a:lvl4pPr>
            <a:lvl5pPr>
              <a:defRPr sz="16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normAutofit/>
          </a:bodyPr>
          <a:lstStyle>
            <a:lvl1pPr>
              <a:defRPr sz="2400"/>
            </a:lvl1pPr>
            <a:lvl2pPr>
              <a:defRPr sz="2000"/>
            </a:lvl2pPr>
            <a:lvl3pPr>
              <a:defRPr sz="1800"/>
            </a:lvl3pPr>
            <a:lvl4pPr>
              <a:defRPr sz="1600"/>
            </a:lvl4pPr>
            <a:lvl5pPr>
              <a:defRPr sz="16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sp>
        <p:nvSpPr>
          <p:cNvPr id="14" name="Rectangle 13"/>
          <p:cNvSpPr/>
          <p:nvPr userDrawn="1"/>
        </p:nvSpPr>
        <p:spPr>
          <a:xfrm>
            <a:off x="1419497" y="6549522"/>
            <a:ext cx="10772503" cy="327528"/>
          </a:xfrm>
          <a:prstGeom prst="rect">
            <a:avLst/>
          </a:prstGeom>
          <a:solidFill>
            <a:srgbClr val="EBC5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e la date 4"/>
          <p:cNvSpPr>
            <a:spLocks noGrp="1"/>
          </p:cNvSpPr>
          <p:nvPr>
            <p:ph type="dt" sz="half" idx="10"/>
          </p:nvPr>
        </p:nvSpPr>
        <p:spPr>
          <a:xfrm>
            <a:off x="1509314" y="6521815"/>
            <a:ext cx="2072086" cy="365125"/>
          </a:xfrm>
        </p:spPr>
        <p:txBody>
          <a:bodyPr/>
          <a:lstStyle>
            <a:lvl1pPr>
              <a:defRPr>
                <a:solidFill>
                  <a:schemeClr val="bg1"/>
                </a:solidFill>
              </a:defRPr>
            </a:lvl1pPr>
          </a:lstStyle>
          <a:p>
            <a:fld id="{5739E8CC-1E8F-40FD-A941-FEE45B20DD8D}" type="datetime1">
              <a:rPr lang="fr-FR" smtClean="0"/>
              <a:pPr/>
              <a:t>10/04/2025</a:t>
            </a:fld>
            <a:endParaRPr lang="fr-FR"/>
          </a:p>
        </p:txBody>
      </p:sp>
      <p:sp>
        <p:nvSpPr>
          <p:cNvPr id="16" name="Espace réservé du pied de page 5"/>
          <p:cNvSpPr>
            <a:spLocks noGrp="1"/>
          </p:cNvSpPr>
          <p:nvPr>
            <p:ph type="ftr" sz="quarter" idx="11"/>
          </p:nvPr>
        </p:nvSpPr>
        <p:spPr>
          <a:xfrm>
            <a:off x="4038599" y="6521815"/>
            <a:ext cx="6198703" cy="365125"/>
          </a:xfrm>
        </p:spPr>
        <p:txBody>
          <a:bodyPr/>
          <a:lstStyle>
            <a:lvl1pPr>
              <a:defRPr>
                <a:solidFill>
                  <a:schemeClr val="bg1"/>
                </a:solidFill>
              </a:defRPr>
            </a:lvl1pPr>
          </a:lstStyle>
          <a:p>
            <a:endParaRPr lang="fr-FR"/>
          </a:p>
        </p:txBody>
      </p:sp>
      <p:sp>
        <p:nvSpPr>
          <p:cNvPr id="17" name="Espace réservé du numéro de diapositive 6"/>
          <p:cNvSpPr>
            <a:spLocks noGrp="1"/>
          </p:cNvSpPr>
          <p:nvPr>
            <p:ph type="sldNum" sz="quarter" idx="12"/>
          </p:nvPr>
        </p:nvSpPr>
        <p:spPr>
          <a:xfrm>
            <a:off x="10744200" y="6521815"/>
            <a:ext cx="609600" cy="365125"/>
          </a:xfrm>
        </p:spPr>
        <p:txBody>
          <a:bodyPr/>
          <a:lstStyle>
            <a:lvl1pPr>
              <a:defRPr>
                <a:solidFill>
                  <a:schemeClr val="bg1"/>
                </a:solidFill>
              </a:defRPr>
            </a:lvl1pPr>
          </a:lstStyle>
          <a:p>
            <a:fld id="{E35C3B32-BBC8-4FBC-9ABF-1C2676504F48}" type="slidenum">
              <a:rPr lang="fr-FR" smtClean="0"/>
              <a:pPr/>
              <a:t>‹N°›</a:t>
            </a:fld>
            <a:endParaRPr lang="fr-FR"/>
          </a:p>
        </p:txBody>
      </p:sp>
      <p:pic>
        <p:nvPicPr>
          <p:cNvPr id="18" name="Image 1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H="1">
            <a:off x="785942" y="6404390"/>
            <a:ext cx="266172" cy="380551"/>
          </a:xfrm>
          <a:prstGeom prst="rect">
            <a:avLst/>
          </a:prstGeom>
        </p:spPr>
      </p:pic>
      <p:pic>
        <p:nvPicPr>
          <p:cNvPr id="19" name="Image 18"/>
          <p:cNvPicPr>
            <a:picLocks noChangeAspect="1"/>
          </p:cNvPicPr>
          <p:nvPr userDrawn="1"/>
        </p:nvPicPr>
        <p:blipFill rotWithShape="1">
          <a:blip r:embed="rId4" cstate="screen">
            <a:extLst>
              <a:ext uri="{28A0092B-C50C-407E-A947-70E740481C1C}">
                <a14:useLocalDpi xmlns:a14="http://schemas.microsoft.com/office/drawing/2010/main" val="0"/>
              </a:ext>
            </a:extLst>
          </a:blip>
          <a:srcRect l="21129" t="20698" r="19176" b="20000"/>
          <a:stretch/>
        </p:blipFill>
        <p:spPr>
          <a:xfrm flipH="1">
            <a:off x="260166" y="6371365"/>
            <a:ext cx="409303" cy="446599"/>
          </a:xfrm>
          <a:prstGeom prst="rect">
            <a:avLst/>
          </a:prstGeom>
        </p:spPr>
      </p:pic>
    </p:spTree>
    <p:extLst>
      <p:ext uri="{BB962C8B-B14F-4D97-AF65-F5344CB8AC3E}">
        <p14:creationId xmlns:p14="http://schemas.microsoft.com/office/powerpoint/2010/main" val="2241113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Diapo filiere volaille diapo Image avec légende">
    <p:spTree>
      <p:nvGrpSpPr>
        <p:cNvPr id="1" name=""/>
        <p:cNvGrpSpPr/>
        <p:nvPr/>
      </p:nvGrpSpPr>
      <p:grpSpPr>
        <a:xfrm>
          <a:off x="0" y="0"/>
          <a:ext cx="0" cy="0"/>
          <a:chOff x="0" y="0"/>
          <a:chExt cx="0" cy="0"/>
        </a:xfrm>
      </p:grpSpPr>
      <p:sp>
        <p:nvSpPr>
          <p:cNvPr id="11" name="Triangle rectangle 10"/>
          <p:cNvSpPr/>
          <p:nvPr userDrawn="1"/>
        </p:nvSpPr>
        <p:spPr>
          <a:xfrm flipH="1">
            <a:off x="10039349" y="2000250"/>
            <a:ext cx="2152649" cy="4857750"/>
          </a:xfrm>
          <a:prstGeom prst="rtTriangle">
            <a:avLst/>
          </a:prstGeom>
          <a:solidFill>
            <a:srgbClr val="EBC5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839788" y="457200"/>
            <a:ext cx="8970962" cy="1112838"/>
          </a:xfrm>
        </p:spPr>
        <p:txBody>
          <a:bodyPr anchor="t" anchorCtr="0"/>
          <a:lstStyle>
            <a:lvl1pPr>
              <a:defRPr sz="3200">
                <a:solidFill>
                  <a:srgbClr val="EBC517"/>
                </a:solidFill>
                <a:latin typeface="+mn-lt"/>
              </a:defRPr>
            </a:lvl1pPr>
          </a:lstStyle>
          <a:p>
            <a:r>
              <a:rPr lang="fr-FR"/>
              <a:t>Titre</a:t>
            </a:r>
          </a:p>
        </p:txBody>
      </p:sp>
      <p:sp>
        <p:nvSpPr>
          <p:cNvPr id="3" name="Espace réservé pour une image  2"/>
          <p:cNvSpPr>
            <a:spLocks noGrp="1"/>
          </p:cNvSpPr>
          <p:nvPr>
            <p:ph type="pic" idx="1"/>
          </p:nvPr>
        </p:nvSpPr>
        <p:spPr>
          <a:xfrm>
            <a:off x="5741986" y="1767840"/>
            <a:ext cx="5487988" cy="43022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1767840"/>
            <a:ext cx="4389437" cy="43022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pic>
        <p:nvPicPr>
          <p:cNvPr id="14" name="Image 13"/>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H="1">
            <a:off x="785942" y="6404390"/>
            <a:ext cx="266172" cy="380551"/>
          </a:xfrm>
          <a:prstGeom prst="rect">
            <a:avLst/>
          </a:prstGeom>
        </p:spPr>
      </p:pic>
      <p:pic>
        <p:nvPicPr>
          <p:cNvPr id="15" name="Image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21129" t="20698" r="19176" b="20000"/>
          <a:stretch/>
        </p:blipFill>
        <p:spPr>
          <a:xfrm flipH="1">
            <a:off x="260166" y="6371365"/>
            <a:ext cx="409303" cy="446599"/>
          </a:xfrm>
          <a:prstGeom prst="rect">
            <a:avLst/>
          </a:prstGeom>
        </p:spPr>
      </p:pic>
      <p:sp>
        <p:nvSpPr>
          <p:cNvPr id="17" name="Espace réservé de la date 4"/>
          <p:cNvSpPr>
            <a:spLocks noGrp="1"/>
          </p:cNvSpPr>
          <p:nvPr>
            <p:ph type="dt" sz="half" idx="10"/>
          </p:nvPr>
        </p:nvSpPr>
        <p:spPr>
          <a:xfrm>
            <a:off x="1509314" y="6521815"/>
            <a:ext cx="2072086" cy="365125"/>
          </a:xfrm>
        </p:spPr>
        <p:txBody>
          <a:bodyPr/>
          <a:lstStyle>
            <a:lvl1pPr>
              <a:defRPr>
                <a:solidFill>
                  <a:schemeClr val="bg1">
                    <a:lumMod val="50000"/>
                  </a:schemeClr>
                </a:solidFill>
              </a:defRPr>
            </a:lvl1pPr>
          </a:lstStyle>
          <a:p>
            <a:fld id="{5739E8CC-1E8F-40FD-A941-FEE45B20DD8D}" type="datetime1">
              <a:rPr lang="fr-FR" smtClean="0"/>
              <a:pPr/>
              <a:t>10/04/2025</a:t>
            </a:fld>
            <a:endParaRPr lang="fr-FR"/>
          </a:p>
        </p:txBody>
      </p:sp>
      <p:sp>
        <p:nvSpPr>
          <p:cNvPr id="18" name="Espace réservé du pied de page 5"/>
          <p:cNvSpPr>
            <a:spLocks noGrp="1"/>
          </p:cNvSpPr>
          <p:nvPr>
            <p:ph type="ftr" sz="quarter" idx="11"/>
          </p:nvPr>
        </p:nvSpPr>
        <p:spPr>
          <a:xfrm>
            <a:off x="4038599" y="6521815"/>
            <a:ext cx="6198703" cy="365125"/>
          </a:xfrm>
        </p:spPr>
        <p:txBody>
          <a:bodyPr/>
          <a:lstStyle>
            <a:lvl1pPr>
              <a:defRPr>
                <a:solidFill>
                  <a:schemeClr val="bg1">
                    <a:lumMod val="50000"/>
                  </a:schemeClr>
                </a:solidFill>
              </a:defRPr>
            </a:lvl1pPr>
          </a:lstStyle>
          <a:p>
            <a:endParaRPr lang="fr-FR"/>
          </a:p>
        </p:txBody>
      </p:sp>
      <p:sp>
        <p:nvSpPr>
          <p:cNvPr id="19" name="Espace réservé du numéro de diapositive 6"/>
          <p:cNvSpPr>
            <a:spLocks noGrp="1"/>
          </p:cNvSpPr>
          <p:nvPr>
            <p:ph type="sldNum" sz="quarter" idx="12"/>
          </p:nvPr>
        </p:nvSpPr>
        <p:spPr>
          <a:xfrm>
            <a:off x="10744200" y="6521815"/>
            <a:ext cx="609600" cy="365125"/>
          </a:xfrm>
        </p:spPr>
        <p:txBody>
          <a:bodyPr/>
          <a:lstStyle>
            <a:lvl1pPr>
              <a:defRPr>
                <a:solidFill>
                  <a:schemeClr val="bg1"/>
                </a:solidFill>
              </a:defRPr>
            </a:lvl1pPr>
          </a:lstStyle>
          <a:p>
            <a:fld id="{E35C3B32-BBC8-4FBC-9ABF-1C2676504F48}" type="slidenum">
              <a:rPr lang="fr-FR" smtClean="0"/>
              <a:pPr/>
              <a:t>‹N°›</a:t>
            </a:fld>
            <a:endParaRPr lang="fr-FR"/>
          </a:p>
        </p:txBody>
      </p:sp>
    </p:spTree>
    <p:extLst>
      <p:ext uri="{BB962C8B-B14F-4D97-AF65-F5344CB8AC3E}">
        <p14:creationId xmlns:p14="http://schemas.microsoft.com/office/powerpoint/2010/main" val="8967908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iapo fin filiere volaille">
    <p:spTree>
      <p:nvGrpSpPr>
        <p:cNvPr id="1" name=""/>
        <p:cNvGrpSpPr/>
        <p:nvPr/>
      </p:nvGrpSpPr>
      <p:grpSpPr>
        <a:xfrm>
          <a:off x="0" y="0"/>
          <a:ext cx="0" cy="0"/>
          <a:chOff x="0" y="0"/>
          <a:chExt cx="0" cy="0"/>
        </a:xfrm>
      </p:grpSpPr>
      <p:sp>
        <p:nvSpPr>
          <p:cNvPr id="5" name="Rectangle 4"/>
          <p:cNvSpPr/>
          <p:nvPr userDrawn="1"/>
        </p:nvSpPr>
        <p:spPr>
          <a:xfrm>
            <a:off x="1" y="0"/>
            <a:ext cx="6249880" cy="6858000"/>
          </a:xfrm>
          <a:prstGeom prst="rect">
            <a:avLst/>
          </a:prstGeom>
          <a:solidFill>
            <a:srgbClr val="EBC5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userDrawn="1"/>
        </p:nvSpPr>
        <p:spPr>
          <a:xfrm>
            <a:off x="600891" y="2246811"/>
            <a:ext cx="5059680" cy="2534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2603" y="1837527"/>
            <a:ext cx="5892418" cy="3231759"/>
          </a:xfrm>
          <a:prstGeom prst="rect">
            <a:avLst/>
          </a:prstGeom>
        </p:spPr>
      </p:pic>
      <p:sp>
        <p:nvSpPr>
          <p:cNvPr id="9" name="Espace réservé du pied de page 10"/>
          <p:cNvSpPr>
            <a:spLocks noGrp="1"/>
          </p:cNvSpPr>
          <p:nvPr>
            <p:ph type="ftr" sz="quarter" idx="11"/>
          </p:nvPr>
        </p:nvSpPr>
        <p:spPr>
          <a:xfrm>
            <a:off x="7444234" y="6487791"/>
            <a:ext cx="3950563" cy="365125"/>
          </a:xfrm>
        </p:spPr>
        <p:txBody>
          <a:bodyPr/>
          <a:lstStyle>
            <a:lvl1pPr>
              <a:defRPr>
                <a:solidFill>
                  <a:srgbClr val="4A2F35"/>
                </a:solidFill>
              </a:defRPr>
            </a:lvl1pPr>
          </a:lstStyle>
          <a:p>
            <a:endParaRPr lang="fr-FR"/>
          </a:p>
        </p:txBody>
      </p:sp>
      <p:sp>
        <p:nvSpPr>
          <p:cNvPr id="10" name="Espace réservé du numéro de diapositive 11"/>
          <p:cNvSpPr>
            <a:spLocks noGrp="1"/>
          </p:cNvSpPr>
          <p:nvPr>
            <p:ph type="sldNum" sz="quarter" idx="12"/>
          </p:nvPr>
        </p:nvSpPr>
        <p:spPr>
          <a:xfrm>
            <a:off x="11541370" y="6487791"/>
            <a:ext cx="576062" cy="365125"/>
          </a:xfrm>
        </p:spPr>
        <p:txBody>
          <a:bodyPr/>
          <a:lstStyle>
            <a:lvl1pPr>
              <a:defRPr>
                <a:solidFill>
                  <a:srgbClr val="4A2F35"/>
                </a:solidFill>
              </a:defRPr>
            </a:lvl1pPr>
          </a:lstStyle>
          <a:p>
            <a:fld id="{E35C3B32-BBC8-4FBC-9ABF-1C2676504F48}" type="slidenum">
              <a:rPr lang="fr-FR" smtClean="0"/>
              <a:pPr/>
              <a:t>‹N°›</a:t>
            </a:fld>
            <a:endParaRPr lang="fr-FR"/>
          </a:p>
        </p:txBody>
      </p:sp>
      <p:sp>
        <p:nvSpPr>
          <p:cNvPr id="13" name="Espace réservé de la date 4"/>
          <p:cNvSpPr>
            <a:spLocks noGrp="1"/>
          </p:cNvSpPr>
          <p:nvPr>
            <p:ph type="dt" sz="half" idx="10"/>
          </p:nvPr>
        </p:nvSpPr>
        <p:spPr>
          <a:xfrm>
            <a:off x="6328755" y="6487791"/>
            <a:ext cx="998965" cy="348417"/>
          </a:xfrm>
        </p:spPr>
        <p:txBody>
          <a:bodyPr/>
          <a:lstStyle>
            <a:lvl1pPr>
              <a:defRPr>
                <a:solidFill>
                  <a:schemeClr val="tx1"/>
                </a:solidFill>
              </a:defRPr>
            </a:lvl1pPr>
          </a:lstStyle>
          <a:p>
            <a:fld id="{5739E8CC-1E8F-40FD-A941-FEE45B20DD8D}" type="datetime1">
              <a:rPr lang="fr-FR" smtClean="0"/>
              <a:pPr/>
              <a:t>10/04/2025</a:t>
            </a:fld>
            <a:endParaRPr lang="fr-FR"/>
          </a:p>
        </p:txBody>
      </p:sp>
    </p:spTree>
    <p:extLst>
      <p:ext uri="{BB962C8B-B14F-4D97-AF65-F5344CB8AC3E}">
        <p14:creationId xmlns:p14="http://schemas.microsoft.com/office/powerpoint/2010/main" val="4281580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10/04/2025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25041320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iapo fin filière volaille avec photo">
    <p:spTree>
      <p:nvGrpSpPr>
        <p:cNvPr id="1" name=""/>
        <p:cNvGrpSpPr/>
        <p:nvPr/>
      </p:nvGrpSpPr>
      <p:grpSpPr>
        <a:xfrm>
          <a:off x="0" y="0"/>
          <a:ext cx="0" cy="0"/>
          <a:chOff x="0" y="0"/>
          <a:chExt cx="0" cy="0"/>
        </a:xfrm>
      </p:grpSpPr>
      <p:sp>
        <p:nvSpPr>
          <p:cNvPr id="5" name="Rectangle 4"/>
          <p:cNvSpPr/>
          <p:nvPr userDrawn="1"/>
        </p:nvSpPr>
        <p:spPr>
          <a:xfrm>
            <a:off x="1" y="0"/>
            <a:ext cx="6249880" cy="6858000"/>
          </a:xfrm>
          <a:prstGeom prst="rect">
            <a:avLst/>
          </a:prstGeom>
          <a:solidFill>
            <a:srgbClr val="EBC5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208"/>
          <a:stretch/>
        </p:blipFill>
        <p:spPr>
          <a:xfrm>
            <a:off x="429424" y="2044903"/>
            <a:ext cx="5208124" cy="3012321"/>
          </a:xfrm>
          <a:prstGeom prst="rect">
            <a:avLst/>
          </a:prstGeom>
        </p:spPr>
      </p:pic>
      <p:pic>
        <p:nvPicPr>
          <p:cNvPr id="8" name="Imag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78732" y="1837527"/>
            <a:ext cx="5892418" cy="3231759"/>
          </a:xfrm>
          <a:prstGeom prst="rect">
            <a:avLst/>
          </a:prstGeom>
        </p:spPr>
      </p:pic>
      <p:sp>
        <p:nvSpPr>
          <p:cNvPr id="11" name="Espace réservé du pied de page 10"/>
          <p:cNvSpPr>
            <a:spLocks noGrp="1"/>
          </p:cNvSpPr>
          <p:nvPr>
            <p:ph type="ftr" sz="quarter" idx="11"/>
          </p:nvPr>
        </p:nvSpPr>
        <p:spPr>
          <a:xfrm>
            <a:off x="7444234" y="6487791"/>
            <a:ext cx="3950563" cy="365125"/>
          </a:xfrm>
        </p:spPr>
        <p:txBody>
          <a:bodyPr/>
          <a:lstStyle>
            <a:lvl1pPr>
              <a:defRPr>
                <a:solidFill>
                  <a:srgbClr val="4A2F35"/>
                </a:solidFill>
              </a:defRPr>
            </a:lvl1pPr>
          </a:lstStyle>
          <a:p>
            <a:endParaRPr lang="fr-FR"/>
          </a:p>
        </p:txBody>
      </p:sp>
      <p:sp>
        <p:nvSpPr>
          <p:cNvPr id="12" name="Espace réservé du numéro de diapositive 11"/>
          <p:cNvSpPr>
            <a:spLocks noGrp="1"/>
          </p:cNvSpPr>
          <p:nvPr>
            <p:ph type="sldNum" sz="quarter" idx="12"/>
          </p:nvPr>
        </p:nvSpPr>
        <p:spPr>
          <a:xfrm>
            <a:off x="11541370" y="6487791"/>
            <a:ext cx="576062" cy="365125"/>
          </a:xfrm>
        </p:spPr>
        <p:txBody>
          <a:bodyPr/>
          <a:lstStyle>
            <a:lvl1pPr>
              <a:defRPr>
                <a:solidFill>
                  <a:srgbClr val="4A2F35"/>
                </a:solidFill>
              </a:defRPr>
            </a:lvl1pPr>
          </a:lstStyle>
          <a:p>
            <a:fld id="{E35C3B32-BBC8-4FBC-9ABF-1C2676504F48}" type="slidenum">
              <a:rPr lang="fr-FR" smtClean="0"/>
              <a:pPr/>
              <a:t>‹N°›</a:t>
            </a:fld>
            <a:endParaRPr lang="fr-FR"/>
          </a:p>
        </p:txBody>
      </p:sp>
      <p:sp>
        <p:nvSpPr>
          <p:cNvPr id="13" name="Espace réservé de la date 4"/>
          <p:cNvSpPr>
            <a:spLocks noGrp="1"/>
          </p:cNvSpPr>
          <p:nvPr>
            <p:ph type="dt" sz="half" idx="10"/>
          </p:nvPr>
        </p:nvSpPr>
        <p:spPr>
          <a:xfrm>
            <a:off x="6328755" y="6487791"/>
            <a:ext cx="998965" cy="348417"/>
          </a:xfrm>
        </p:spPr>
        <p:txBody>
          <a:bodyPr/>
          <a:lstStyle>
            <a:lvl1pPr>
              <a:defRPr>
                <a:solidFill>
                  <a:schemeClr val="tx1"/>
                </a:solidFill>
              </a:defRPr>
            </a:lvl1pPr>
          </a:lstStyle>
          <a:p>
            <a:fld id="{5739E8CC-1E8F-40FD-A941-FEE45B20DD8D}" type="datetime1">
              <a:rPr lang="fr-FR" smtClean="0"/>
              <a:pPr/>
              <a:t>10/04/2025</a:t>
            </a:fld>
            <a:endParaRPr lang="fr-FR"/>
          </a:p>
        </p:txBody>
      </p:sp>
    </p:spTree>
    <p:extLst>
      <p:ext uri="{BB962C8B-B14F-4D97-AF65-F5344CB8AC3E}">
        <p14:creationId xmlns:p14="http://schemas.microsoft.com/office/powerpoint/2010/main" val="41295133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apo filiere lapin titr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042604" y="1673232"/>
            <a:ext cx="10515600" cy="1325563"/>
          </a:xfrm>
        </p:spPr>
        <p:txBody>
          <a:bodyPr>
            <a:normAutofit/>
          </a:bodyPr>
          <a:lstStyle>
            <a:lvl1pPr algn="ctr">
              <a:defRPr sz="3600">
                <a:solidFill>
                  <a:schemeClr val="accent6"/>
                </a:solidFill>
              </a:defRPr>
            </a:lvl1pPr>
          </a:lstStyle>
          <a:p>
            <a:r>
              <a:rPr lang="fr-FR"/>
              <a:t>Titre</a:t>
            </a:r>
          </a:p>
        </p:txBody>
      </p:sp>
      <p:sp>
        <p:nvSpPr>
          <p:cNvPr id="8" name="Rectangle 7"/>
          <p:cNvSpPr/>
          <p:nvPr userDrawn="1"/>
        </p:nvSpPr>
        <p:spPr>
          <a:xfrm>
            <a:off x="1419497" y="6548846"/>
            <a:ext cx="10772503" cy="3275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pic>
        <p:nvPicPr>
          <p:cNvPr id="9" name="Imag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H="1">
            <a:off x="398660" y="6373135"/>
            <a:ext cx="643944" cy="502556"/>
          </a:xfrm>
          <a:prstGeom prst="rect">
            <a:avLst/>
          </a:prstGeom>
        </p:spPr>
      </p:pic>
      <p:sp>
        <p:nvSpPr>
          <p:cNvPr id="12" name="Espace réservé du texte 2"/>
          <p:cNvSpPr>
            <a:spLocks noGrp="1"/>
          </p:cNvSpPr>
          <p:nvPr>
            <p:ph type="body" idx="1"/>
          </p:nvPr>
        </p:nvSpPr>
        <p:spPr>
          <a:xfrm>
            <a:off x="831850" y="3743326"/>
            <a:ext cx="10515600" cy="1728016"/>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1" name="Espace réservé de la date 4"/>
          <p:cNvSpPr>
            <a:spLocks noGrp="1"/>
          </p:cNvSpPr>
          <p:nvPr>
            <p:ph type="dt" sz="half" idx="10"/>
          </p:nvPr>
        </p:nvSpPr>
        <p:spPr>
          <a:xfrm>
            <a:off x="1509314" y="6521815"/>
            <a:ext cx="2072086" cy="365125"/>
          </a:xfrm>
        </p:spPr>
        <p:txBody>
          <a:bodyPr/>
          <a:lstStyle>
            <a:lvl1pPr>
              <a:defRPr>
                <a:solidFill>
                  <a:schemeClr val="bg1"/>
                </a:solidFill>
              </a:defRPr>
            </a:lvl1pPr>
          </a:lstStyle>
          <a:p>
            <a:fld id="{5739E8CC-1E8F-40FD-A941-FEE45B20DD8D}" type="datetime1">
              <a:rPr lang="fr-FR" smtClean="0"/>
              <a:pPr/>
              <a:t>10/04/2025</a:t>
            </a:fld>
            <a:endParaRPr lang="fr-FR"/>
          </a:p>
        </p:txBody>
      </p:sp>
      <p:sp>
        <p:nvSpPr>
          <p:cNvPr id="13" name="Espace réservé du pied de page 5"/>
          <p:cNvSpPr>
            <a:spLocks noGrp="1"/>
          </p:cNvSpPr>
          <p:nvPr>
            <p:ph type="ftr" sz="quarter" idx="11"/>
          </p:nvPr>
        </p:nvSpPr>
        <p:spPr>
          <a:xfrm>
            <a:off x="4038599" y="6521815"/>
            <a:ext cx="6198703" cy="365125"/>
          </a:xfrm>
        </p:spPr>
        <p:txBody>
          <a:bodyPr/>
          <a:lstStyle>
            <a:lvl1pPr>
              <a:defRPr>
                <a:solidFill>
                  <a:schemeClr val="bg1"/>
                </a:solidFill>
              </a:defRPr>
            </a:lvl1pPr>
          </a:lstStyle>
          <a:p>
            <a:endParaRPr lang="fr-FR"/>
          </a:p>
        </p:txBody>
      </p:sp>
      <p:sp>
        <p:nvSpPr>
          <p:cNvPr id="14" name="Espace réservé du numéro de diapositive 6"/>
          <p:cNvSpPr>
            <a:spLocks noGrp="1"/>
          </p:cNvSpPr>
          <p:nvPr>
            <p:ph type="sldNum" sz="quarter" idx="12"/>
          </p:nvPr>
        </p:nvSpPr>
        <p:spPr>
          <a:xfrm>
            <a:off x="10744200" y="6521815"/>
            <a:ext cx="609600" cy="365125"/>
          </a:xfrm>
        </p:spPr>
        <p:txBody>
          <a:bodyPr/>
          <a:lstStyle>
            <a:lvl1pPr>
              <a:defRPr>
                <a:solidFill>
                  <a:schemeClr val="bg1"/>
                </a:solidFill>
              </a:defRPr>
            </a:lvl1pPr>
          </a:lstStyle>
          <a:p>
            <a:fld id="{E35C3B32-BBC8-4FBC-9ABF-1C2676504F48}" type="slidenum">
              <a:rPr lang="fr-FR" smtClean="0"/>
              <a:pPr/>
              <a:t>‹N°›</a:t>
            </a:fld>
            <a:endParaRPr lang="fr-FR"/>
          </a:p>
        </p:txBody>
      </p:sp>
    </p:spTree>
    <p:extLst>
      <p:ext uri="{BB962C8B-B14F-4D97-AF65-F5344CB8AC3E}">
        <p14:creationId xmlns:p14="http://schemas.microsoft.com/office/powerpoint/2010/main" val="1263165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iapo filiere lapin sommaire">
    <p:spTree>
      <p:nvGrpSpPr>
        <p:cNvPr id="1" name=""/>
        <p:cNvGrpSpPr/>
        <p:nvPr/>
      </p:nvGrpSpPr>
      <p:grpSpPr>
        <a:xfrm>
          <a:off x="0" y="0"/>
          <a:ext cx="0" cy="0"/>
          <a:chOff x="0" y="0"/>
          <a:chExt cx="0" cy="0"/>
        </a:xfrm>
      </p:grpSpPr>
      <p:sp>
        <p:nvSpPr>
          <p:cNvPr id="22" name="Rectangle 21"/>
          <p:cNvSpPr/>
          <p:nvPr userDrawn="1"/>
        </p:nvSpPr>
        <p:spPr>
          <a:xfrm>
            <a:off x="1419497" y="6548846"/>
            <a:ext cx="10772503" cy="3275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hasCustomPrompt="1"/>
          </p:nvPr>
        </p:nvSpPr>
        <p:spPr>
          <a:xfrm>
            <a:off x="1523999" y="1218995"/>
            <a:ext cx="9144000" cy="1006475"/>
          </a:xfrm>
        </p:spPr>
        <p:txBody>
          <a:bodyPr anchor="ctr">
            <a:normAutofit/>
          </a:bodyPr>
          <a:lstStyle>
            <a:lvl1pPr algn="ctr">
              <a:defRPr sz="3600">
                <a:solidFill>
                  <a:schemeClr val="accent6"/>
                </a:solidFill>
              </a:defRPr>
            </a:lvl1pPr>
          </a:lstStyle>
          <a:p>
            <a:r>
              <a:rPr lang="fr-FR"/>
              <a:t>Titre</a:t>
            </a:r>
          </a:p>
        </p:txBody>
      </p:sp>
      <p:pic>
        <p:nvPicPr>
          <p:cNvPr id="12" name="Imag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sp>
        <p:nvSpPr>
          <p:cNvPr id="15" name="Espace réservé du contenu 2"/>
          <p:cNvSpPr>
            <a:spLocks noGrp="1"/>
          </p:cNvSpPr>
          <p:nvPr>
            <p:ph idx="13"/>
          </p:nvPr>
        </p:nvSpPr>
        <p:spPr>
          <a:xfrm>
            <a:off x="1523999" y="2440380"/>
            <a:ext cx="9144000" cy="353509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21" name="Image 20"/>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H="1">
            <a:off x="398660" y="6373135"/>
            <a:ext cx="643944" cy="502556"/>
          </a:xfrm>
          <a:prstGeom prst="rect">
            <a:avLst/>
          </a:prstGeom>
        </p:spPr>
      </p:pic>
      <p:sp>
        <p:nvSpPr>
          <p:cNvPr id="9" name="Espace réservé de la date 4"/>
          <p:cNvSpPr>
            <a:spLocks noGrp="1"/>
          </p:cNvSpPr>
          <p:nvPr>
            <p:ph type="dt" sz="half" idx="10"/>
          </p:nvPr>
        </p:nvSpPr>
        <p:spPr>
          <a:xfrm>
            <a:off x="1509314" y="6521815"/>
            <a:ext cx="2072086" cy="365125"/>
          </a:xfrm>
        </p:spPr>
        <p:txBody>
          <a:bodyPr/>
          <a:lstStyle>
            <a:lvl1pPr>
              <a:defRPr>
                <a:solidFill>
                  <a:schemeClr val="bg1"/>
                </a:solidFill>
              </a:defRPr>
            </a:lvl1pPr>
          </a:lstStyle>
          <a:p>
            <a:fld id="{5739E8CC-1E8F-40FD-A941-FEE45B20DD8D}" type="datetime1">
              <a:rPr lang="fr-FR" smtClean="0"/>
              <a:pPr/>
              <a:t>10/04/2025</a:t>
            </a:fld>
            <a:endParaRPr lang="fr-FR"/>
          </a:p>
        </p:txBody>
      </p:sp>
      <p:sp>
        <p:nvSpPr>
          <p:cNvPr id="10" name="Espace réservé du pied de page 5"/>
          <p:cNvSpPr>
            <a:spLocks noGrp="1"/>
          </p:cNvSpPr>
          <p:nvPr>
            <p:ph type="ftr" sz="quarter" idx="11"/>
          </p:nvPr>
        </p:nvSpPr>
        <p:spPr>
          <a:xfrm>
            <a:off x="4038599" y="6521815"/>
            <a:ext cx="6198703" cy="365125"/>
          </a:xfrm>
        </p:spPr>
        <p:txBody>
          <a:bodyPr/>
          <a:lstStyle>
            <a:lvl1pPr>
              <a:defRPr>
                <a:solidFill>
                  <a:schemeClr val="bg1"/>
                </a:solidFill>
              </a:defRPr>
            </a:lvl1pPr>
          </a:lstStyle>
          <a:p>
            <a:endParaRPr lang="fr-FR"/>
          </a:p>
        </p:txBody>
      </p:sp>
      <p:sp>
        <p:nvSpPr>
          <p:cNvPr id="14" name="Espace réservé du numéro de diapositive 6"/>
          <p:cNvSpPr>
            <a:spLocks noGrp="1"/>
          </p:cNvSpPr>
          <p:nvPr>
            <p:ph type="sldNum" sz="quarter" idx="12"/>
          </p:nvPr>
        </p:nvSpPr>
        <p:spPr>
          <a:xfrm>
            <a:off x="10744200" y="6521815"/>
            <a:ext cx="609600" cy="365125"/>
          </a:xfrm>
        </p:spPr>
        <p:txBody>
          <a:bodyPr/>
          <a:lstStyle>
            <a:lvl1pPr>
              <a:defRPr>
                <a:solidFill>
                  <a:schemeClr val="bg1"/>
                </a:solidFill>
              </a:defRPr>
            </a:lvl1pPr>
          </a:lstStyle>
          <a:p>
            <a:fld id="{E35C3B32-BBC8-4FBC-9ABF-1C2676504F48}" type="slidenum">
              <a:rPr lang="fr-FR" smtClean="0"/>
              <a:pPr/>
              <a:t>‹N°›</a:t>
            </a:fld>
            <a:endParaRPr lang="fr-FR"/>
          </a:p>
        </p:txBody>
      </p:sp>
    </p:spTree>
    <p:extLst>
      <p:ext uri="{BB962C8B-B14F-4D97-AF65-F5344CB8AC3E}">
        <p14:creationId xmlns:p14="http://schemas.microsoft.com/office/powerpoint/2010/main" val="8959047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Diapo filiere lapin Contenu avec légende">
    <p:spTree>
      <p:nvGrpSpPr>
        <p:cNvPr id="1" name=""/>
        <p:cNvGrpSpPr/>
        <p:nvPr/>
      </p:nvGrpSpPr>
      <p:grpSpPr>
        <a:xfrm>
          <a:off x="0" y="0"/>
          <a:ext cx="0" cy="0"/>
          <a:chOff x="0" y="0"/>
          <a:chExt cx="0" cy="0"/>
        </a:xfrm>
      </p:grpSpPr>
      <p:sp>
        <p:nvSpPr>
          <p:cNvPr id="8" name="Parallélogramme 7"/>
          <p:cNvSpPr/>
          <p:nvPr userDrawn="1"/>
        </p:nvSpPr>
        <p:spPr>
          <a:xfrm flipH="1">
            <a:off x="282193" y="-294845"/>
            <a:ext cx="4670805" cy="6667979"/>
          </a:xfrm>
          <a:prstGeom prst="parallelogram">
            <a:avLst>
              <a:gd name="adj" fmla="val 427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1419497" y="6548846"/>
            <a:ext cx="10772503" cy="3275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839788" y="457200"/>
            <a:ext cx="3932237" cy="1066800"/>
          </a:xfrm>
        </p:spPr>
        <p:txBody>
          <a:bodyPr anchor="t" anchorCtr="0"/>
          <a:lstStyle>
            <a:lvl1pPr>
              <a:defRPr sz="3200">
                <a:solidFill>
                  <a:schemeClr val="bg1"/>
                </a:solidFill>
              </a:defRPr>
            </a:lvl1pPr>
          </a:lstStyle>
          <a:p>
            <a:r>
              <a:rPr lang="fr-FR"/>
              <a:t>Titre</a:t>
            </a:r>
          </a:p>
        </p:txBody>
      </p:sp>
      <p:sp>
        <p:nvSpPr>
          <p:cNvPr id="3" name="Espace réservé du contenu 2"/>
          <p:cNvSpPr>
            <a:spLocks noGrp="1"/>
          </p:cNvSpPr>
          <p:nvPr>
            <p:ph idx="1"/>
          </p:nvPr>
        </p:nvSpPr>
        <p:spPr>
          <a:xfrm>
            <a:off x="5183188" y="987425"/>
            <a:ext cx="6172200" cy="5104419"/>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276045"/>
            <a:ext cx="3932237" cy="384283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pic>
        <p:nvPicPr>
          <p:cNvPr id="14" name="Image 13"/>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H="1">
            <a:off x="398660" y="6373135"/>
            <a:ext cx="643944" cy="502556"/>
          </a:xfrm>
          <a:prstGeom prst="rect">
            <a:avLst/>
          </a:prstGeom>
        </p:spPr>
      </p:pic>
      <p:sp>
        <p:nvSpPr>
          <p:cNvPr id="11" name="Espace réservé de la date 4"/>
          <p:cNvSpPr>
            <a:spLocks noGrp="1"/>
          </p:cNvSpPr>
          <p:nvPr>
            <p:ph type="dt" sz="half" idx="10"/>
          </p:nvPr>
        </p:nvSpPr>
        <p:spPr>
          <a:xfrm>
            <a:off x="1509314" y="6521815"/>
            <a:ext cx="2072086" cy="365125"/>
          </a:xfrm>
        </p:spPr>
        <p:txBody>
          <a:bodyPr/>
          <a:lstStyle>
            <a:lvl1pPr>
              <a:defRPr>
                <a:solidFill>
                  <a:schemeClr val="bg1"/>
                </a:solidFill>
              </a:defRPr>
            </a:lvl1pPr>
          </a:lstStyle>
          <a:p>
            <a:fld id="{5739E8CC-1E8F-40FD-A941-FEE45B20DD8D}" type="datetime1">
              <a:rPr lang="fr-FR" smtClean="0"/>
              <a:pPr/>
              <a:t>10/04/2025</a:t>
            </a:fld>
            <a:endParaRPr lang="fr-FR"/>
          </a:p>
        </p:txBody>
      </p:sp>
      <p:sp>
        <p:nvSpPr>
          <p:cNvPr id="12" name="Espace réservé du pied de page 5"/>
          <p:cNvSpPr>
            <a:spLocks noGrp="1"/>
          </p:cNvSpPr>
          <p:nvPr>
            <p:ph type="ftr" sz="quarter" idx="11"/>
          </p:nvPr>
        </p:nvSpPr>
        <p:spPr>
          <a:xfrm>
            <a:off x="4038599" y="6521815"/>
            <a:ext cx="6198703" cy="365125"/>
          </a:xfrm>
        </p:spPr>
        <p:txBody>
          <a:bodyPr/>
          <a:lstStyle>
            <a:lvl1pPr>
              <a:defRPr>
                <a:solidFill>
                  <a:schemeClr val="bg1"/>
                </a:solidFill>
              </a:defRPr>
            </a:lvl1pPr>
          </a:lstStyle>
          <a:p>
            <a:endParaRPr lang="fr-FR"/>
          </a:p>
        </p:txBody>
      </p:sp>
      <p:sp>
        <p:nvSpPr>
          <p:cNvPr id="15" name="Espace réservé du numéro de diapositive 6"/>
          <p:cNvSpPr>
            <a:spLocks noGrp="1"/>
          </p:cNvSpPr>
          <p:nvPr>
            <p:ph type="sldNum" sz="quarter" idx="12"/>
          </p:nvPr>
        </p:nvSpPr>
        <p:spPr>
          <a:xfrm>
            <a:off x="10744200" y="6521815"/>
            <a:ext cx="609600" cy="365125"/>
          </a:xfrm>
        </p:spPr>
        <p:txBody>
          <a:bodyPr/>
          <a:lstStyle>
            <a:lvl1pPr>
              <a:defRPr>
                <a:solidFill>
                  <a:schemeClr val="bg1"/>
                </a:solidFill>
              </a:defRPr>
            </a:lvl1pPr>
          </a:lstStyle>
          <a:p>
            <a:fld id="{E35C3B32-BBC8-4FBC-9ABF-1C2676504F48}" type="slidenum">
              <a:rPr lang="fr-FR" smtClean="0"/>
              <a:pPr/>
              <a:t>‹N°›</a:t>
            </a:fld>
            <a:endParaRPr lang="fr-FR"/>
          </a:p>
        </p:txBody>
      </p:sp>
    </p:spTree>
    <p:extLst>
      <p:ext uri="{BB962C8B-B14F-4D97-AF65-F5344CB8AC3E}">
        <p14:creationId xmlns:p14="http://schemas.microsoft.com/office/powerpoint/2010/main" val="41363618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iapo filiere lapin Contenu avec légende 2">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398660" y="654569"/>
            <a:ext cx="9838642" cy="949610"/>
          </a:xfrm>
        </p:spPr>
        <p:txBody>
          <a:bodyPr anchor="ctr"/>
          <a:lstStyle>
            <a:lvl1pPr>
              <a:defRPr sz="3200">
                <a:solidFill>
                  <a:schemeClr val="accent6"/>
                </a:solidFill>
              </a:defRPr>
            </a:lvl1pPr>
          </a:lstStyle>
          <a:p>
            <a:r>
              <a:rPr lang="fr-FR"/>
              <a:t>Titre</a:t>
            </a:r>
          </a:p>
        </p:txBody>
      </p:sp>
      <p:sp>
        <p:nvSpPr>
          <p:cNvPr id="3" name="Espace réservé du contenu 2"/>
          <p:cNvSpPr>
            <a:spLocks noGrp="1"/>
          </p:cNvSpPr>
          <p:nvPr>
            <p:ph idx="1"/>
          </p:nvPr>
        </p:nvSpPr>
        <p:spPr>
          <a:xfrm>
            <a:off x="523875" y="2218453"/>
            <a:ext cx="10915650" cy="4144792"/>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sp>
        <p:nvSpPr>
          <p:cNvPr id="15" name="Rectangle 14"/>
          <p:cNvSpPr/>
          <p:nvPr userDrawn="1"/>
        </p:nvSpPr>
        <p:spPr>
          <a:xfrm>
            <a:off x="1419497" y="6549522"/>
            <a:ext cx="10772503" cy="327528"/>
          </a:xfrm>
          <a:prstGeom prst="rect">
            <a:avLst/>
          </a:prstGeom>
          <a:solidFill>
            <a:srgbClr val="81A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H="1">
            <a:off x="398660" y="6373135"/>
            <a:ext cx="643944" cy="502556"/>
          </a:xfrm>
          <a:prstGeom prst="rect">
            <a:avLst/>
          </a:prstGeom>
        </p:spPr>
      </p:pic>
      <p:sp>
        <p:nvSpPr>
          <p:cNvPr id="11" name="Espace réservé de la date 4"/>
          <p:cNvSpPr>
            <a:spLocks noGrp="1"/>
          </p:cNvSpPr>
          <p:nvPr>
            <p:ph type="dt" sz="half" idx="10"/>
          </p:nvPr>
        </p:nvSpPr>
        <p:spPr>
          <a:xfrm>
            <a:off x="1509314" y="6521815"/>
            <a:ext cx="2072086" cy="365125"/>
          </a:xfrm>
        </p:spPr>
        <p:txBody>
          <a:bodyPr/>
          <a:lstStyle>
            <a:lvl1pPr>
              <a:defRPr>
                <a:solidFill>
                  <a:schemeClr val="bg1"/>
                </a:solidFill>
              </a:defRPr>
            </a:lvl1pPr>
          </a:lstStyle>
          <a:p>
            <a:fld id="{5739E8CC-1E8F-40FD-A941-FEE45B20DD8D}" type="datetime1">
              <a:rPr lang="fr-FR" smtClean="0"/>
              <a:pPr/>
              <a:t>10/04/2025</a:t>
            </a:fld>
            <a:endParaRPr lang="fr-FR"/>
          </a:p>
        </p:txBody>
      </p:sp>
      <p:sp>
        <p:nvSpPr>
          <p:cNvPr id="13" name="Espace réservé du pied de page 5"/>
          <p:cNvSpPr>
            <a:spLocks noGrp="1"/>
          </p:cNvSpPr>
          <p:nvPr>
            <p:ph type="ftr" sz="quarter" idx="11"/>
          </p:nvPr>
        </p:nvSpPr>
        <p:spPr>
          <a:xfrm>
            <a:off x="4038599" y="6521815"/>
            <a:ext cx="6198703" cy="365125"/>
          </a:xfrm>
        </p:spPr>
        <p:txBody>
          <a:bodyPr/>
          <a:lstStyle>
            <a:lvl1pPr>
              <a:defRPr>
                <a:solidFill>
                  <a:schemeClr val="bg1"/>
                </a:solidFill>
              </a:defRPr>
            </a:lvl1pPr>
          </a:lstStyle>
          <a:p>
            <a:endParaRPr lang="fr-FR"/>
          </a:p>
        </p:txBody>
      </p:sp>
      <p:sp>
        <p:nvSpPr>
          <p:cNvPr id="14" name="Espace réservé du numéro de diapositive 6"/>
          <p:cNvSpPr>
            <a:spLocks noGrp="1"/>
          </p:cNvSpPr>
          <p:nvPr>
            <p:ph type="sldNum" sz="quarter" idx="12"/>
          </p:nvPr>
        </p:nvSpPr>
        <p:spPr>
          <a:xfrm>
            <a:off x="10744200" y="6521815"/>
            <a:ext cx="609600" cy="365125"/>
          </a:xfrm>
        </p:spPr>
        <p:txBody>
          <a:bodyPr/>
          <a:lstStyle>
            <a:lvl1pPr>
              <a:defRPr>
                <a:solidFill>
                  <a:schemeClr val="bg1"/>
                </a:solidFill>
              </a:defRPr>
            </a:lvl1pPr>
          </a:lstStyle>
          <a:p>
            <a:fld id="{E35C3B32-BBC8-4FBC-9ABF-1C2676504F48}" type="slidenum">
              <a:rPr lang="fr-FR" smtClean="0"/>
              <a:pPr/>
              <a:t>‹N°›</a:t>
            </a:fld>
            <a:endParaRPr lang="fr-FR"/>
          </a:p>
        </p:txBody>
      </p:sp>
    </p:spTree>
    <p:extLst>
      <p:ext uri="{BB962C8B-B14F-4D97-AF65-F5344CB8AC3E}">
        <p14:creationId xmlns:p14="http://schemas.microsoft.com/office/powerpoint/2010/main" val="6086179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Diapo filiere lapin 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lgn="ctr">
              <a:defRPr>
                <a:solidFill>
                  <a:schemeClr val="accent6"/>
                </a:solidFill>
              </a:defRPr>
            </a:lvl1pPr>
          </a:lstStyle>
          <a:p>
            <a:r>
              <a:rPr lang="fr-FR"/>
              <a:t>Titre</a:t>
            </a:r>
          </a:p>
        </p:txBody>
      </p:sp>
      <p:sp>
        <p:nvSpPr>
          <p:cNvPr id="3" name="Espace réservé du contenu 2"/>
          <p:cNvSpPr>
            <a:spLocks noGrp="1"/>
          </p:cNvSpPr>
          <p:nvPr>
            <p:ph sz="half" idx="1"/>
          </p:nvPr>
        </p:nvSpPr>
        <p:spPr>
          <a:xfrm>
            <a:off x="838200" y="1825625"/>
            <a:ext cx="5181600" cy="4351338"/>
          </a:xfrm>
        </p:spPr>
        <p:txBody>
          <a:bodyPr>
            <a:normAutofit/>
          </a:bodyPr>
          <a:lstStyle>
            <a:lvl1pPr>
              <a:defRPr sz="2400"/>
            </a:lvl1pPr>
            <a:lvl2pPr>
              <a:defRPr sz="2000"/>
            </a:lvl2pPr>
            <a:lvl3pPr>
              <a:defRPr sz="1800"/>
            </a:lvl3pPr>
            <a:lvl4pPr>
              <a:defRPr sz="1600"/>
            </a:lvl4pPr>
            <a:lvl5pPr>
              <a:defRPr sz="16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normAutofit/>
          </a:bodyPr>
          <a:lstStyle>
            <a:lvl1pPr>
              <a:defRPr sz="2400"/>
            </a:lvl1pPr>
            <a:lvl2pPr>
              <a:defRPr sz="2000"/>
            </a:lvl2pPr>
            <a:lvl3pPr>
              <a:defRPr sz="1800"/>
            </a:lvl3pPr>
            <a:lvl4pPr>
              <a:defRPr sz="1600"/>
            </a:lvl4pPr>
            <a:lvl5pPr>
              <a:defRPr sz="16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sp>
        <p:nvSpPr>
          <p:cNvPr id="14" name="Rectangle 13"/>
          <p:cNvSpPr/>
          <p:nvPr userDrawn="1"/>
        </p:nvSpPr>
        <p:spPr>
          <a:xfrm>
            <a:off x="1419497" y="6559047"/>
            <a:ext cx="10772503" cy="3275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H="1">
            <a:off x="398660" y="6373135"/>
            <a:ext cx="643944" cy="502556"/>
          </a:xfrm>
          <a:prstGeom prst="rect">
            <a:avLst/>
          </a:prstGeom>
        </p:spPr>
      </p:pic>
      <p:sp>
        <p:nvSpPr>
          <p:cNvPr id="10" name="Espace réservé de la date 4"/>
          <p:cNvSpPr>
            <a:spLocks noGrp="1"/>
          </p:cNvSpPr>
          <p:nvPr>
            <p:ph type="dt" sz="half" idx="10"/>
          </p:nvPr>
        </p:nvSpPr>
        <p:spPr>
          <a:xfrm>
            <a:off x="1509314" y="6521815"/>
            <a:ext cx="2072086" cy="365125"/>
          </a:xfrm>
        </p:spPr>
        <p:txBody>
          <a:bodyPr/>
          <a:lstStyle>
            <a:lvl1pPr>
              <a:defRPr>
                <a:solidFill>
                  <a:schemeClr val="bg1"/>
                </a:solidFill>
              </a:defRPr>
            </a:lvl1pPr>
          </a:lstStyle>
          <a:p>
            <a:fld id="{5739E8CC-1E8F-40FD-A941-FEE45B20DD8D}" type="datetime1">
              <a:rPr lang="fr-FR" smtClean="0"/>
              <a:pPr/>
              <a:t>10/04/2025</a:t>
            </a:fld>
            <a:endParaRPr lang="fr-FR"/>
          </a:p>
        </p:txBody>
      </p:sp>
      <p:sp>
        <p:nvSpPr>
          <p:cNvPr id="11" name="Espace réservé du pied de page 5"/>
          <p:cNvSpPr>
            <a:spLocks noGrp="1"/>
          </p:cNvSpPr>
          <p:nvPr>
            <p:ph type="ftr" sz="quarter" idx="11"/>
          </p:nvPr>
        </p:nvSpPr>
        <p:spPr>
          <a:xfrm>
            <a:off x="4038599" y="6521815"/>
            <a:ext cx="6198703" cy="365125"/>
          </a:xfrm>
        </p:spPr>
        <p:txBody>
          <a:bodyPr/>
          <a:lstStyle>
            <a:lvl1pPr>
              <a:defRPr>
                <a:solidFill>
                  <a:schemeClr val="bg1"/>
                </a:solidFill>
              </a:defRPr>
            </a:lvl1pPr>
          </a:lstStyle>
          <a:p>
            <a:endParaRPr lang="fr-FR"/>
          </a:p>
        </p:txBody>
      </p:sp>
      <p:sp>
        <p:nvSpPr>
          <p:cNvPr id="13" name="Espace réservé du numéro de diapositive 6"/>
          <p:cNvSpPr>
            <a:spLocks noGrp="1"/>
          </p:cNvSpPr>
          <p:nvPr>
            <p:ph type="sldNum" sz="quarter" idx="12"/>
          </p:nvPr>
        </p:nvSpPr>
        <p:spPr>
          <a:xfrm>
            <a:off x="10744200" y="6521815"/>
            <a:ext cx="609600" cy="365125"/>
          </a:xfrm>
        </p:spPr>
        <p:txBody>
          <a:bodyPr/>
          <a:lstStyle>
            <a:lvl1pPr>
              <a:defRPr>
                <a:solidFill>
                  <a:schemeClr val="bg1"/>
                </a:solidFill>
              </a:defRPr>
            </a:lvl1pPr>
          </a:lstStyle>
          <a:p>
            <a:fld id="{E35C3B32-BBC8-4FBC-9ABF-1C2676504F48}" type="slidenum">
              <a:rPr lang="fr-FR" smtClean="0"/>
              <a:pPr/>
              <a:t>‹N°›</a:t>
            </a:fld>
            <a:endParaRPr lang="fr-FR"/>
          </a:p>
        </p:txBody>
      </p:sp>
    </p:spTree>
    <p:extLst>
      <p:ext uri="{BB962C8B-B14F-4D97-AF65-F5344CB8AC3E}">
        <p14:creationId xmlns:p14="http://schemas.microsoft.com/office/powerpoint/2010/main" val="36248625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Diapo filiere lapin Image avec légende">
    <p:spTree>
      <p:nvGrpSpPr>
        <p:cNvPr id="1" name=""/>
        <p:cNvGrpSpPr/>
        <p:nvPr/>
      </p:nvGrpSpPr>
      <p:grpSpPr>
        <a:xfrm>
          <a:off x="0" y="0"/>
          <a:ext cx="0" cy="0"/>
          <a:chOff x="0" y="0"/>
          <a:chExt cx="0" cy="0"/>
        </a:xfrm>
      </p:grpSpPr>
      <p:sp>
        <p:nvSpPr>
          <p:cNvPr id="11" name="Triangle rectangle 10"/>
          <p:cNvSpPr/>
          <p:nvPr userDrawn="1"/>
        </p:nvSpPr>
        <p:spPr>
          <a:xfrm flipH="1">
            <a:off x="10694500" y="2314575"/>
            <a:ext cx="1497496" cy="4561116"/>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839788" y="457200"/>
            <a:ext cx="9127552" cy="1112838"/>
          </a:xfrm>
        </p:spPr>
        <p:txBody>
          <a:bodyPr anchor="t" anchorCtr="0"/>
          <a:lstStyle>
            <a:lvl1pPr>
              <a:defRPr sz="3200">
                <a:solidFill>
                  <a:schemeClr val="accent6"/>
                </a:solidFill>
              </a:defRPr>
            </a:lvl1pPr>
          </a:lstStyle>
          <a:p>
            <a:r>
              <a:rPr lang="fr-FR"/>
              <a:t>Titre</a:t>
            </a:r>
          </a:p>
        </p:txBody>
      </p:sp>
      <p:sp>
        <p:nvSpPr>
          <p:cNvPr id="3" name="Espace réservé pour une image  2"/>
          <p:cNvSpPr>
            <a:spLocks noGrp="1"/>
          </p:cNvSpPr>
          <p:nvPr>
            <p:ph type="pic" idx="1"/>
          </p:nvPr>
        </p:nvSpPr>
        <p:spPr>
          <a:xfrm>
            <a:off x="5875337" y="1863090"/>
            <a:ext cx="5478463" cy="43022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1863090"/>
            <a:ext cx="4741862" cy="43022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pic>
        <p:nvPicPr>
          <p:cNvPr id="12" name="Imag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H="1">
            <a:off x="398660" y="6373135"/>
            <a:ext cx="643944" cy="502556"/>
          </a:xfrm>
          <a:prstGeom prst="rect">
            <a:avLst/>
          </a:prstGeom>
        </p:spPr>
      </p:pic>
      <p:sp>
        <p:nvSpPr>
          <p:cNvPr id="10" name="Espace réservé de la date 4"/>
          <p:cNvSpPr>
            <a:spLocks noGrp="1"/>
          </p:cNvSpPr>
          <p:nvPr>
            <p:ph type="dt" sz="half" idx="10"/>
          </p:nvPr>
        </p:nvSpPr>
        <p:spPr>
          <a:xfrm>
            <a:off x="1509314" y="6521815"/>
            <a:ext cx="2072086" cy="365125"/>
          </a:xfrm>
        </p:spPr>
        <p:txBody>
          <a:bodyPr/>
          <a:lstStyle>
            <a:lvl1pPr>
              <a:defRPr>
                <a:solidFill>
                  <a:schemeClr val="bg1">
                    <a:lumMod val="50000"/>
                  </a:schemeClr>
                </a:solidFill>
              </a:defRPr>
            </a:lvl1pPr>
          </a:lstStyle>
          <a:p>
            <a:fld id="{5739E8CC-1E8F-40FD-A941-FEE45B20DD8D}" type="datetime1">
              <a:rPr lang="fr-FR" smtClean="0"/>
              <a:pPr/>
              <a:t>10/04/2025</a:t>
            </a:fld>
            <a:endParaRPr lang="fr-FR"/>
          </a:p>
        </p:txBody>
      </p:sp>
      <p:sp>
        <p:nvSpPr>
          <p:cNvPr id="13" name="Espace réservé du pied de page 5"/>
          <p:cNvSpPr>
            <a:spLocks noGrp="1"/>
          </p:cNvSpPr>
          <p:nvPr>
            <p:ph type="ftr" sz="quarter" idx="11"/>
          </p:nvPr>
        </p:nvSpPr>
        <p:spPr>
          <a:xfrm>
            <a:off x="4038599" y="6521815"/>
            <a:ext cx="6198703" cy="365125"/>
          </a:xfrm>
        </p:spPr>
        <p:txBody>
          <a:bodyPr/>
          <a:lstStyle>
            <a:lvl1pPr>
              <a:defRPr>
                <a:solidFill>
                  <a:schemeClr val="bg1">
                    <a:lumMod val="50000"/>
                  </a:schemeClr>
                </a:solidFill>
              </a:defRPr>
            </a:lvl1pPr>
          </a:lstStyle>
          <a:p>
            <a:endParaRPr lang="fr-FR"/>
          </a:p>
        </p:txBody>
      </p:sp>
      <p:sp>
        <p:nvSpPr>
          <p:cNvPr id="14" name="Espace réservé du numéro de diapositive 6"/>
          <p:cNvSpPr>
            <a:spLocks noGrp="1"/>
          </p:cNvSpPr>
          <p:nvPr>
            <p:ph type="sldNum" sz="quarter" idx="12"/>
          </p:nvPr>
        </p:nvSpPr>
        <p:spPr>
          <a:xfrm>
            <a:off x="10744200" y="6521815"/>
            <a:ext cx="609600" cy="365125"/>
          </a:xfrm>
        </p:spPr>
        <p:txBody>
          <a:bodyPr/>
          <a:lstStyle>
            <a:lvl1pPr>
              <a:defRPr>
                <a:solidFill>
                  <a:schemeClr val="bg1"/>
                </a:solidFill>
              </a:defRPr>
            </a:lvl1pPr>
          </a:lstStyle>
          <a:p>
            <a:fld id="{E35C3B32-BBC8-4FBC-9ABF-1C2676504F48}" type="slidenum">
              <a:rPr lang="fr-FR" smtClean="0"/>
              <a:pPr/>
              <a:t>‹N°›</a:t>
            </a:fld>
            <a:endParaRPr lang="fr-FR"/>
          </a:p>
        </p:txBody>
      </p:sp>
    </p:spTree>
    <p:extLst>
      <p:ext uri="{BB962C8B-B14F-4D97-AF65-F5344CB8AC3E}">
        <p14:creationId xmlns:p14="http://schemas.microsoft.com/office/powerpoint/2010/main" val="12491208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apo fin filière lapin">
    <p:spTree>
      <p:nvGrpSpPr>
        <p:cNvPr id="1" name=""/>
        <p:cNvGrpSpPr/>
        <p:nvPr/>
      </p:nvGrpSpPr>
      <p:grpSpPr>
        <a:xfrm>
          <a:off x="0" y="0"/>
          <a:ext cx="0" cy="0"/>
          <a:chOff x="0" y="0"/>
          <a:chExt cx="0" cy="0"/>
        </a:xfrm>
      </p:grpSpPr>
      <p:sp>
        <p:nvSpPr>
          <p:cNvPr id="5" name="Rectangle 4"/>
          <p:cNvSpPr/>
          <p:nvPr userDrawn="1"/>
        </p:nvSpPr>
        <p:spPr>
          <a:xfrm>
            <a:off x="1" y="0"/>
            <a:ext cx="6249880" cy="6858000"/>
          </a:xfrm>
          <a:prstGeom prst="rect">
            <a:avLst/>
          </a:prstGeom>
          <a:solidFill>
            <a:srgbClr val="81A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661851" y="2281646"/>
            <a:ext cx="5312229" cy="2891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3531" y="1835108"/>
            <a:ext cx="6183085" cy="3659093"/>
          </a:xfrm>
          <a:prstGeom prst="rect">
            <a:avLst/>
          </a:prstGeom>
        </p:spPr>
      </p:pic>
      <p:sp>
        <p:nvSpPr>
          <p:cNvPr id="11" name="Espace réservé du pied de page 10"/>
          <p:cNvSpPr>
            <a:spLocks noGrp="1"/>
          </p:cNvSpPr>
          <p:nvPr>
            <p:ph type="ftr" sz="quarter" idx="11"/>
          </p:nvPr>
        </p:nvSpPr>
        <p:spPr>
          <a:xfrm>
            <a:off x="7444234" y="6487791"/>
            <a:ext cx="3950563" cy="365125"/>
          </a:xfrm>
        </p:spPr>
        <p:txBody>
          <a:bodyPr/>
          <a:lstStyle>
            <a:lvl1pPr>
              <a:defRPr>
                <a:solidFill>
                  <a:srgbClr val="4A2F35"/>
                </a:solidFill>
              </a:defRPr>
            </a:lvl1pPr>
          </a:lstStyle>
          <a:p>
            <a:endParaRPr lang="fr-FR"/>
          </a:p>
        </p:txBody>
      </p:sp>
      <p:sp>
        <p:nvSpPr>
          <p:cNvPr id="12" name="Espace réservé du numéro de diapositive 11"/>
          <p:cNvSpPr>
            <a:spLocks noGrp="1"/>
          </p:cNvSpPr>
          <p:nvPr>
            <p:ph type="sldNum" sz="quarter" idx="12"/>
          </p:nvPr>
        </p:nvSpPr>
        <p:spPr>
          <a:xfrm>
            <a:off x="11541370" y="6487791"/>
            <a:ext cx="576062" cy="365125"/>
          </a:xfrm>
        </p:spPr>
        <p:txBody>
          <a:bodyPr/>
          <a:lstStyle>
            <a:lvl1pPr>
              <a:defRPr>
                <a:solidFill>
                  <a:srgbClr val="4A2F35"/>
                </a:solidFill>
              </a:defRPr>
            </a:lvl1pPr>
          </a:lstStyle>
          <a:p>
            <a:fld id="{E35C3B32-BBC8-4FBC-9ABF-1C2676504F48}" type="slidenum">
              <a:rPr lang="fr-FR" smtClean="0"/>
              <a:pPr/>
              <a:t>‹N°›</a:t>
            </a:fld>
            <a:endParaRPr lang="fr-FR"/>
          </a:p>
        </p:txBody>
      </p:sp>
      <p:sp>
        <p:nvSpPr>
          <p:cNvPr id="14" name="Espace réservé de la date 4"/>
          <p:cNvSpPr>
            <a:spLocks noGrp="1"/>
          </p:cNvSpPr>
          <p:nvPr>
            <p:ph type="dt" sz="half" idx="10"/>
          </p:nvPr>
        </p:nvSpPr>
        <p:spPr>
          <a:xfrm>
            <a:off x="6328755" y="6487791"/>
            <a:ext cx="998965" cy="348417"/>
          </a:xfrm>
        </p:spPr>
        <p:txBody>
          <a:bodyPr/>
          <a:lstStyle>
            <a:lvl1pPr>
              <a:defRPr>
                <a:solidFill>
                  <a:schemeClr val="tx1"/>
                </a:solidFill>
              </a:defRPr>
            </a:lvl1pPr>
          </a:lstStyle>
          <a:p>
            <a:fld id="{5739E8CC-1E8F-40FD-A941-FEE45B20DD8D}" type="datetime1">
              <a:rPr lang="fr-FR" smtClean="0"/>
              <a:pPr/>
              <a:t>10/04/2025</a:t>
            </a:fld>
            <a:endParaRPr lang="fr-FR"/>
          </a:p>
        </p:txBody>
      </p:sp>
    </p:spTree>
    <p:extLst>
      <p:ext uri="{BB962C8B-B14F-4D97-AF65-F5344CB8AC3E}">
        <p14:creationId xmlns:p14="http://schemas.microsoft.com/office/powerpoint/2010/main" val="6549263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apo fin filière lapin avec photo">
    <p:spTree>
      <p:nvGrpSpPr>
        <p:cNvPr id="1" name=""/>
        <p:cNvGrpSpPr/>
        <p:nvPr/>
      </p:nvGrpSpPr>
      <p:grpSpPr>
        <a:xfrm>
          <a:off x="0" y="0"/>
          <a:ext cx="0" cy="0"/>
          <a:chOff x="0" y="0"/>
          <a:chExt cx="0" cy="0"/>
        </a:xfrm>
      </p:grpSpPr>
      <p:sp>
        <p:nvSpPr>
          <p:cNvPr id="5" name="Rectangle 4"/>
          <p:cNvSpPr/>
          <p:nvPr userDrawn="1"/>
        </p:nvSpPr>
        <p:spPr>
          <a:xfrm>
            <a:off x="1" y="0"/>
            <a:ext cx="6249880" cy="6858000"/>
          </a:xfrm>
          <a:prstGeom prst="rect">
            <a:avLst/>
          </a:prstGeom>
          <a:solidFill>
            <a:srgbClr val="81A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userDrawn="1"/>
        </p:nvPicPr>
        <p:blipFill rotWithShape="1">
          <a:blip r:embed="rId2" cstate="screen">
            <a:extLst>
              <a:ext uri="{28A0092B-C50C-407E-A947-70E740481C1C}">
                <a14:useLocalDpi xmlns:a14="http://schemas.microsoft.com/office/drawing/2010/main" val="0"/>
              </a:ext>
            </a:extLst>
          </a:blip>
          <a:srcRect t="3402" r="2958" b="19083"/>
          <a:stretch/>
        </p:blipFill>
        <p:spPr>
          <a:xfrm>
            <a:off x="279405" y="1953419"/>
            <a:ext cx="5712823" cy="3422470"/>
          </a:xfrm>
          <a:prstGeom prst="rect">
            <a:avLst/>
          </a:prstGeom>
        </p:spPr>
      </p:pic>
      <p:pic>
        <p:nvPicPr>
          <p:cNvPr id="7" name="Image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 y="1835108"/>
            <a:ext cx="6183085" cy="3659093"/>
          </a:xfrm>
          <a:prstGeom prst="rect">
            <a:avLst/>
          </a:prstGeom>
        </p:spPr>
      </p:pic>
      <p:sp>
        <p:nvSpPr>
          <p:cNvPr id="11" name="Espace réservé du pied de page 10"/>
          <p:cNvSpPr>
            <a:spLocks noGrp="1"/>
          </p:cNvSpPr>
          <p:nvPr>
            <p:ph type="ftr" sz="quarter" idx="11"/>
          </p:nvPr>
        </p:nvSpPr>
        <p:spPr>
          <a:xfrm>
            <a:off x="7444234" y="6487791"/>
            <a:ext cx="3950563" cy="365125"/>
          </a:xfrm>
        </p:spPr>
        <p:txBody>
          <a:bodyPr/>
          <a:lstStyle>
            <a:lvl1pPr>
              <a:defRPr>
                <a:solidFill>
                  <a:srgbClr val="4A2F35"/>
                </a:solidFill>
              </a:defRPr>
            </a:lvl1pPr>
          </a:lstStyle>
          <a:p>
            <a:endParaRPr lang="fr-FR"/>
          </a:p>
        </p:txBody>
      </p:sp>
      <p:sp>
        <p:nvSpPr>
          <p:cNvPr id="12" name="Espace réservé du numéro de diapositive 11"/>
          <p:cNvSpPr>
            <a:spLocks noGrp="1"/>
          </p:cNvSpPr>
          <p:nvPr>
            <p:ph type="sldNum" sz="quarter" idx="12"/>
          </p:nvPr>
        </p:nvSpPr>
        <p:spPr>
          <a:xfrm>
            <a:off x="11541370" y="6487791"/>
            <a:ext cx="576062" cy="365125"/>
          </a:xfrm>
        </p:spPr>
        <p:txBody>
          <a:bodyPr/>
          <a:lstStyle>
            <a:lvl1pPr>
              <a:defRPr>
                <a:solidFill>
                  <a:srgbClr val="4A2F35"/>
                </a:solidFill>
              </a:defRPr>
            </a:lvl1pPr>
          </a:lstStyle>
          <a:p>
            <a:fld id="{E35C3B32-BBC8-4FBC-9ABF-1C2676504F48}" type="slidenum">
              <a:rPr lang="fr-FR" smtClean="0"/>
              <a:pPr/>
              <a:t>‹N°›</a:t>
            </a:fld>
            <a:endParaRPr lang="fr-FR"/>
          </a:p>
        </p:txBody>
      </p:sp>
      <p:sp>
        <p:nvSpPr>
          <p:cNvPr id="14" name="Espace réservé de la date 4"/>
          <p:cNvSpPr>
            <a:spLocks noGrp="1"/>
          </p:cNvSpPr>
          <p:nvPr>
            <p:ph type="dt" sz="half" idx="10"/>
          </p:nvPr>
        </p:nvSpPr>
        <p:spPr>
          <a:xfrm>
            <a:off x="6328755" y="6487791"/>
            <a:ext cx="998965" cy="348417"/>
          </a:xfrm>
        </p:spPr>
        <p:txBody>
          <a:bodyPr/>
          <a:lstStyle>
            <a:lvl1pPr>
              <a:defRPr>
                <a:solidFill>
                  <a:schemeClr val="tx1"/>
                </a:solidFill>
              </a:defRPr>
            </a:lvl1pPr>
          </a:lstStyle>
          <a:p>
            <a:fld id="{5739E8CC-1E8F-40FD-A941-FEE45B20DD8D}" type="datetime1">
              <a:rPr lang="fr-FR" smtClean="0"/>
              <a:pPr/>
              <a:t>10/04/2025</a:t>
            </a:fld>
            <a:endParaRPr lang="fr-FR"/>
          </a:p>
        </p:txBody>
      </p:sp>
    </p:spTree>
    <p:extLst>
      <p:ext uri="{BB962C8B-B14F-4D97-AF65-F5344CB8AC3E}">
        <p14:creationId xmlns:p14="http://schemas.microsoft.com/office/powerpoint/2010/main" val="20209370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apo filière poisson titr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78331" y="1669304"/>
            <a:ext cx="10515600" cy="1325563"/>
          </a:xfrm>
        </p:spPr>
        <p:txBody>
          <a:bodyPr/>
          <a:lstStyle>
            <a:lvl1pPr algn="ctr">
              <a:defRPr>
                <a:solidFill>
                  <a:schemeClr val="accent2"/>
                </a:solidFill>
              </a:defRPr>
            </a:lvl1pPr>
          </a:lstStyle>
          <a:p>
            <a:r>
              <a:rPr lang="fr-FR"/>
              <a:t>Titre</a:t>
            </a:r>
          </a:p>
        </p:txBody>
      </p:sp>
      <p:sp>
        <p:nvSpPr>
          <p:cNvPr id="8" name="Rectangle 7"/>
          <p:cNvSpPr/>
          <p:nvPr userDrawn="1"/>
        </p:nvSpPr>
        <p:spPr>
          <a:xfrm>
            <a:off x="1558834" y="6564086"/>
            <a:ext cx="10633167" cy="3701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20162" y="6236673"/>
            <a:ext cx="894536" cy="816535"/>
          </a:xfrm>
          <a:prstGeom prst="rect">
            <a:avLst/>
          </a:prstGeom>
        </p:spPr>
      </p:pic>
      <p:pic>
        <p:nvPicPr>
          <p:cNvPr id="9" name="Imag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sp>
        <p:nvSpPr>
          <p:cNvPr id="10" name="Espace réservé du texte 2"/>
          <p:cNvSpPr>
            <a:spLocks noGrp="1"/>
          </p:cNvSpPr>
          <p:nvPr>
            <p:ph type="body" idx="1"/>
          </p:nvPr>
        </p:nvSpPr>
        <p:spPr>
          <a:xfrm>
            <a:off x="831850" y="3971154"/>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1" name="Espace réservé de la date 4"/>
          <p:cNvSpPr>
            <a:spLocks noGrp="1"/>
          </p:cNvSpPr>
          <p:nvPr>
            <p:ph type="dt" sz="half" idx="10"/>
          </p:nvPr>
        </p:nvSpPr>
        <p:spPr>
          <a:xfrm>
            <a:off x="1509314" y="6521815"/>
            <a:ext cx="2072086" cy="365125"/>
          </a:xfrm>
        </p:spPr>
        <p:txBody>
          <a:bodyPr/>
          <a:lstStyle>
            <a:lvl1pPr>
              <a:defRPr>
                <a:solidFill>
                  <a:schemeClr val="bg1"/>
                </a:solidFill>
              </a:defRPr>
            </a:lvl1pPr>
          </a:lstStyle>
          <a:p>
            <a:fld id="{5739E8CC-1E8F-40FD-A941-FEE45B20DD8D}" type="datetime1">
              <a:rPr lang="fr-FR" smtClean="0"/>
              <a:pPr/>
              <a:t>10/04/2025</a:t>
            </a:fld>
            <a:endParaRPr lang="fr-FR"/>
          </a:p>
        </p:txBody>
      </p:sp>
      <p:sp>
        <p:nvSpPr>
          <p:cNvPr id="12" name="Espace réservé du pied de page 5"/>
          <p:cNvSpPr>
            <a:spLocks noGrp="1"/>
          </p:cNvSpPr>
          <p:nvPr>
            <p:ph type="ftr" sz="quarter" idx="11"/>
          </p:nvPr>
        </p:nvSpPr>
        <p:spPr>
          <a:xfrm>
            <a:off x="4038599" y="6521815"/>
            <a:ext cx="6198703" cy="365125"/>
          </a:xfrm>
        </p:spPr>
        <p:txBody>
          <a:bodyPr/>
          <a:lstStyle>
            <a:lvl1pPr>
              <a:defRPr>
                <a:solidFill>
                  <a:schemeClr val="bg1"/>
                </a:solidFill>
              </a:defRPr>
            </a:lvl1pPr>
          </a:lstStyle>
          <a:p>
            <a:endParaRPr lang="fr-FR"/>
          </a:p>
        </p:txBody>
      </p:sp>
      <p:sp>
        <p:nvSpPr>
          <p:cNvPr id="13" name="Espace réservé du numéro de diapositive 6"/>
          <p:cNvSpPr>
            <a:spLocks noGrp="1"/>
          </p:cNvSpPr>
          <p:nvPr>
            <p:ph type="sldNum" sz="quarter" idx="12"/>
          </p:nvPr>
        </p:nvSpPr>
        <p:spPr>
          <a:xfrm>
            <a:off x="10744200" y="6521815"/>
            <a:ext cx="609600" cy="365125"/>
          </a:xfrm>
        </p:spPr>
        <p:txBody>
          <a:bodyPr/>
          <a:lstStyle>
            <a:lvl1pPr>
              <a:defRPr>
                <a:solidFill>
                  <a:schemeClr val="bg1"/>
                </a:solidFill>
              </a:defRPr>
            </a:lvl1pPr>
          </a:lstStyle>
          <a:p>
            <a:fld id="{E35C3B32-BBC8-4FBC-9ABF-1C2676504F48}" type="slidenum">
              <a:rPr lang="fr-FR" smtClean="0"/>
              <a:pPr/>
              <a:t>‹N°›</a:t>
            </a:fld>
            <a:endParaRPr lang="fr-FR"/>
          </a:p>
        </p:txBody>
      </p:sp>
    </p:spTree>
    <p:extLst>
      <p:ext uri="{BB962C8B-B14F-4D97-AF65-F5344CB8AC3E}">
        <p14:creationId xmlns:p14="http://schemas.microsoft.com/office/powerpoint/2010/main" val="1077977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Espace réservé du texte 2"/>
          <p:cNvSpPr>
            <a:spLocks noGrp="1"/>
          </p:cNvSpPr>
          <p:nvPr>
            <p:ph idx="1"/>
          </p:nvPr>
        </p:nvSpPr>
        <p:spPr>
          <a:xfrm>
            <a:off x="1789416" y="3159867"/>
            <a:ext cx="10515600" cy="2737499"/>
          </a:xfrm>
          <a:prstGeom prst="rect">
            <a:avLst/>
          </a:prstGeom>
        </p:spPr>
        <p:txBody>
          <a:bodyPr vert="horz" lIns="91440" tIns="45720" rIns="91440" bIns="45720" rtlCol="0">
            <a:normAutofit/>
          </a:bodyPr>
          <a:lstStyle>
            <a:lvl1pPr marL="0" indent="0">
              <a:buFontTx/>
              <a:buNone/>
              <a:defRPr sz="3600" cap="small" baseline="0">
                <a:solidFill>
                  <a:schemeClr val="accent6">
                    <a:lumMod val="60000"/>
                    <a:lumOff val="40000"/>
                  </a:schemeClr>
                </a:solidFill>
                <a:latin typeface="Trebuchet MS" panose="020B0603020202020204" pitchFamily="34" charset="0"/>
              </a:defRPr>
            </a:lvl1pPr>
            <a:lvl2pPr marL="457200" indent="0">
              <a:buFontTx/>
              <a:buNone/>
              <a:defRPr sz="3200">
                <a:solidFill>
                  <a:schemeClr val="accent6">
                    <a:lumMod val="60000"/>
                    <a:lumOff val="40000"/>
                  </a:schemeClr>
                </a:solidFill>
                <a:latin typeface="Trebuchet MS" panose="020B0603020202020204" pitchFamily="34" charset="0"/>
              </a:defRPr>
            </a:lvl2pPr>
            <a:lvl3pPr marL="914400" indent="0">
              <a:buFontTx/>
              <a:buNone/>
              <a:defRPr sz="2800">
                <a:solidFill>
                  <a:schemeClr val="accent6">
                    <a:lumMod val="60000"/>
                    <a:lumOff val="40000"/>
                  </a:schemeClr>
                </a:solidFill>
                <a:latin typeface="Trebuchet MS" panose="020B0603020202020204" pitchFamily="34" charset="0"/>
              </a:defRPr>
            </a:lvl3pPr>
            <a:lvl4pPr marL="1371600" indent="0">
              <a:buFontTx/>
              <a:buNone/>
              <a:defRPr sz="2400">
                <a:solidFill>
                  <a:schemeClr val="accent6">
                    <a:lumMod val="60000"/>
                    <a:lumOff val="40000"/>
                  </a:schemeClr>
                </a:solidFill>
                <a:latin typeface="Trebuchet MS" panose="020B0603020202020204" pitchFamily="34" charset="0"/>
              </a:defRPr>
            </a:lvl4pPr>
            <a:lvl5pPr marL="1828800" indent="0">
              <a:buFontTx/>
              <a:buNone/>
              <a:defRPr sz="2400">
                <a:solidFill>
                  <a:schemeClr val="accent6">
                    <a:lumMod val="60000"/>
                    <a:lumOff val="40000"/>
                  </a:schemeClr>
                </a:solidFill>
                <a:latin typeface="Trebuchet MS" panose="020B0603020202020204" pitchFamily="34" charset="0"/>
              </a:defRPr>
            </a:lvl5pPr>
          </a:lstStyle>
          <a:p>
            <a:pPr lvl="0"/>
            <a:r>
              <a:rPr lang="fr-FR" noProof="0" dirty="0"/>
              <a:t>Modifiez les styles du texte du masque</a:t>
            </a:r>
          </a:p>
          <a:p>
            <a:pPr lvl="1"/>
            <a:r>
              <a:rPr lang="fr-FR" noProof="0" dirty="0"/>
              <a:t>Deuxième niveau</a:t>
            </a:r>
          </a:p>
        </p:txBody>
      </p:sp>
    </p:spTree>
    <p:extLst>
      <p:ext uri="{BB962C8B-B14F-4D97-AF65-F5344CB8AC3E}">
        <p14:creationId xmlns:p14="http://schemas.microsoft.com/office/powerpoint/2010/main" val="12348316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apo filière poisson sommai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114698" y="1218995"/>
            <a:ext cx="10239101" cy="1006475"/>
          </a:xfrm>
        </p:spPr>
        <p:txBody>
          <a:bodyPr anchor="t" anchorCtr="0">
            <a:normAutofit/>
          </a:bodyPr>
          <a:lstStyle>
            <a:lvl1pPr algn="ctr">
              <a:defRPr sz="3600">
                <a:solidFill>
                  <a:schemeClr val="accent2"/>
                </a:solidFill>
              </a:defRPr>
            </a:lvl1pPr>
          </a:lstStyle>
          <a:p>
            <a:r>
              <a:rPr lang="fr-FR"/>
              <a:t>Titre</a:t>
            </a:r>
          </a:p>
        </p:txBody>
      </p:sp>
      <p:pic>
        <p:nvPicPr>
          <p:cNvPr id="12" name="Imag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sp>
        <p:nvSpPr>
          <p:cNvPr id="15" name="Espace réservé du contenu 2"/>
          <p:cNvSpPr>
            <a:spLocks noGrp="1"/>
          </p:cNvSpPr>
          <p:nvPr>
            <p:ph idx="13"/>
          </p:nvPr>
        </p:nvSpPr>
        <p:spPr>
          <a:xfrm>
            <a:off x="1114698" y="2440380"/>
            <a:ext cx="10239101" cy="353509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Rectangle 9"/>
          <p:cNvSpPr/>
          <p:nvPr userDrawn="1"/>
        </p:nvSpPr>
        <p:spPr>
          <a:xfrm>
            <a:off x="1558834" y="6564086"/>
            <a:ext cx="10633167" cy="3701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162" y="6236673"/>
            <a:ext cx="894536" cy="816535"/>
          </a:xfrm>
          <a:prstGeom prst="rect">
            <a:avLst/>
          </a:prstGeom>
        </p:spPr>
      </p:pic>
      <p:sp>
        <p:nvSpPr>
          <p:cNvPr id="9" name="Espace réservé de la date 4"/>
          <p:cNvSpPr>
            <a:spLocks noGrp="1"/>
          </p:cNvSpPr>
          <p:nvPr>
            <p:ph type="dt" sz="half" idx="10"/>
          </p:nvPr>
        </p:nvSpPr>
        <p:spPr>
          <a:xfrm>
            <a:off x="1509314" y="6521815"/>
            <a:ext cx="2072086" cy="365125"/>
          </a:xfrm>
        </p:spPr>
        <p:txBody>
          <a:bodyPr/>
          <a:lstStyle>
            <a:lvl1pPr>
              <a:defRPr>
                <a:solidFill>
                  <a:schemeClr val="bg1"/>
                </a:solidFill>
              </a:defRPr>
            </a:lvl1pPr>
          </a:lstStyle>
          <a:p>
            <a:fld id="{5739E8CC-1E8F-40FD-A941-FEE45B20DD8D}" type="datetime1">
              <a:rPr lang="fr-FR" smtClean="0"/>
              <a:pPr/>
              <a:t>10/04/2025</a:t>
            </a:fld>
            <a:endParaRPr lang="fr-FR"/>
          </a:p>
        </p:txBody>
      </p:sp>
      <p:sp>
        <p:nvSpPr>
          <p:cNvPr id="11" name="Espace réservé du pied de page 5"/>
          <p:cNvSpPr>
            <a:spLocks noGrp="1"/>
          </p:cNvSpPr>
          <p:nvPr>
            <p:ph type="ftr" sz="quarter" idx="11"/>
          </p:nvPr>
        </p:nvSpPr>
        <p:spPr>
          <a:xfrm>
            <a:off x="4038599" y="6521815"/>
            <a:ext cx="6198703" cy="365125"/>
          </a:xfrm>
        </p:spPr>
        <p:txBody>
          <a:bodyPr/>
          <a:lstStyle>
            <a:lvl1pPr>
              <a:defRPr>
                <a:solidFill>
                  <a:schemeClr val="bg1"/>
                </a:solidFill>
              </a:defRPr>
            </a:lvl1pPr>
          </a:lstStyle>
          <a:p>
            <a:endParaRPr lang="fr-FR"/>
          </a:p>
        </p:txBody>
      </p:sp>
      <p:sp>
        <p:nvSpPr>
          <p:cNvPr id="13" name="Espace réservé du numéro de diapositive 6"/>
          <p:cNvSpPr>
            <a:spLocks noGrp="1"/>
          </p:cNvSpPr>
          <p:nvPr>
            <p:ph type="sldNum" sz="quarter" idx="12"/>
          </p:nvPr>
        </p:nvSpPr>
        <p:spPr>
          <a:xfrm>
            <a:off x="10744200" y="6521815"/>
            <a:ext cx="609600" cy="365125"/>
          </a:xfrm>
        </p:spPr>
        <p:txBody>
          <a:bodyPr/>
          <a:lstStyle>
            <a:lvl1pPr>
              <a:defRPr>
                <a:solidFill>
                  <a:schemeClr val="bg1"/>
                </a:solidFill>
              </a:defRPr>
            </a:lvl1pPr>
          </a:lstStyle>
          <a:p>
            <a:fld id="{E35C3B32-BBC8-4FBC-9ABF-1C2676504F48}" type="slidenum">
              <a:rPr lang="fr-FR" smtClean="0"/>
              <a:pPr/>
              <a:t>‹N°›</a:t>
            </a:fld>
            <a:endParaRPr lang="fr-FR"/>
          </a:p>
        </p:txBody>
      </p:sp>
    </p:spTree>
    <p:extLst>
      <p:ext uri="{BB962C8B-B14F-4D97-AF65-F5344CB8AC3E}">
        <p14:creationId xmlns:p14="http://schemas.microsoft.com/office/powerpoint/2010/main" val="9152052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Diapo filière poisson Contenu avec légende">
    <p:spTree>
      <p:nvGrpSpPr>
        <p:cNvPr id="1" name=""/>
        <p:cNvGrpSpPr/>
        <p:nvPr/>
      </p:nvGrpSpPr>
      <p:grpSpPr>
        <a:xfrm>
          <a:off x="0" y="0"/>
          <a:ext cx="0" cy="0"/>
          <a:chOff x="0" y="0"/>
          <a:chExt cx="0" cy="0"/>
        </a:xfrm>
      </p:grpSpPr>
      <p:sp>
        <p:nvSpPr>
          <p:cNvPr id="8" name="Parallélogramme 7"/>
          <p:cNvSpPr/>
          <p:nvPr userDrawn="1"/>
        </p:nvSpPr>
        <p:spPr>
          <a:xfrm flipH="1">
            <a:off x="277585" y="-194229"/>
            <a:ext cx="5332639" cy="6430901"/>
          </a:xfrm>
          <a:prstGeom prst="parallelogram">
            <a:avLst>
              <a:gd name="adj" fmla="val 28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1558834" y="6564086"/>
            <a:ext cx="10633167" cy="3701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620713" y="457200"/>
            <a:ext cx="4637087" cy="983112"/>
          </a:xfrm>
        </p:spPr>
        <p:txBody>
          <a:bodyPr anchor="ctr"/>
          <a:lstStyle>
            <a:lvl1pPr>
              <a:defRPr sz="3200">
                <a:solidFill>
                  <a:schemeClr val="bg1"/>
                </a:solidFill>
              </a:defRPr>
            </a:lvl1pPr>
          </a:lstStyle>
          <a:p>
            <a:r>
              <a:rPr lang="fr-FR"/>
              <a:t>Titre</a:t>
            </a:r>
          </a:p>
        </p:txBody>
      </p:sp>
      <p:sp>
        <p:nvSpPr>
          <p:cNvPr id="3" name="Espace réservé du contenu 2"/>
          <p:cNvSpPr>
            <a:spLocks noGrp="1"/>
          </p:cNvSpPr>
          <p:nvPr>
            <p:ph idx="1"/>
          </p:nvPr>
        </p:nvSpPr>
        <p:spPr>
          <a:xfrm>
            <a:off x="5724524" y="1440312"/>
            <a:ext cx="5897563" cy="4651532"/>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11188" y="1856977"/>
            <a:ext cx="4646612" cy="4034444"/>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pic>
        <p:nvPicPr>
          <p:cNvPr id="16" name="Image 1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162" y="6236673"/>
            <a:ext cx="894536" cy="816535"/>
          </a:xfrm>
          <a:prstGeom prst="rect">
            <a:avLst/>
          </a:prstGeom>
        </p:spPr>
      </p:pic>
      <p:sp>
        <p:nvSpPr>
          <p:cNvPr id="13" name="Espace réservé de la date 4"/>
          <p:cNvSpPr>
            <a:spLocks noGrp="1"/>
          </p:cNvSpPr>
          <p:nvPr>
            <p:ph type="dt" sz="half" idx="10"/>
          </p:nvPr>
        </p:nvSpPr>
        <p:spPr>
          <a:xfrm>
            <a:off x="1509314" y="6521815"/>
            <a:ext cx="2072086" cy="365125"/>
          </a:xfrm>
        </p:spPr>
        <p:txBody>
          <a:bodyPr/>
          <a:lstStyle>
            <a:lvl1pPr>
              <a:defRPr>
                <a:solidFill>
                  <a:schemeClr val="bg1"/>
                </a:solidFill>
              </a:defRPr>
            </a:lvl1pPr>
          </a:lstStyle>
          <a:p>
            <a:fld id="{5739E8CC-1E8F-40FD-A941-FEE45B20DD8D}" type="datetime1">
              <a:rPr lang="fr-FR" smtClean="0"/>
              <a:pPr/>
              <a:t>10/04/2025</a:t>
            </a:fld>
            <a:endParaRPr lang="fr-FR"/>
          </a:p>
        </p:txBody>
      </p:sp>
      <p:sp>
        <p:nvSpPr>
          <p:cNvPr id="14" name="Espace réservé du pied de page 5"/>
          <p:cNvSpPr>
            <a:spLocks noGrp="1"/>
          </p:cNvSpPr>
          <p:nvPr>
            <p:ph type="ftr" sz="quarter" idx="11"/>
          </p:nvPr>
        </p:nvSpPr>
        <p:spPr>
          <a:xfrm>
            <a:off x="4038599" y="6521815"/>
            <a:ext cx="6198703" cy="365125"/>
          </a:xfrm>
        </p:spPr>
        <p:txBody>
          <a:bodyPr/>
          <a:lstStyle>
            <a:lvl1pPr>
              <a:defRPr>
                <a:solidFill>
                  <a:schemeClr val="bg1"/>
                </a:solidFill>
              </a:defRPr>
            </a:lvl1pPr>
          </a:lstStyle>
          <a:p>
            <a:endParaRPr lang="fr-FR"/>
          </a:p>
        </p:txBody>
      </p:sp>
      <p:sp>
        <p:nvSpPr>
          <p:cNvPr id="17" name="Espace réservé du numéro de diapositive 6"/>
          <p:cNvSpPr>
            <a:spLocks noGrp="1"/>
          </p:cNvSpPr>
          <p:nvPr>
            <p:ph type="sldNum" sz="quarter" idx="12"/>
          </p:nvPr>
        </p:nvSpPr>
        <p:spPr>
          <a:xfrm>
            <a:off x="10744200" y="6521815"/>
            <a:ext cx="609600" cy="365125"/>
          </a:xfrm>
        </p:spPr>
        <p:txBody>
          <a:bodyPr/>
          <a:lstStyle>
            <a:lvl1pPr>
              <a:defRPr>
                <a:solidFill>
                  <a:schemeClr val="bg1"/>
                </a:solidFill>
              </a:defRPr>
            </a:lvl1pPr>
          </a:lstStyle>
          <a:p>
            <a:fld id="{E35C3B32-BBC8-4FBC-9ABF-1C2676504F48}" type="slidenum">
              <a:rPr lang="fr-FR" smtClean="0"/>
              <a:pPr/>
              <a:t>‹N°›</a:t>
            </a:fld>
            <a:endParaRPr lang="fr-FR"/>
          </a:p>
        </p:txBody>
      </p:sp>
    </p:spTree>
    <p:extLst>
      <p:ext uri="{BB962C8B-B14F-4D97-AF65-F5344CB8AC3E}">
        <p14:creationId xmlns:p14="http://schemas.microsoft.com/office/powerpoint/2010/main" val="38862475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apo filière poisson Contenu avec légende 2">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523875" y="654569"/>
            <a:ext cx="9572625" cy="949610"/>
          </a:xfrm>
        </p:spPr>
        <p:txBody>
          <a:bodyPr anchor="ctr">
            <a:normAutofit/>
          </a:bodyPr>
          <a:lstStyle>
            <a:lvl1pPr>
              <a:defRPr sz="2800">
                <a:solidFill>
                  <a:srgbClr val="0A8493"/>
                </a:solidFill>
              </a:defRPr>
            </a:lvl1pPr>
          </a:lstStyle>
          <a:p>
            <a:r>
              <a:rPr lang="fr-FR"/>
              <a:t>Titre</a:t>
            </a:r>
          </a:p>
        </p:txBody>
      </p:sp>
      <p:sp>
        <p:nvSpPr>
          <p:cNvPr id="3" name="Espace réservé du contenu 2"/>
          <p:cNvSpPr>
            <a:spLocks noGrp="1"/>
          </p:cNvSpPr>
          <p:nvPr>
            <p:ph idx="1"/>
          </p:nvPr>
        </p:nvSpPr>
        <p:spPr>
          <a:xfrm>
            <a:off x="523875" y="2218453"/>
            <a:ext cx="10915650" cy="365053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sp>
        <p:nvSpPr>
          <p:cNvPr id="11" name="Rectangle 10"/>
          <p:cNvSpPr/>
          <p:nvPr userDrawn="1"/>
        </p:nvSpPr>
        <p:spPr>
          <a:xfrm>
            <a:off x="1558834" y="6564086"/>
            <a:ext cx="10633167" cy="3701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162" y="6236673"/>
            <a:ext cx="894536" cy="816535"/>
          </a:xfrm>
          <a:prstGeom prst="rect">
            <a:avLst/>
          </a:prstGeom>
        </p:spPr>
      </p:pic>
      <p:sp>
        <p:nvSpPr>
          <p:cNvPr id="12" name="Espace réservé de la date 4"/>
          <p:cNvSpPr>
            <a:spLocks noGrp="1"/>
          </p:cNvSpPr>
          <p:nvPr>
            <p:ph type="dt" sz="half" idx="10"/>
          </p:nvPr>
        </p:nvSpPr>
        <p:spPr>
          <a:xfrm>
            <a:off x="1509314" y="6521815"/>
            <a:ext cx="2072086" cy="365125"/>
          </a:xfrm>
        </p:spPr>
        <p:txBody>
          <a:bodyPr/>
          <a:lstStyle>
            <a:lvl1pPr>
              <a:defRPr>
                <a:solidFill>
                  <a:schemeClr val="bg1"/>
                </a:solidFill>
              </a:defRPr>
            </a:lvl1pPr>
          </a:lstStyle>
          <a:p>
            <a:fld id="{5739E8CC-1E8F-40FD-A941-FEE45B20DD8D}" type="datetime1">
              <a:rPr lang="fr-FR" smtClean="0"/>
              <a:pPr/>
              <a:t>10/04/2025</a:t>
            </a:fld>
            <a:endParaRPr lang="fr-FR"/>
          </a:p>
        </p:txBody>
      </p:sp>
      <p:sp>
        <p:nvSpPr>
          <p:cNvPr id="15" name="Espace réservé du pied de page 5"/>
          <p:cNvSpPr>
            <a:spLocks noGrp="1"/>
          </p:cNvSpPr>
          <p:nvPr>
            <p:ph type="ftr" sz="quarter" idx="11"/>
          </p:nvPr>
        </p:nvSpPr>
        <p:spPr>
          <a:xfrm>
            <a:off x="4038599" y="6521815"/>
            <a:ext cx="6198703" cy="365125"/>
          </a:xfrm>
        </p:spPr>
        <p:txBody>
          <a:bodyPr/>
          <a:lstStyle>
            <a:lvl1pPr>
              <a:defRPr>
                <a:solidFill>
                  <a:schemeClr val="bg1"/>
                </a:solidFill>
              </a:defRPr>
            </a:lvl1pPr>
          </a:lstStyle>
          <a:p>
            <a:endParaRPr lang="fr-FR"/>
          </a:p>
        </p:txBody>
      </p:sp>
      <p:sp>
        <p:nvSpPr>
          <p:cNvPr id="17" name="Espace réservé du numéro de diapositive 6"/>
          <p:cNvSpPr>
            <a:spLocks noGrp="1"/>
          </p:cNvSpPr>
          <p:nvPr>
            <p:ph type="sldNum" sz="quarter" idx="12"/>
          </p:nvPr>
        </p:nvSpPr>
        <p:spPr>
          <a:xfrm>
            <a:off x="10744200" y="6521815"/>
            <a:ext cx="609600" cy="365125"/>
          </a:xfrm>
        </p:spPr>
        <p:txBody>
          <a:bodyPr/>
          <a:lstStyle>
            <a:lvl1pPr>
              <a:defRPr>
                <a:solidFill>
                  <a:schemeClr val="bg1"/>
                </a:solidFill>
              </a:defRPr>
            </a:lvl1pPr>
          </a:lstStyle>
          <a:p>
            <a:fld id="{E35C3B32-BBC8-4FBC-9ABF-1C2676504F48}" type="slidenum">
              <a:rPr lang="fr-FR" smtClean="0"/>
              <a:pPr/>
              <a:t>‹N°›</a:t>
            </a:fld>
            <a:endParaRPr lang="fr-FR"/>
          </a:p>
        </p:txBody>
      </p:sp>
    </p:spTree>
    <p:extLst>
      <p:ext uri="{BB962C8B-B14F-4D97-AF65-F5344CB8AC3E}">
        <p14:creationId xmlns:p14="http://schemas.microsoft.com/office/powerpoint/2010/main" val="16037582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Diapo filière poisson 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lgn="ctr">
              <a:defRPr>
                <a:solidFill>
                  <a:schemeClr val="accent2"/>
                </a:solidFill>
              </a:defRPr>
            </a:lvl1pPr>
          </a:lstStyle>
          <a:p>
            <a:r>
              <a:rPr lang="fr-FR"/>
              <a:t>Titre</a:t>
            </a:r>
          </a:p>
        </p:txBody>
      </p:sp>
      <p:sp>
        <p:nvSpPr>
          <p:cNvPr id="3" name="Espace réservé du contenu 2"/>
          <p:cNvSpPr>
            <a:spLocks noGrp="1"/>
          </p:cNvSpPr>
          <p:nvPr>
            <p:ph sz="half" idx="1"/>
          </p:nvPr>
        </p:nvSpPr>
        <p:spPr>
          <a:xfrm>
            <a:off x="838200" y="1825625"/>
            <a:ext cx="5181600" cy="4351338"/>
          </a:xfrm>
        </p:spPr>
        <p:txBody>
          <a:bodyPr>
            <a:normAutofit/>
          </a:bodyPr>
          <a:lstStyle>
            <a:lvl1pPr>
              <a:defRPr sz="2400"/>
            </a:lvl1pPr>
            <a:lvl2pPr>
              <a:defRPr sz="2000"/>
            </a:lvl2pPr>
            <a:lvl3pPr>
              <a:defRPr sz="1800"/>
            </a:lvl3pPr>
            <a:lvl4pPr>
              <a:defRPr sz="1600"/>
            </a:lvl4pPr>
            <a:lvl5pPr>
              <a:defRPr sz="16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normAutofit/>
          </a:bodyPr>
          <a:lstStyle>
            <a:lvl1pPr>
              <a:defRPr sz="2400"/>
            </a:lvl1pPr>
            <a:lvl2pPr>
              <a:defRPr sz="2000"/>
            </a:lvl2pPr>
            <a:lvl3pPr>
              <a:defRPr sz="1800"/>
            </a:lvl3pPr>
            <a:lvl4pPr>
              <a:defRPr sz="1600"/>
            </a:lvl4pPr>
            <a:lvl5pPr>
              <a:defRPr sz="16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sp>
        <p:nvSpPr>
          <p:cNvPr id="10" name="Rectangle 9"/>
          <p:cNvSpPr/>
          <p:nvPr userDrawn="1"/>
        </p:nvSpPr>
        <p:spPr>
          <a:xfrm>
            <a:off x="1558834" y="6564086"/>
            <a:ext cx="10633167" cy="3701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162" y="6236673"/>
            <a:ext cx="894536" cy="816535"/>
          </a:xfrm>
          <a:prstGeom prst="rect">
            <a:avLst/>
          </a:prstGeom>
        </p:spPr>
      </p:pic>
      <p:sp>
        <p:nvSpPr>
          <p:cNvPr id="12" name="Espace réservé de la date 4"/>
          <p:cNvSpPr>
            <a:spLocks noGrp="1"/>
          </p:cNvSpPr>
          <p:nvPr>
            <p:ph type="dt" sz="half" idx="10"/>
          </p:nvPr>
        </p:nvSpPr>
        <p:spPr>
          <a:xfrm>
            <a:off x="1509314" y="6521815"/>
            <a:ext cx="2072086" cy="365125"/>
          </a:xfrm>
        </p:spPr>
        <p:txBody>
          <a:bodyPr/>
          <a:lstStyle>
            <a:lvl1pPr>
              <a:defRPr>
                <a:solidFill>
                  <a:schemeClr val="bg1"/>
                </a:solidFill>
              </a:defRPr>
            </a:lvl1pPr>
          </a:lstStyle>
          <a:p>
            <a:fld id="{5739E8CC-1E8F-40FD-A941-FEE45B20DD8D}" type="datetime1">
              <a:rPr lang="fr-FR" smtClean="0"/>
              <a:pPr/>
              <a:t>10/04/2025</a:t>
            </a:fld>
            <a:endParaRPr lang="fr-FR"/>
          </a:p>
        </p:txBody>
      </p:sp>
      <p:sp>
        <p:nvSpPr>
          <p:cNvPr id="14" name="Espace réservé du pied de page 5"/>
          <p:cNvSpPr>
            <a:spLocks noGrp="1"/>
          </p:cNvSpPr>
          <p:nvPr>
            <p:ph type="ftr" sz="quarter" idx="11"/>
          </p:nvPr>
        </p:nvSpPr>
        <p:spPr>
          <a:xfrm>
            <a:off x="4038599" y="6521815"/>
            <a:ext cx="6198703" cy="365125"/>
          </a:xfrm>
        </p:spPr>
        <p:txBody>
          <a:bodyPr/>
          <a:lstStyle>
            <a:lvl1pPr>
              <a:defRPr>
                <a:solidFill>
                  <a:schemeClr val="bg1"/>
                </a:solidFill>
              </a:defRPr>
            </a:lvl1pPr>
          </a:lstStyle>
          <a:p>
            <a:endParaRPr lang="fr-FR"/>
          </a:p>
        </p:txBody>
      </p:sp>
      <p:sp>
        <p:nvSpPr>
          <p:cNvPr id="16" name="Espace réservé du numéro de diapositive 6"/>
          <p:cNvSpPr>
            <a:spLocks noGrp="1"/>
          </p:cNvSpPr>
          <p:nvPr>
            <p:ph type="sldNum" sz="quarter" idx="12"/>
          </p:nvPr>
        </p:nvSpPr>
        <p:spPr>
          <a:xfrm>
            <a:off x="10744200" y="6521815"/>
            <a:ext cx="609600" cy="365125"/>
          </a:xfrm>
        </p:spPr>
        <p:txBody>
          <a:bodyPr/>
          <a:lstStyle>
            <a:lvl1pPr>
              <a:defRPr>
                <a:solidFill>
                  <a:schemeClr val="bg1"/>
                </a:solidFill>
              </a:defRPr>
            </a:lvl1pPr>
          </a:lstStyle>
          <a:p>
            <a:fld id="{E35C3B32-BBC8-4FBC-9ABF-1C2676504F48}" type="slidenum">
              <a:rPr lang="fr-FR" smtClean="0"/>
              <a:pPr/>
              <a:t>‹N°›</a:t>
            </a:fld>
            <a:endParaRPr lang="fr-FR"/>
          </a:p>
        </p:txBody>
      </p:sp>
    </p:spTree>
    <p:extLst>
      <p:ext uri="{BB962C8B-B14F-4D97-AF65-F5344CB8AC3E}">
        <p14:creationId xmlns:p14="http://schemas.microsoft.com/office/powerpoint/2010/main" val="4976804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Diapo filière poisson Image avec légende">
    <p:spTree>
      <p:nvGrpSpPr>
        <p:cNvPr id="1" name=""/>
        <p:cNvGrpSpPr/>
        <p:nvPr/>
      </p:nvGrpSpPr>
      <p:grpSpPr>
        <a:xfrm>
          <a:off x="0" y="0"/>
          <a:ext cx="0" cy="0"/>
          <a:chOff x="0" y="0"/>
          <a:chExt cx="0" cy="0"/>
        </a:xfrm>
      </p:grpSpPr>
      <p:sp>
        <p:nvSpPr>
          <p:cNvPr id="11" name="Triangle rectangle 10"/>
          <p:cNvSpPr/>
          <p:nvPr userDrawn="1"/>
        </p:nvSpPr>
        <p:spPr>
          <a:xfrm flipH="1">
            <a:off x="10648464" y="2924174"/>
            <a:ext cx="1543534" cy="393382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839788" y="457200"/>
            <a:ext cx="9294812" cy="1112838"/>
          </a:xfrm>
        </p:spPr>
        <p:txBody>
          <a:bodyPr anchor="ctr"/>
          <a:lstStyle>
            <a:lvl1pPr>
              <a:defRPr sz="3200">
                <a:solidFill>
                  <a:schemeClr val="accent2"/>
                </a:solidFill>
              </a:defRPr>
            </a:lvl1pPr>
          </a:lstStyle>
          <a:p>
            <a:r>
              <a:rPr lang="fr-FR"/>
              <a:t>Titre</a:t>
            </a:r>
          </a:p>
        </p:txBody>
      </p:sp>
      <p:sp>
        <p:nvSpPr>
          <p:cNvPr id="3" name="Espace réservé pour une image  2"/>
          <p:cNvSpPr>
            <a:spLocks noGrp="1"/>
          </p:cNvSpPr>
          <p:nvPr>
            <p:ph type="pic" idx="1"/>
          </p:nvPr>
        </p:nvSpPr>
        <p:spPr>
          <a:xfrm>
            <a:off x="6334125" y="1647825"/>
            <a:ext cx="5278438" cy="442224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1767840"/>
            <a:ext cx="4914902" cy="43022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pic>
        <p:nvPicPr>
          <p:cNvPr id="10" name="Imag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162" y="6236673"/>
            <a:ext cx="894536" cy="816535"/>
          </a:xfrm>
          <a:prstGeom prst="rect">
            <a:avLst/>
          </a:prstGeom>
        </p:spPr>
      </p:pic>
      <p:sp>
        <p:nvSpPr>
          <p:cNvPr id="12" name="Espace réservé de la date 4"/>
          <p:cNvSpPr>
            <a:spLocks noGrp="1"/>
          </p:cNvSpPr>
          <p:nvPr>
            <p:ph type="dt" sz="half" idx="10"/>
          </p:nvPr>
        </p:nvSpPr>
        <p:spPr>
          <a:xfrm>
            <a:off x="1509314" y="6521815"/>
            <a:ext cx="2072086" cy="365125"/>
          </a:xfrm>
        </p:spPr>
        <p:txBody>
          <a:bodyPr/>
          <a:lstStyle>
            <a:lvl1pPr>
              <a:defRPr>
                <a:solidFill>
                  <a:schemeClr val="bg1">
                    <a:lumMod val="50000"/>
                  </a:schemeClr>
                </a:solidFill>
              </a:defRPr>
            </a:lvl1pPr>
          </a:lstStyle>
          <a:p>
            <a:fld id="{5739E8CC-1E8F-40FD-A941-FEE45B20DD8D}" type="datetime1">
              <a:rPr lang="fr-FR" smtClean="0"/>
              <a:pPr/>
              <a:t>10/04/2025</a:t>
            </a:fld>
            <a:endParaRPr lang="fr-FR"/>
          </a:p>
        </p:txBody>
      </p:sp>
      <p:sp>
        <p:nvSpPr>
          <p:cNvPr id="15" name="Espace réservé du pied de page 5"/>
          <p:cNvSpPr>
            <a:spLocks noGrp="1"/>
          </p:cNvSpPr>
          <p:nvPr>
            <p:ph type="ftr" sz="quarter" idx="11"/>
          </p:nvPr>
        </p:nvSpPr>
        <p:spPr>
          <a:xfrm>
            <a:off x="4038599" y="6521815"/>
            <a:ext cx="6198703" cy="365125"/>
          </a:xfrm>
        </p:spPr>
        <p:txBody>
          <a:bodyPr/>
          <a:lstStyle>
            <a:lvl1pPr>
              <a:defRPr>
                <a:solidFill>
                  <a:schemeClr val="bg1">
                    <a:lumMod val="50000"/>
                  </a:schemeClr>
                </a:solidFill>
              </a:defRPr>
            </a:lvl1pPr>
          </a:lstStyle>
          <a:p>
            <a:endParaRPr lang="fr-FR"/>
          </a:p>
        </p:txBody>
      </p:sp>
      <p:sp>
        <p:nvSpPr>
          <p:cNvPr id="16" name="Espace réservé du numéro de diapositive 6"/>
          <p:cNvSpPr>
            <a:spLocks noGrp="1"/>
          </p:cNvSpPr>
          <p:nvPr>
            <p:ph type="sldNum" sz="quarter" idx="12"/>
          </p:nvPr>
        </p:nvSpPr>
        <p:spPr>
          <a:xfrm>
            <a:off x="10744200" y="6521815"/>
            <a:ext cx="609600" cy="365125"/>
          </a:xfrm>
        </p:spPr>
        <p:txBody>
          <a:bodyPr/>
          <a:lstStyle>
            <a:lvl1pPr>
              <a:defRPr>
                <a:solidFill>
                  <a:schemeClr val="bg1"/>
                </a:solidFill>
              </a:defRPr>
            </a:lvl1pPr>
          </a:lstStyle>
          <a:p>
            <a:fld id="{E35C3B32-BBC8-4FBC-9ABF-1C2676504F48}" type="slidenum">
              <a:rPr lang="fr-FR" smtClean="0"/>
              <a:pPr/>
              <a:t>‹N°›</a:t>
            </a:fld>
            <a:endParaRPr lang="fr-FR"/>
          </a:p>
        </p:txBody>
      </p:sp>
    </p:spTree>
    <p:extLst>
      <p:ext uri="{BB962C8B-B14F-4D97-AF65-F5344CB8AC3E}">
        <p14:creationId xmlns:p14="http://schemas.microsoft.com/office/powerpoint/2010/main" val="30933717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iapo fin filière poisson">
    <p:spTree>
      <p:nvGrpSpPr>
        <p:cNvPr id="1" name=""/>
        <p:cNvGrpSpPr/>
        <p:nvPr/>
      </p:nvGrpSpPr>
      <p:grpSpPr>
        <a:xfrm>
          <a:off x="0" y="0"/>
          <a:ext cx="0" cy="0"/>
          <a:chOff x="0" y="0"/>
          <a:chExt cx="0" cy="0"/>
        </a:xfrm>
      </p:grpSpPr>
      <p:sp>
        <p:nvSpPr>
          <p:cNvPr id="5" name="Rectangle 4"/>
          <p:cNvSpPr/>
          <p:nvPr userDrawn="1"/>
        </p:nvSpPr>
        <p:spPr>
          <a:xfrm>
            <a:off x="1" y="0"/>
            <a:ext cx="6249880" cy="6858000"/>
          </a:xfrm>
          <a:prstGeom prst="rect">
            <a:avLst/>
          </a:prstGeom>
          <a:solidFill>
            <a:srgbClr val="0A8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userDrawn="1"/>
        </p:nvSpPr>
        <p:spPr>
          <a:xfrm>
            <a:off x="661851" y="2272936"/>
            <a:ext cx="5103223" cy="30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398" y="1899709"/>
            <a:ext cx="6183086" cy="3586805"/>
          </a:xfrm>
          <a:prstGeom prst="rect">
            <a:avLst/>
          </a:prstGeom>
        </p:spPr>
      </p:pic>
      <p:sp>
        <p:nvSpPr>
          <p:cNvPr id="11" name="Espace réservé du pied de page 10"/>
          <p:cNvSpPr>
            <a:spLocks noGrp="1"/>
          </p:cNvSpPr>
          <p:nvPr>
            <p:ph type="ftr" sz="quarter" idx="11"/>
          </p:nvPr>
        </p:nvSpPr>
        <p:spPr>
          <a:xfrm>
            <a:off x="7444234" y="6487791"/>
            <a:ext cx="3950563" cy="365125"/>
          </a:xfrm>
        </p:spPr>
        <p:txBody>
          <a:bodyPr/>
          <a:lstStyle>
            <a:lvl1pPr>
              <a:defRPr>
                <a:solidFill>
                  <a:srgbClr val="4A2F35"/>
                </a:solidFill>
              </a:defRPr>
            </a:lvl1pPr>
          </a:lstStyle>
          <a:p>
            <a:endParaRPr lang="fr-FR"/>
          </a:p>
        </p:txBody>
      </p:sp>
      <p:sp>
        <p:nvSpPr>
          <p:cNvPr id="12" name="Espace réservé du numéro de diapositive 11"/>
          <p:cNvSpPr>
            <a:spLocks noGrp="1"/>
          </p:cNvSpPr>
          <p:nvPr>
            <p:ph type="sldNum" sz="quarter" idx="12"/>
          </p:nvPr>
        </p:nvSpPr>
        <p:spPr>
          <a:xfrm>
            <a:off x="11541370" y="6487791"/>
            <a:ext cx="576062" cy="365125"/>
          </a:xfrm>
        </p:spPr>
        <p:txBody>
          <a:bodyPr/>
          <a:lstStyle>
            <a:lvl1pPr>
              <a:defRPr>
                <a:solidFill>
                  <a:srgbClr val="4A2F35"/>
                </a:solidFill>
              </a:defRPr>
            </a:lvl1pPr>
          </a:lstStyle>
          <a:p>
            <a:fld id="{E35C3B32-BBC8-4FBC-9ABF-1C2676504F48}" type="slidenum">
              <a:rPr lang="fr-FR" smtClean="0"/>
              <a:pPr/>
              <a:t>‹N°›</a:t>
            </a:fld>
            <a:endParaRPr lang="fr-FR"/>
          </a:p>
        </p:txBody>
      </p:sp>
      <p:sp>
        <p:nvSpPr>
          <p:cNvPr id="13" name="Espace réservé de la date 4"/>
          <p:cNvSpPr>
            <a:spLocks noGrp="1"/>
          </p:cNvSpPr>
          <p:nvPr>
            <p:ph type="dt" sz="half" idx="10"/>
          </p:nvPr>
        </p:nvSpPr>
        <p:spPr>
          <a:xfrm>
            <a:off x="6328755" y="6487791"/>
            <a:ext cx="998965" cy="348417"/>
          </a:xfrm>
        </p:spPr>
        <p:txBody>
          <a:bodyPr/>
          <a:lstStyle>
            <a:lvl1pPr>
              <a:defRPr>
                <a:solidFill>
                  <a:schemeClr val="tx1"/>
                </a:solidFill>
              </a:defRPr>
            </a:lvl1pPr>
          </a:lstStyle>
          <a:p>
            <a:fld id="{5739E8CC-1E8F-40FD-A941-FEE45B20DD8D}" type="datetime1">
              <a:rPr lang="fr-FR" smtClean="0"/>
              <a:pPr/>
              <a:t>10/04/2025</a:t>
            </a:fld>
            <a:endParaRPr lang="fr-FR"/>
          </a:p>
        </p:txBody>
      </p:sp>
    </p:spTree>
    <p:extLst>
      <p:ext uri="{BB962C8B-B14F-4D97-AF65-F5344CB8AC3E}">
        <p14:creationId xmlns:p14="http://schemas.microsoft.com/office/powerpoint/2010/main" val="6818803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apo fin filière poisson avec photo">
    <p:spTree>
      <p:nvGrpSpPr>
        <p:cNvPr id="1" name=""/>
        <p:cNvGrpSpPr/>
        <p:nvPr/>
      </p:nvGrpSpPr>
      <p:grpSpPr>
        <a:xfrm>
          <a:off x="0" y="0"/>
          <a:ext cx="0" cy="0"/>
          <a:chOff x="0" y="0"/>
          <a:chExt cx="0" cy="0"/>
        </a:xfrm>
      </p:grpSpPr>
      <p:sp>
        <p:nvSpPr>
          <p:cNvPr id="5" name="Rectangle 4"/>
          <p:cNvSpPr/>
          <p:nvPr userDrawn="1"/>
        </p:nvSpPr>
        <p:spPr>
          <a:xfrm>
            <a:off x="1" y="0"/>
            <a:ext cx="6249880" cy="6858000"/>
          </a:xfrm>
          <a:prstGeom prst="rect">
            <a:avLst/>
          </a:prstGeom>
          <a:solidFill>
            <a:srgbClr val="0A8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t="14342" b="8259"/>
          <a:stretch/>
        </p:blipFill>
        <p:spPr>
          <a:xfrm>
            <a:off x="388370" y="2213217"/>
            <a:ext cx="5283808" cy="3067207"/>
          </a:xfrm>
          <a:prstGeom prst="rect">
            <a:avLst/>
          </a:prstGeom>
        </p:spPr>
      </p:pic>
      <p:pic>
        <p:nvPicPr>
          <p:cNvPr id="8" name="Imag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398" y="1953417"/>
            <a:ext cx="6183086" cy="3586805"/>
          </a:xfrm>
          <a:prstGeom prst="rect">
            <a:avLst/>
          </a:prstGeom>
        </p:spPr>
      </p:pic>
      <p:sp>
        <p:nvSpPr>
          <p:cNvPr id="11" name="Espace réservé du pied de page 10"/>
          <p:cNvSpPr>
            <a:spLocks noGrp="1"/>
          </p:cNvSpPr>
          <p:nvPr>
            <p:ph type="ftr" sz="quarter" idx="11"/>
          </p:nvPr>
        </p:nvSpPr>
        <p:spPr>
          <a:xfrm>
            <a:off x="7444234" y="6487791"/>
            <a:ext cx="3950563" cy="365125"/>
          </a:xfrm>
        </p:spPr>
        <p:txBody>
          <a:bodyPr/>
          <a:lstStyle>
            <a:lvl1pPr>
              <a:defRPr>
                <a:solidFill>
                  <a:srgbClr val="4A2F35"/>
                </a:solidFill>
              </a:defRPr>
            </a:lvl1pPr>
          </a:lstStyle>
          <a:p>
            <a:endParaRPr lang="fr-FR"/>
          </a:p>
        </p:txBody>
      </p:sp>
      <p:sp>
        <p:nvSpPr>
          <p:cNvPr id="12" name="Espace réservé du numéro de diapositive 11"/>
          <p:cNvSpPr>
            <a:spLocks noGrp="1"/>
          </p:cNvSpPr>
          <p:nvPr>
            <p:ph type="sldNum" sz="quarter" idx="12"/>
          </p:nvPr>
        </p:nvSpPr>
        <p:spPr>
          <a:xfrm>
            <a:off x="11541370" y="6487791"/>
            <a:ext cx="576062" cy="365125"/>
          </a:xfrm>
        </p:spPr>
        <p:txBody>
          <a:bodyPr/>
          <a:lstStyle>
            <a:lvl1pPr>
              <a:defRPr>
                <a:solidFill>
                  <a:srgbClr val="4A2F35"/>
                </a:solidFill>
              </a:defRPr>
            </a:lvl1pPr>
          </a:lstStyle>
          <a:p>
            <a:fld id="{E35C3B32-BBC8-4FBC-9ABF-1C2676504F48}" type="slidenum">
              <a:rPr lang="fr-FR" smtClean="0"/>
              <a:pPr/>
              <a:t>‹N°›</a:t>
            </a:fld>
            <a:endParaRPr lang="fr-FR"/>
          </a:p>
        </p:txBody>
      </p:sp>
      <p:sp>
        <p:nvSpPr>
          <p:cNvPr id="14" name="Espace réservé de la date 4"/>
          <p:cNvSpPr>
            <a:spLocks noGrp="1"/>
          </p:cNvSpPr>
          <p:nvPr>
            <p:ph type="dt" sz="half" idx="10"/>
          </p:nvPr>
        </p:nvSpPr>
        <p:spPr>
          <a:xfrm>
            <a:off x="6328755" y="6487791"/>
            <a:ext cx="998965" cy="348417"/>
          </a:xfrm>
        </p:spPr>
        <p:txBody>
          <a:bodyPr/>
          <a:lstStyle>
            <a:lvl1pPr>
              <a:defRPr>
                <a:solidFill>
                  <a:schemeClr val="tx1"/>
                </a:solidFill>
              </a:defRPr>
            </a:lvl1pPr>
          </a:lstStyle>
          <a:p>
            <a:fld id="{5739E8CC-1E8F-40FD-A941-FEE45B20DD8D}" type="datetime1">
              <a:rPr lang="fr-FR" smtClean="0"/>
              <a:pPr/>
              <a:t>10/04/2025</a:t>
            </a:fld>
            <a:endParaRPr lang="fr-FR"/>
          </a:p>
        </p:txBody>
      </p:sp>
    </p:spTree>
    <p:extLst>
      <p:ext uri="{BB962C8B-B14F-4D97-AF65-F5344CB8AC3E}">
        <p14:creationId xmlns:p14="http://schemas.microsoft.com/office/powerpoint/2010/main" val="1322575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pic>
        <p:nvPicPr>
          <p:cNvPr id="8" name="Image 7" descr="Ecran power.jpg"/>
          <p:cNvPicPr>
            <a:picLocks noChangeAspect="1"/>
          </p:cNvPicPr>
          <p:nvPr userDrawn="1"/>
        </p:nvPicPr>
        <p:blipFill>
          <a:blip r:embed="rId2" cstate="print"/>
          <a:stretch>
            <a:fillRect/>
          </a:stretch>
        </p:blipFill>
        <p:spPr>
          <a:xfrm>
            <a:off x="0" y="12492"/>
            <a:ext cx="12192000" cy="6845508"/>
          </a:xfrm>
          <a:prstGeom prst="rect">
            <a:avLst/>
          </a:prstGeom>
        </p:spPr>
      </p:pic>
      <p:sp>
        <p:nvSpPr>
          <p:cNvPr id="2" name="Titre 1"/>
          <p:cNvSpPr>
            <a:spLocks noGrp="1"/>
          </p:cNvSpPr>
          <p:nvPr>
            <p:ph type="title"/>
          </p:nvPr>
        </p:nvSpPr>
        <p:spPr>
          <a:xfrm>
            <a:off x="2639616" y="274638"/>
            <a:ext cx="8942784" cy="1143000"/>
          </a:xfrm>
        </p:spPr>
        <p:txBody>
          <a:bodyPr/>
          <a:lstStyle>
            <a:lvl1pPr>
              <a:defRPr>
                <a:solidFill>
                  <a:srgbClr val="92D050"/>
                </a:solidFill>
              </a:defRPr>
            </a:lvl1pPr>
          </a:lstStyle>
          <a:p>
            <a:r>
              <a:rPr lang="fr-FR"/>
              <a:t>Cliquez pour modifier le style du titre</a:t>
            </a:r>
          </a:p>
        </p:txBody>
      </p:sp>
      <p:sp>
        <p:nvSpPr>
          <p:cNvPr id="3" name="Espace réservé du contenu 2"/>
          <p:cNvSpPr>
            <a:spLocks noGrp="1"/>
          </p:cNvSpPr>
          <p:nvPr>
            <p:ph idx="1"/>
          </p:nvPr>
        </p:nvSpPr>
        <p:spPr/>
        <p:txBody>
          <a:bodyPr/>
          <a:lstStyle>
            <a:lvl1pPr>
              <a:buFont typeface="Wingdings" pitchFamily="2" charset="2"/>
              <a:buChar char="ü"/>
              <a:defRPr/>
            </a:lvl1pPr>
            <a:lvl2pPr>
              <a:buFont typeface="Wingdings" pitchFamily="2" charset="2"/>
              <a:buChar char="q"/>
              <a:defRPr>
                <a:solidFill>
                  <a:srgbClr val="92D050"/>
                </a:solidFill>
              </a:defRPr>
            </a:lvl2pPr>
            <a:lvl3pPr>
              <a:buFont typeface="Wingdings" pitchFamily="2" charset="2"/>
              <a:buChar char="§"/>
              <a:defRPr>
                <a:solidFill>
                  <a:schemeClr val="accent2">
                    <a:lumMod val="75000"/>
                  </a:schemeClr>
                </a:solidFill>
              </a:defRPr>
            </a:lvl3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E6AECC57-30F7-4D0F-9376-8BA9C6768714}" type="slidenum">
              <a:rPr lang="fr-FR" smtClean="0"/>
              <a:pPr/>
              <a:t>‹N°›</a:t>
            </a:fld>
            <a:endParaRPr lang="fr-FR" dirty="0"/>
          </a:p>
        </p:txBody>
      </p:sp>
    </p:spTree>
    <p:extLst>
      <p:ext uri="{BB962C8B-B14F-4D97-AF65-F5344CB8AC3E}">
        <p14:creationId xmlns:p14="http://schemas.microsoft.com/office/powerpoint/2010/main" val="1268967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7" name="Image 6" descr="Ecran power sous-titre.jpg"/>
          <p:cNvPicPr>
            <a:picLocks noChangeAspect="1"/>
          </p:cNvPicPr>
          <p:nvPr userDrawn="1"/>
        </p:nvPicPr>
        <p:blipFill>
          <a:blip r:embed="rId2" cstate="print"/>
          <a:stretch>
            <a:fillRect/>
          </a:stretch>
        </p:blipFill>
        <p:spPr>
          <a:xfrm>
            <a:off x="0" y="0"/>
            <a:ext cx="12192000" cy="6845508"/>
          </a:xfrm>
          <a:prstGeom prst="rect">
            <a:avLst/>
          </a:prstGeom>
        </p:spPr>
      </p:pic>
      <p:sp>
        <p:nvSpPr>
          <p:cNvPr id="2" name="Titre 1"/>
          <p:cNvSpPr>
            <a:spLocks noGrp="1"/>
          </p:cNvSpPr>
          <p:nvPr>
            <p:ph type="title"/>
          </p:nvPr>
        </p:nvSpPr>
        <p:spPr>
          <a:xfrm>
            <a:off x="1007435" y="2780929"/>
            <a:ext cx="10561173" cy="1578099"/>
          </a:xfrm>
          <a:prstGeom prst="rect">
            <a:avLst/>
          </a:prstGeom>
        </p:spPr>
        <p:txBody>
          <a:bodyPr anchor="t"/>
          <a:lstStyle>
            <a:lvl1pPr algn="l">
              <a:defRPr sz="4000" b="0" cap="small" baseline="0">
                <a:solidFill>
                  <a:srgbClr val="92D050"/>
                </a:solidFill>
                <a:latin typeface="Arial" pitchFamily="34" charset="0"/>
                <a:cs typeface="Arial" pitchFamily="34" charset="0"/>
              </a:defRPr>
            </a:lvl1pPr>
          </a:lstStyle>
          <a:p>
            <a:r>
              <a:rPr lang="fr-FR" dirty="0"/>
              <a:t>Cliquez pour modifier le style du titre</a:t>
            </a:r>
          </a:p>
        </p:txBody>
      </p:sp>
      <p:sp>
        <p:nvSpPr>
          <p:cNvPr id="6" name="Espace réservé du numéro de diapositive 5"/>
          <p:cNvSpPr>
            <a:spLocks noGrp="1"/>
          </p:cNvSpPr>
          <p:nvPr>
            <p:ph type="sldNum" sz="quarter" idx="12"/>
          </p:nvPr>
        </p:nvSpPr>
        <p:spPr>
          <a:xfrm>
            <a:off x="8737600" y="6356351"/>
            <a:ext cx="2844800" cy="365125"/>
          </a:xfrm>
          <a:prstGeom prst="rect">
            <a:avLst/>
          </a:prstGeom>
        </p:spPr>
        <p:txBody>
          <a:bodyPr/>
          <a:lstStyle/>
          <a:p>
            <a:fld id="{E6AECC57-30F7-4D0F-9376-8BA9C6768714}" type="slidenum">
              <a:rPr lang="fr-FR" smtClean="0"/>
              <a:pPr/>
              <a:t>‹N°›</a:t>
            </a:fld>
            <a:endParaRPr lang="fr-FR"/>
          </a:p>
        </p:txBody>
      </p:sp>
    </p:spTree>
    <p:extLst>
      <p:ext uri="{BB962C8B-B14F-4D97-AF65-F5344CB8AC3E}">
        <p14:creationId xmlns:p14="http://schemas.microsoft.com/office/powerpoint/2010/main" val="2765702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r">
              <a:defRPr sz="4000" cap="small" baseline="0">
                <a:solidFill>
                  <a:schemeClr val="accent6">
                    <a:lumMod val="60000"/>
                    <a:lumOff val="40000"/>
                  </a:schemeClr>
                </a:solidFill>
                <a:latin typeface="Trebuchet MS" panose="020B0603020202020204" pitchFamily="34" charset="0"/>
              </a:defRPr>
            </a:lvl1pPr>
          </a:lstStyle>
          <a:p>
            <a:r>
              <a:rPr lang="fr-FR" dirty="0"/>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r">
              <a:buNone/>
              <a:defRPr sz="2400">
                <a:solidFill>
                  <a:schemeClr val="bg1">
                    <a:lumMod val="75000"/>
                  </a:schemeClr>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Tree>
    <p:extLst>
      <p:ext uri="{BB962C8B-B14F-4D97-AF65-F5344CB8AC3E}">
        <p14:creationId xmlns:p14="http://schemas.microsoft.com/office/powerpoint/2010/main" val="3069745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8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r">
              <a:defRPr sz="4000" cap="small" baseline="0">
                <a:solidFill>
                  <a:schemeClr val="accent6">
                    <a:lumMod val="60000"/>
                    <a:lumOff val="40000"/>
                  </a:schemeClr>
                </a:solidFill>
                <a:latin typeface="Trebuchet MS" panose="020B0603020202020204" pitchFamily="34" charset="0"/>
              </a:defRPr>
            </a:lvl1pPr>
          </a:lstStyle>
          <a:p>
            <a:r>
              <a:rPr lang="fr-FR" dirty="0"/>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r">
              <a:buNone/>
              <a:defRPr sz="2400">
                <a:solidFill>
                  <a:schemeClr val="bg1">
                    <a:lumMod val="75000"/>
                  </a:schemeClr>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Tree>
    <p:extLst>
      <p:ext uri="{BB962C8B-B14F-4D97-AF65-F5344CB8AC3E}">
        <p14:creationId xmlns:p14="http://schemas.microsoft.com/office/powerpoint/2010/main" val="662568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Triangle rectangle 3"/>
          <p:cNvSpPr/>
          <p:nvPr userDrawn="1"/>
        </p:nvSpPr>
        <p:spPr>
          <a:xfrm>
            <a:off x="0" y="762000"/>
            <a:ext cx="3194050" cy="5754688"/>
          </a:xfrm>
          <a:prstGeom prst="rtTriangl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Sous-titre 2"/>
          <p:cNvSpPr txBox="1">
            <a:spLocks/>
          </p:cNvSpPr>
          <p:nvPr userDrawn="1"/>
        </p:nvSpPr>
        <p:spPr bwMode="auto">
          <a:xfrm>
            <a:off x="0" y="6415088"/>
            <a:ext cx="12192000" cy="428625"/>
          </a:xfrm>
          <a:prstGeom prst="rect">
            <a:avLst/>
          </a:prstGeom>
          <a:solidFill>
            <a:schemeClr val="accent6">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fontAlgn="auto" hangingPunct="1">
              <a:spcAft>
                <a:spcPts val="0"/>
              </a:spcAft>
              <a:buFont typeface="Arial" panose="020B0604020202020204" pitchFamily="34" charset="0"/>
              <a:buNone/>
              <a:defRPr/>
            </a:pPr>
            <a:endParaRPr lang="fr-FR" sz="2400" dirty="0">
              <a:latin typeface="+mj-lt"/>
            </a:endParaRPr>
          </a:p>
        </p:txBody>
      </p:sp>
      <p:sp>
        <p:nvSpPr>
          <p:cNvPr id="14" name="Titre 1"/>
          <p:cNvSpPr>
            <a:spLocks noGrp="1"/>
          </p:cNvSpPr>
          <p:nvPr>
            <p:ph type="title"/>
          </p:nvPr>
        </p:nvSpPr>
        <p:spPr>
          <a:xfrm>
            <a:off x="838200" y="365125"/>
            <a:ext cx="10515600" cy="785581"/>
          </a:xfrm>
          <a:prstGeom prst="rect">
            <a:avLst/>
          </a:prstGeom>
        </p:spPr>
        <p:txBody>
          <a:bodyPr/>
          <a:lstStyle>
            <a:lvl1pPr>
              <a:defRPr sz="4000">
                <a:solidFill>
                  <a:schemeClr val="accent6">
                    <a:lumMod val="60000"/>
                    <a:lumOff val="40000"/>
                  </a:schemeClr>
                </a:solidFill>
                <a:latin typeface="Trebuchet MS" panose="020B0603020202020204" pitchFamily="34" charset="0"/>
              </a:defRPr>
            </a:lvl1pPr>
          </a:lstStyle>
          <a:p>
            <a:r>
              <a:rPr lang="fr-FR"/>
              <a:t>Modifiez le style du titre</a:t>
            </a:r>
          </a:p>
        </p:txBody>
      </p:sp>
      <p:sp>
        <p:nvSpPr>
          <p:cNvPr id="15" name="Espace réservé du contenu 2"/>
          <p:cNvSpPr>
            <a:spLocks noGrp="1"/>
          </p:cNvSpPr>
          <p:nvPr>
            <p:ph idx="1"/>
          </p:nvPr>
        </p:nvSpPr>
        <p:spPr>
          <a:xfrm>
            <a:off x="838200" y="1376737"/>
            <a:ext cx="10515600" cy="4800226"/>
          </a:xfrm>
          <a:prstGeom prst="rect">
            <a:avLst/>
          </a:prstGeom>
        </p:spPr>
        <p:txBody>
          <a:bodyPr/>
          <a:lstStyle>
            <a:lvl1pPr marL="228600" indent="-228600">
              <a:buFont typeface="Wingdings" panose="05000000000000000000" pitchFamily="2" charset="2"/>
              <a:buChar char="Ø"/>
              <a:defRPr>
                <a:solidFill>
                  <a:schemeClr val="accent6">
                    <a:lumMod val="75000"/>
                  </a:schemeClr>
                </a:solidFill>
                <a:latin typeface="Trebuchet MS" panose="020B0603020202020204" pitchFamily="34" charset="0"/>
              </a:defRPr>
            </a:lvl1pPr>
            <a:lvl2pPr marL="685800" indent="-228600">
              <a:buFont typeface="Wingdings" panose="05000000000000000000" pitchFamily="2" charset="2"/>
              <a:buChar char="ü"/>
              <a:defRPr>
                <a:solidFill>
                  <a:schemeClr val="accent6">
                    <a:lumMod val="60000"/>
                    <a:lumOff val="40000"/>
                  </a:schemeClr>
                </a:solidFill>
                <a:latin typeface="Trebuchet MS" panose="020B0603020202020204" pitchFamily="34" charset="0"/>
              </a:defRPr>
            </a:lvl2pPr>
            <a:lvl3pPr marL="1143000" indent="-228600">
              <a:buFont typeface="Wingdings" panose="05000000000000000000" pitchFamily="2" charset="2"/>
              <a:buChar char="§"/>
              <a:defRPr>
                <a:solidFill>
                  <a:srgbClr val="00B050"/>
                </a:solidFill>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176435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838200" y="1150706"/>
            <a:ext cx="5181600" cy="5026257"/>
          </a:xfrm>
          <a:prstGeom prst="rect">
            <a:avLst/>
          </a:prstGeom>
        </p:spPr>
        <p:txBody>
          <a:bodyPr/>
          <a:lstStyle>
            <a:lvl1pPr>
              <a:defRPr>
                <a:solidFill>
                  <a:schemeClr val="accent6">
                    <a:lumMod val="60000"/>
                    <a:lumOff val="40000"/>
                  </a:schemeClr>
                </a:solidFill>
                <a:latin typeface="Trebuchet MS" panose="020B0603020202020204" pitchFamily="34" charset="0"/>
              </a:defRPr>
            </a:lvl1pPr>
            <a:lvl2pPr>
              <a:defRPr>
                <a:solidFill>
                  <a:schemeClr val="accent6">
                    <a:lumMod val="75000"/>
                  </a:schemeClr>
                </a:solidFill>
                <a:latin typeface="Trebuchet MS" panose="020B0603020202020204" pitchFamily="34" charset="0"/>
              </a:defRPr>
            </a:lvl2pPr>
            <a:lvl3pPr>
              <a:defRPr>
                <a:solidFill>
                  <a:srgbClr val="92D050"/>
                </a:solidFill>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Titre 1"/>
          <p:cNvSpPr txBox="1">
            <a:spLocks/>
          </p:cNvSpPr>
          <p:nvPr userDrawn="1"/>
        </p:nvSpPr>
        <p:spPr>
          <a:xfrm>
            <a:off x="838200" y="365125"/>
            <a:ext cx="10515600" cy="785581"/>
          </a:xfrm>
          <a:prstGeom prst="rect">
            <a:avLst/>
          </a:prstGeom>
        </p:spPr>
        <p:txBody>
          <a:bodyPr/>
          <a:lstStyle>
            <a:lvl1pPr algn="l" rtl="0" eaLnBrk="0" fontAlgn="base" hangingPunct="0">
              <a:lnSpc>
                <a:spcPct val="90000"/>
              </a:lnSpc>
              <a:spcBef>
                <a:spcPct val="0"/>
              </a:spcBef>
              <a:spcAft>
                <a:spcPct val="0"/>
              </a:spcAft>
              <a:defRPr sz="4000" kern="1200">
                <a:solidFill>
                  <a:schemeClr val="accent6">
                    <a:lumMod val="60000"/>
                    <a:lumOff val="40000"/>
                  </a:schemeClr>
                </a:solidFill>
                <a:latin typeface="Trebuchet MS" panose="020B0603020202020204" pitchFamily="34" charset="0"/>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fr-FR"/>
              <a:t>Modifiez le style du titre</a:t>
            </a:r>
          </a:p>
        </p:txBody>
      </p:sp>
      <p:sp>
        <p:nvSpPr>
          <p:cNvPr id="6" name="Espace réservé du contenu 2"/>
          <p:cNvSpPr>
            <a:spLocks noGrp="1"/>
          </p:cNvSpPr>
          <p:nvPr>
            <p:ph sz="half" idx="10"/>
          </p:nvPr>
        </p:nvSpPr>
        <p:spPr>
          <a:xfrm>
            <a:off x="6312613" y="1150705"/>
            <a:ext cx="5181600" cy="5026257"/>
          </a:xfrm>
          <a:prstGeom prst="rect">
            <a:avLst/>
          </a:prstGeom>
        </p:spPr>
        <p:txBody>
          <a:bodyPr/>
          <a:lstStyle>
            <a:lvl1pPr>
              <a:defRPr>
                <a:solidFill>
                  <a:schemeClr val="accent6">
                    <a:lumMod val="60000"/>
                    <a:lumOff val="40000"/>
                  </a:schemeClr>
                </a:solidFill>
                <a:latin typeface="Trebuchet MS" panose="020B0603020202020204" pitchFamily="34" charset="0"/>
              </a:defRPr>
            </a:lvl1pPr>
            <a:lvl2pPr>
              <a:defRPr>
                <a:solidFill>
                  <a:schemeClr val="accent6">
                    <a:lumMod val="75000"/>
                  </a:schemeClr>
                </a:solidFill>
                <a:latin typeface="Trebuchet MS" panose="020B0603020202020204" pitchFamily="34" charset="0"/>
              </a:defRPr>
            </a:lvl2pPr>
            <a:lvl3pPr>
              <a:defRPr>
                <a:solidFill>
                  <a:srgbClr val="92D050"/>
                </a:solidFill>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177199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10/04/2025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2180871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Titre 1"/>
          <p:cNvSpPr txBox="1">
            <a:spLocks/>
          </p:cNvSpPr>
          <p:nvPr userDrawn="1"/>
        </p:nvSpPr>
        <p:spPr>
          <a:xfrm>
            <a:off x="838200" y="365125"/>
            <a:ext cx="10515600" cy="785581"/>
          </a:xfrm>
          <a:prstGeom prst="rect">
            <a:avLst/>
          </a:prstGeom>
        </p:spPr>
        <p:txBody>
          <a:bodyPr/>
          <a:lstStyle>
            <a:lvl1pPr algn="l" rtl="0" eaLnBrk="0" fontAlgn="base" hangingPunct="0">
              <a:lnSpc>
                <a:spcPct val="90000"/>
              </a:lnSpc>
              <a:spcBef>
                <a:spcPct val="0"/>
              </a:spcBef>
              <a:spcAft>
                <a:spcPct val="0"/>
              </a:spcAft>
              <a:defRPr sz="4000" kern="1200">
                <a:solidFill>
                  <a:schemeClr val="accent6">
                    <a:lumMod val="60000"/>
                    <a:lumOff val="40000"/>
                  </a:schemeClr>
                </a:solidFill>
                <a:latin typeface="Trebuchet MS" panose="020B0603020202020204" pitchFamily="34" charset="0"/>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fr-FR" dirty="0"/>
              <a:t>Modifiez le style du titre</a:t>
            </a:r>
          </a:p>
        </p:txBody>
      </p:sp>
    </p:spTree>
    <p:extLst>
      <p:ext uri="{BB962C8B-B14F-4D97-AF65-F5344CB8AC3E}">
        <p14:creationId xmlns:p14="http://schemas.microsoft.com/office/powerpoint/2010/main" val="2343490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375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166117"/>
          </a:xfrm>
          <a:prstGeom prst="rect">
            <a:avLst/>
          </a:prstGeom>
        </p:spPr>
        <p:txBody>
          <a:bodyPr anchor="b"/>
          <a:lstStyle>
            <a:lvl1pPr>
              <a:defRPr sz="2800">
                <a:solidFill>
                  <a:schemeClr val="accent6">
                    <a:lumMod val="60000"/>
                    <a:lumOff val="40000"/>
                  </a:schemeClr>
                </a:solidFill>
                <a:latin typeface="Trebuchet MS" panose="020B0603020202020204" pitchFamily="34" charset="0"/>
              </a:defRPr>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39788" y="1623317"/>
            <a:ext cx="3932237" cy="4245671"/>
          </a:xfrm>
          <a:prstGeom prst="rect">
            <a:avLst/>
          </a:prstGeom>
        </p:spPr>
        <p:txBody>
          <a:bodyPr/>
          <a:lstStyle>
            <a:lvl1pPr marL="0" indent="0">
              <a:buNone/>
              <a:defRPr sz="1600">
                <a:solidFill>
                  <a:schemeClr val="accent6">
                    <a:lumMod val="75000"/>
                  </a:schemeClr>
                </a:solidFill>
                <a:latin typeface="Trebuchet MS" panose="020B06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Modifiez les styles du texte du masque</a:t>
            </a:r>
          </a:p>
        </p:txBody>
      </p:sp>
    </p:spTree>
    <p:extLst>
      <p:ext uri="{BB962C8B-B14F-4D97-AF65-F5344CB8AC3E}">
        <p14:creationId xmlns:p14="http://schemas.microsoft.com/office/powerpoint/2010/main" val="3843844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b="1">
                <a:solidFill>
                  <a:schemeClr val="accent6">
                    <a:lumMod val="75000"/>
                  </a:schemeClr>
                </a:solidFill>
              </a:defRPr>
            </a:lvl1pPr>
          </a:lstStyle>
          <a:p>
            <a:r>
              <a:rPr lang="fr-FR" dirty="0"/>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Tree>
    <p:extLst>
      <p:ext uri="{BB962C8B-B14F-4D97-AF65-F5344CB8AC3E}">
        <p14:creationId xmlns:p14="http://schemas.microsoft.com/office/powerpoint/2010/main" val="2327903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Triangle rectangle 3"/>
          <p:cNvSpPr/>
          <p:nvPr userDrawn="1"/>
        </p:nvSpPr>
        <p:spPr>
          <a:xfrm>
            <a:off x="0" y="762000"/>
            <a:ext cx="3194050" cy="5754688"/>
          </a:xfrm>
          <a:prstGeom prst="rtTriangl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Sous-titre 2"/>
          <p:cNvSpPr txBox="1">
            <a:spLocks/>
          </p:cNvSpPr>
          <p:nvPr userDrawn="1"/>
        </p:nvSpPr>
        <p:spPr bwMode="auto">
          <a:xfrm>
            <a:off x="0" y="6415088"/>
            <a:ext cx="12192000" cy="428625"/>
          </a:xfrm>
          <a:prstGeom prst="rect">
            <a:avLst/>
          </a:prstGeom>
          <a:solidFill>
            <a:schemeClr val="accent6">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fontAlgn="auto" hangingPunct="1">
              <a:spcAft>
                <a:spcPts val="0"/>
              </a:spcAft>
              <a:buFont typeface="Arial" panose="020B0604020202020204" pitchFamily="34" charset="0"/>
              <a:buNone/>
              <a:defRPr/>
            </a:pPr>
            <a:endParaRPr lang="fr-FR" sz="2400" dirty="0">
              <a:latin typeface="+mj-lt"/>
            </a:endParaRPr>
          </a:p>
        </p:txBody>
      </p:sp>
      <p:sp>
        <p:nvSpPr>
          <p:cNvPr id="14" name="Titre 1"/>
          <p:cNvSpPr>
            <a:spLocks noGrp="1"/>
          </p:cNvSpPr>
          <p:nvPr>
            <p:ph type="title"/>
          </p:nvPr>
        </p:nvSpPr>
        <p:spPr>
          <a:xfrm>
            <a:off x="838200" y="365125"/>
            <a:ext cx="10515600" cy="1325563"/>
          </a:xfrm>
          <a:prstGeom prst="rect">
            <a:avLst/>
          </a:prstGeom>
        </p:spPr>
        <p:txBody>
          <a:bodyPr/>
          <a:lstStyle>
            <a:lvl1pPr>
              <a:defRPr sz="3200">
                <a:solidFill>
                  <a:schemeClr val="accent6">
                    <a:lumMod val="60000"/>
                    <a:lumOff val="40000"/>
                  </a:schemeClr>
                </a:solidFill>
                <a:latin typeface="Trebuchet MS" panose="020B0603020202020204" pitchFamily="34" charset="0"/>
              </a:defRPr>
            </a:lvl1pPr>
          </a:lstStyle>
          <a:p>
            <a:r>
              <a:rPr lang="fr-FR" dirty="0"/>
              <a:t>Modifiez le style du titre</a:t>
            </a:r>
          </a:p>
        </p:txBody>
      </p:sp>
      <p:sp>
        <p:nvSpPr>
          <p:cNvPr id="15" name="Espace réservé du contenu 2"/>
          <p:cNvSpPr>
            <a:spLocks noGrp="1"/>
          </p:cNvSpPr>
          <p:nvPr>
            <p:ph idx="1"/>
          </p:nvPr>
        </p:nvSpPr>
        <p:spPr>
          <a:xfrm>
            <a:off x="838200" y="1825625"/>
            <a:ext cx="10515600" cy="4351338"/>
          </a:xfrm>
          <a:prstGeom prst="rect">
            <a:avLst/>
          </a:prstGeo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69080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lvl1pPr algn="l" rtl="0" eaLnBrk="0" fontAlgn="base" hangingPunct="0">
              <a:lnSpc>
                <a:spcPct val="90000"/>
              </a:lnSpc>
              <a:spcBef>
                <a:spcPct val="0"/>
              </a:spcBef>
              <a:spcAft>
                <a:spcPct val="0"/>
              </a:spcAft>
              <a:defRPr lang="fr-FR" sz="3200" kern="1200" dirty="0">
                <a:solidFill>
                  <a:schemeClr val="accent6">
                    <a:lumMod val="60000"/>
                    <a:lumOff val="40000"/>
                  </a:schemeClr>
                </a:solidFill>
                <a:latin typeface="Trebuchet MS" panose="020B0603020202020204" pitchFamily="34" charset="0"/>
                <a:ea typeface="+mj-ea"/>
                <a:cs typeface="+mj-cs"/>
              </a:defRPr>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a:prstGeom prst="rect">
            <a:avLst/>
          </a:prstGeo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72200" y="1825625"/>
            <a:ext cx="5181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69089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lvl1pPr algn="l" rtl="0" eaLnBrk="0" fontAlgn="base" hangingPunct="0">
              <a:lnSpc>
                <a:spcPct val="90000"/>
              </a:lnSpc>
              <a:spcBef>
                <a:spcPct val="0"/>
              </a:spcBef>
              <a:spcAft>
                <a:spcPct val="0"/>
              </a:spcAft>
              <a:defRPr lang="fr-FR" sz="3200" kern="1200" dirty="0">
                <a:solidFill>
                  <a:schemeClr val="accent6">
                    <a:lumMod val="60000"/>
                    <a:lumOff val="40000"/>
                  </a:schemeClr>
                </a:solidFill>
                <a:latin typeface="Trebuchet MS" panose="020B0603020202020204" pitchFamily="34" charset="0"/>
                <a:ea typeface="+mj-ea"/>
                <a:cs typeface="+mj-cs"/>
              </a:defRPr>
            </a:lvl1pPr>
          </a:lstStyle>
          <a:p>
            <a:r>
              <a:rPr lang="fr-FR" dirty="0"/>
              <a:t>Modifiez le style du titre</a:t>
            </a:r>
          </a:p>
        </p:txBody>
      </p:sp>
    </p:spTree>
    <p:extLst>
      <p:ext uri="{BB962C8B-B14F-4D97-AF65-F5344CB8AC3E}">
        <p14:creationId xmlns:p14="http://schemas.microsoft.com/office/powerpoint/2010/main" val="3891306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578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103437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C365B1-7597-4221-81B3-06E5C89D1C52}" type="slidenum">
              <a:rPr lang="fr-FR" smtClean="0"/>
              <a:t>‹N°›</a:t>
            </a:fld>
            <a:endParaRPr lang="fr-FR"/>
          </a:p>
        </p:txBody>
      </p:sp>
    </p:spTree>
    <p:extLst>
      <p:ext uri="{BB962C8B-B14F-4D97-AF65-F5344CB8AC3E}">
        <p14:creationId xmlns:p14="http://schemas.microsoft.com/office/powerpoint/2010/main" val="258350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10/04/2025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763953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C365B1-7597-4221-81B3-06E5C89D1C52}" type="slidenum">
              <a:rPr lang="fr-FR" smtClean="0"/>
              <a:t>‹N°›</a:t>
            </a:fld>
            <a:endParaRPr lang="fr-FR"/>
          </a:p>
        </p:txBody>
      </p:sp>
    </p:spTree>
    <p:extLst>
      <p:ext uri="{BB962C8B-B14F-4D97-AF65-F5344CB8AC3E}">
        <p14:creationId xmlns:p14="http://schemas.microsoft.com/office/powerpoint/2010/main" val="3488567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C365B1-7597-4221-81B3-06E5C89D1C52}" type="slidenum">
              <a:rPr lang="fr-FR" smtClean="0"/>
              <a:t>‹N°›</a:t>
            </a:fld>
            <a:endParaRPr lang="fr-FR"/>
          </a:p>
        </p:txBody>
      </p:sp>
    </p:spTree>
    <p:extLst>
      <p:ext uri="{BB962C8B-B14F-4D97-AF65-F5344CB8AC3E}">
        <p14:creationId xmlns:p14="http://schemas.microsoft.com/office/powerpoint/2010/main" val="4817136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0C365B1-7597-4221-81B3-06E5C89D1C52}" type="slidenum">
              <a:rPr lang="fr-FR" smtClean="0"/>
              <a:t>‹N°›</a:t>
            </a:fld>
            <a:endParaRPr lang="fr-FR"/>
          </a:p>
        </p:txBody>
      </p:sp>
    </p:spTree>
    <p:extLst>
      <p:ext uri="{BB962C8B-B14F-4D97-AF65-F5344CB8AC3E}">
        <p14:creationId xmlns:p14="http://schemas.microsoft.com/office/powerpoint/2010/main" val="415675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0C365B1-7597-4221-81B3-06E5C89D1C52}" type="slidenum">
              <a:rPr lang="fr-FR" smtClean="0"/>
              <a:t>‹N°›</a:t>
            </a:fld>
            <a:endParaRPr lang="fr-FR"/>
          </a:p>
        </p:txBody>
      </p:sp>
    </p:spTree>
    <p:extLst>
      <p:ext uri="{BB962C8B-B14F-4D97-AF65-F5344CB8AC3E}">
        <p14:creationId xmlns:p14="http://schemas.microsoft.com/office/powerpoint/2010/main" val="1047022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0C365B1-7597-4221-81B3-06E5C89D1C52}" type="slidenum">
              <a:rPr lang="fr-FR" smtClean="0"/>
              <a:t>‹N°›</a:t>
            </a:fld>
            <a:endParaRPr lang="fr-FR"/>
          </a:p>
        </p:txBody>
      </p:sp>
    </p:spTree>
    <p:extLst>
      <p:ext uri="{BB962C8B-B14F-4D97-AF65-F5344CB8AC3E}">
        <p14:creationId xmlns:p14="http://schemas.microsoft.com/office/powerpoint/2010/main" val="1946127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0C365B1-7597-4221-81B3-06E5C89D1C52}" type="slidenum">
              <a:rPr lang="fr-FR" smtClean="0"/>
              <a:t>‹N°›</a:t>
            </a:fld>
            <a:endParaRPr lang="fr-FR"/>
          </a:p>
        </p:txBody>
      </p:sp>
    </p:spTree>
    <p:extLst>
      <p:ext uri="{BB962C8B-B14F-4D97-AF65-F5344CB8AC3E}">
        <p14:creationId xmlns:p14="http://schemas.microsoft.com/office/powerpoint/2010/main" val="9581811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0C365B1-7597-4221-81B3-06E5C89D1C52}" type="slidenum">
              <a:rPr lang="fr-FR" smtClean="0"/>
              <a:t>‹N°›</a:t>
            </a:fld>
            <a:endParaRPr lang="fr-FR"/>
          </a:p>
        </p:txBody>
      </p:sp>
    </p:spTree>
    <p:extLst>
      <p:ext uri="{BB962C8B-B14F-4D97-AF65-F5344CB8AC3E}">
        <p14:creationId xmlns:p14="http://schemas.microsoft.com/office/powerpoint/2010/main" val="2998995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0C365B1-7597-4221-81B3-06E5C89D1C52}" type="slidenum">
              <a:rPr lang="fr-FR" smtClean="0"/>
              <a:t>‹N°›</a:t>
            </a:fld>
            <a:endParaRPr lang="fr-FR"/>
          </a:p>
        </p:txBody>
      </p:sp>
    </p:spTree>
    <p:extLst>
      <p:ext uri="{BB962C8B-B14F-4D97-AF65-F5344CB8AC3E}">
        <p14:creationId xmlns:p14="http://schemas.microsoft.com/office/powerpoint/2010/main" val="590942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C365B1-7597-4221-81B3-06E5C89D1C52}" type="slidenum">
              <a:rPr lang="fr-FR" smtClean="0"/>
              <a:t>‹N°›</a:t>
            </a:fld>
            <a:endParaRPr lang="fr-FR"/>
          </a:p>
        </p:txBody>
      </p:sp>
    </p:spTree>
    <p:extLst>
      <p:ext uri="{BB962C8B-B14F-4D97-AF65-F5344CB8AC3E}">
        <p14:creationId xmlns:p14="http://schemas.microsoft.com/office/powerpoint/2010/main" val="4215996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C365B1-7597-4221-81B3-06E5C89D1C52}" type="slidenum">
              <a:rPr lang="fr-FR" smtClean="0"/>
              <a:t>‹N°›</a:t>
            </a:fld>
            <a:endParaRPr lang="fr-FR"/>
          </a:p>
        </p:txBody>
      </p:sp>
    </p:spTree>
    <p:extLst>
      <p:ext uri="{BB962C8B-B14F-4D97-AF65-F5344CB8AC3E}">
        <p14:creationId xmlns:p14="http://schemas.microsoft.com/office/powerpoint/2010/main" val="1048534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38941B0-F4D5-4460-BCAD-F7E2B41A8257}" type="datetimeFigureOut">
              <a:rPr lang="fr-FR" smtClean="0"/>
              <a:t>10/04/2025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10041203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1646-E990-E387-EC71-95FB5EC19B1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3439363-D5E8-BE68-9450-0CB6765722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B7528DD-AAAA-3081-1B73-EF74BA0DB133}"/>
              </a:ext>
            </a:extLst>
          </p:cNvPr>
          <p:cNvSpPr>
            <a:spLocks noGrp="1"/>
          </p:cNvSpPr>
          <p:nvPr>
            <p:ph type="dt" sz="half" idx="10"/>
          </p:nvPr>
        </p:nvSpPr>
        <p:spPr/>
        <p:txBody>
          <a:bodyPr/>
          <a:lstStyle/>
          <a:p>
            <a:fld id="{93CE7CD8-BF6D-4A84-B72C-F149C842D24A}" type="datetimeFigureOut">
              <a:rPr lang="fr-FR" smtClean="0"/>
              <a:t>10/04/2025</a:t>
            </a:fld>
            <a:endParaRPr lang="fr-FR"/>
          </a:p>
        </p:txBody>
      </p:sp>
      <p:sp>
        <p:nvSpPr>
          <p:cNvPr id="5" name="Espace réservé du pied de page 4">
            <a:extLst>
              <a:ext uri="{FF2B5EF4-FFF2-40B4-BE49-F238E27FC236}">
                <a16:creationId xmlns:a16="http://schemas.microsoft.com/office/drawing/2014/main" id="{09CD306A-A421-8388-FA74-D41A2414109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6776569-6D32-58D0-211B-3A6DE37D4E95}"/>
              </a:ext>
            </a:extLst>
          </p:cNvPr>
          <p:cNvSpPr>
            <a:spLocks noGrp="1"/>
          </p:cNvSpPr>
          <p:nvPr>
            <p:ph type="sldNum" sz="quarter" idx="12"/>
          </p:nvPr>
        </p:nvSpPr>
        <p:spPr/>
        <p:txBody>
          <a:bodyPr/>
          <a:lstStyle/>
          <a:p>
            <a:fld id="{8865E941-5719-40BC-A28C-9A0A3A5D8083}" type="slidenum">
              <a:rPr lang="fr-FR" smtClean="0"/>
              <a:t>‹N°›</a:t>
            </a:fld>
            <a:endParaRPr lang="fr-FR"/>
          </a:p>
        </p:txBody>
      </p:sp>
    </p:spTree>
    <p:extLst>
      <p:ext uri="{BB962C8B-B14F-4D97-AF65-F5344CB8AC3E}">
        <p14:creationId xmlns:p14="http://schemas.microsoft.com/office/powerpoint/2010/main" val="3976384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B63C36-93C9-6528-DC08-682E7A437E3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5862321-4336-7BF0-40B5-ACF1FC6B8ED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038AFA-F49F-E716-B0E6-BF029124CDF5}"/>
              </a:ext>
            </a:extLst>
          </p:cNvPr>
          <p:cNvSpPr>
            <a:spLocks noGrp="1"/>
          </p:cNvSpPr>
          <p:nvPr>
            <p:ph type="dt" sz="half" idx="10"/>
          </p:nvPr>
        </p:nvSpPr>
        <p:spPr/>
        <p:txBody>
          <a:bodyPr/>
          <a:lstStyle/>
          <a:p>
            <a:fld id="{93CE7CD8-BF6D-4A84-B72C-F149C842D24A}" type="datetimeFigureOut">
              <a:rPr lang="fr-FR" smtClean="0"/>
              <a:t>10/04/2025</a:t>
            </a:fld>
            <a:endParaRPr lang="fr-FR"/>
          </a:p>
        </p:txBody>
      </p:sp>
      <p:sp>
        <p:nvSpPr>
          <p:cNvPr id="5" name="Espace réservé du pied de page 4">
            <a:extLst>
              <a:ext uri="{FF2B5EF4-FFF2-40B4-BE49-F238E27FC236}">
                <a16:creationId xmlns:a16="http://schemas.microsoft.com/office/drawing/2014/main" id="{84B6C07B-3E89-0341-4D38-DA3F888DD8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8E661B1-68AD-B4EC-75E2-55A9A4AAEA60}"/>
              </a:ext>
            </a:extLst>
          </p:cNvPr>
          <p:cNvSpPr>
            <a:spLocks noGrp="1"/>
          </p:cNvSpPr>
          <p:nvPr>
            <p:ph type="sldNum" sz="quarter" idx="12"/>
          </p:nvPr>
        </p:nvSpPr>
        <p:spPr/>
        <p:txBody>
          <a:bodyPr/>
          <a:lstStyle/>
          <a:p>
            <a:fld id="{8865E941-5719-40BC-A28C-9A0A3A5D8083}" type="slidenum">
              <a:rPr lang="fr-FR" smtClean="0"/>
              <a:t>‹N°›</a:t>
            </a:fld>
            <a:endParaRPr lang="fr-FR"/>
          </a:p>
        </p:txBody>
      </p:sp>
    </p:spTree>
    <p:extLst>
      <p:ext uri="{BB962C8B-B14F-4D97-AF65-F5344CB8AC3E}">
        <p14:creationId xmlns:p14="http://schemas.microsoft.com/office/powerpoint/2010/main" val="2665766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9A9308-7A06-E216-8BB7-F2858055FBC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1540FAE-5004-0244-6CB8-452D880E47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339747B-E2E8-D4CD-38BD-220403E8A99C}"/>
              </a:ext>
            </a:extLst>
          </p:cNvPr>
          <p:cNvSpPr>
            <a:spLocks noGrp="1"/>
          </p:cNvSpPr>
          <p:nvPr>
            <p:ph type="dt" sz="half" idx="10"/>
          </p:nvPr>
        </p:nvSpPr>
        <p:spPr/>
        <p:txBody>
          <a:bodyPr/>
          <a:lstStyle/>
          <a:p>
            <a:fld id="{93CE7CD8-BF6D-4A84-B72C-F149C842D24A}" type="datetimeFigureOut">
              <a:rPr lang="fr-FR" smtClean="0"/>
              <a:t>10/04/2025</a:t>
            </a:fld>
            <a:endParaRPr lang="fr-FR"/>
          </a:p>
        </p:txBody>
      </p:sp>
      <p:sp>
        <p:nvSpPr>
          <p:cNvPr id="5" name="Espace réservé du pied de page 4">
            <a:extLst>
              <a:ext uri="{FF2B5EF4-FFF2-40B4-BE49-F238E27FC236}">
                <a16:creationId xmlns:a16="http://schemas.microsoft.com/office/drawing/2014/main" id="{9EB293E0-5B85-EF1D-787C-5F42AE469E3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BF9CC17-52D3-45E1-F650-47177FFF7F56}"/>
              </a:ext>
            </a:extLst>
          </p:cNvPr>
          <p:cNvSpPr>
            <a:spLocks noGrp="1"/>
          </p:cNvSpPr>
          <p:nvPr>
            <p:ph type="sldNum" sz="quarter" idx="12"/>
          </p:nvPr>
        </p:nvSpPr>
        <p:spPr/>
        <p:txBody>
          <a:bodyPr/>
          <a:lstStyle/>
          <a:p>
            <a:fld id="{8865E941-5719-40BC-A28C-9A0A3A5D8083}" type="slidenum">
              <a:rPr lang="fr-FR" smtClean="0"/>
              <a:t>‹N°›</a:t>
            </a:fld>
            <a:endParaRPr lang="fr-FR"/>
          </a:p>
        </p:txBody>
      </p:sp>
    </p:spTree>
    <p:extLst>
      <p:ext uri="{BB962C8B-B14F-4D97-AF65-F5344CB8AC3E}">
        <p14:creationId xmlns:p14="http://schemas.microsoft.com/office/powerpoint/2010/main" val="3673708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B16B7F-F052-75F6-422B-6FE5A70F2CE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8B35017-CAD8-1C6B-BB23-77B002D4C45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059475E-E84D-E6D2-49B3-EF6CAB232C5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B1D48C6-F623-7C64-AF19-BFD5A8B24DC4}"/>
              </a:ext>
            </a:extLst>
          </p:cNvPr>
          <p:cNvSpPr>
            <a:spLocks noGrp="1"/>
          </p:cNvSpPr>
          <p:nvPr>
            <p:ph type="dt" sz="half" idx="10"/>
          </p:nvPr>
        </p:nvSpPr>
        <p:spPr/>
        <p:txBody>
          <a:bodyPr/>
          <a:lstStyle/>
          <a:p>
            <a:fld id="{93CE7CD8-BF6D-4A84-B72C-F149C842D24A}" type="datetimeFigureOut">
              <a:rPr lang="fr-FR" smtClean="0"/>
              <a:t>10/04/2025</a:t>
            </a:fld>
            <a:endParaRPr lang="fr-FR"/>
          </a:p>
        </p:txBody>
      </p:sp>
      <p:sp>
        <p:nvSpPr>
          <p:cNvPr id="6" name="Espace réservé du pied de page 5">
            <a:extLst>
              <a:ext uri="{FF2B5EF4-FFF2-40B4-BE49-F238E27FC236}">
                <a16:creationId xmlns:a16="http://schemas.microsoft.com/office/drawing/2014/main" id="{42384ABF-CA75-4491-EA98-C7C9E2546A3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C02535C-A8A4-8094-BE65-E5ACE65BAD3D}"/>
              </a:ext>
            </a:extLst>
          </p:cNvPr>
          <p:cNvSpPr>
            <a:spLocks noGrp="1"/>
          </p:cNvSpPr>
          <p:nvPr>
            <p:ph type="sldNum" sz="quarter" idx="12"/>
          </p:nvPr>
        </p:nvSpPr>
        <p:spPr/>
        <p:txBody>
          <a:bodyPr/>
          <a:lstStyle/>
          <a:p>
            <a:fld id="{8865E941-5719-40BC-A28C-9A0A3A5D8083}" type="slidenum">
              <a:rPr lang="fr-FR" smtClean="0"/>
              <a:t>‹N°›</a:t>
            </a:fld>
            <a:endParaRPr lang="fr-FR"/>
          </a:p>
        </p:txBody>
      </p:sp>
    </p:spTree>
    <p:extLst>
      <p:ext uri="{BB962C8B-B14F-4D97-AF65-F5344CB8AC3E}">
        <p14:creationId xmlns:p14="http://schemas.microsoft.com/office/powerpoint/2010/main" val="3572301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ECA517-FC8E-4C57-7FDB-CF61F1013E5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300E4BD-B974-51A2-3B23-FA25D93A1E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F12FA75-C448-F8D8-929B-8137E3E4A1B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45D7025-C0D9-0B9F-A71F-C7C7CC5D8E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D2B2AFC-0F24-1E47-D1C1-1188D480293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B83A55E-29DF-9559-FB23-4FFB60291D89}"/>
              </a:ext>
            </a:extLst>
          </p:cNvPr>
          <p:cNvSpPr>
            <a:spLocks noGrp="1"/>
          </p:cNvSpPr>
          <p:nvPr>
            <p:ph type="dt" sz="half" idx="10"/>
          </p:nvPr>
        </p:nvSpPr>
        <p:spPr/>
        <p:txBody>
          <a:bodyPr/>
          <a:lstStyle/>
          <a:p>
            <a:fld id="{93CE7CD8-BF6D-4A84-B72C-F149C842D24A}" type="datetimeFigureOut">
              <a:rPr lang="fr-FR" smtClean="0"/>
              <a:t>10/04/2025</a:t>
            </a:fld>
            <a:endParaRPr lang="fr-FR"/>
          </a:p>
        </p:txBody>
      </p:sp>
      <p:sp>
        <p:nvSpPr>
          <p:cNvPr id="8" name="Espace réservé du pied de page 7">
            <a:extLst>
              <a:ext uri="{FF2B5EF4-FFF2-40B4-BE49-F238E27FC236}">
                <a16:creationId xmlns:a16="http://schemas.microsoft.com/office/drawing/2014/main" id="{07CDB229-2ADF-E97C-D4BC-631B601AEE7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8D13582-4046-8231-622F-40684FBD861E}"/>
              </a:ext>
            </a:extLst>
          </p:cNvPr>
          <p:cNvSpPr>
            <a:spLocks noGrp="1"/>
          </p:cNvSpPr>
          <p:nvPr>
            <p:ph type="sldNum" sz="quarter" idx="12"/>
          </p:nvPr>
        </p:nvSpPr>
        <p:spPr/>
        <p:txBody>
          <a:bodyPr/>
          <a:lstStyle/>
          <a:p>
            <a:fld id="{8865E941-5719-40BC-A28C-9A0A3A5D8083}" type="slidenum">
              <a:rPr lang="fr-FR" smtClean="0"/>
              <a:t>‹N°›</a:t>
            </a:fld>
            <a:endParaRPr lang="fr-FR"/>
          </a:p>
        </p:txBody>
      </p:sp>
    </p:spTree>
    <p:extLst>
      <p:ext uri="{BB962C8B-B14F-4D97-AF65-F5344CB8AC3E}">
        <p14:creationId xmlns:p14="http://schemas.microsoft.com/office/powerpoint/2010/main" val="9557443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5477A0-BBEF-06A1-9E42-361213E4333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9F4280A-1E75-13B7-3A1D-C1E6C79BC563}"/>
              </a:ext>
            </a:extLst>
          </p:cNvPr>
          <p:cNvSpPr>
            <a:spLocks noGrp="1"/>
          </p:cNvSpPr>
          <p:nvPr>
            <p:ph type="dt" sz="half" idx="10"/>
          </p:nvPr>
        </p:nvSpPr>
        <p:spPr/>
        <p:txBody>
          <a:bodyPr/>
          <a:lstStyle/>
          <a:p>
            <a:fld id="{93CE7CD8-BF6D-4A84-B72C-F149C842D24A}" type="datetimeFigureOut">
              <a:rPr lang="fr-FR" smtClean="0"/>
              <a:t>10/04/2025</a:t>
            </a:fld>
            <a:endParaRPr lang="fr-FR"/>
          </a:p>
        </p:txBody>
      </p:sp>
      <p:sp>
        <p:nvSpPr>
          <p:cNvPr id="4" name="Espace réservé du pied de page 3">
            <a:extLst>
              <a:ext uri="{FF2B5EF4-FFF2-40B4-BE49-F238E27FC236}">
                <a16:creationId xmlns:a16="http://schemas.microsoft.com/office/drawing/2014/main" id="{989D8957-D022-99C1-B4FB-6D23E267AB3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D1933F1-9395-401A-02AF-A829ECC2E2B0}"/>
              </a:ext>
            </a:extLst>
          </p:cNvPr>
          <p:cNvSpPr>
            <a:spLocks noGrp="1"/>
          </p:cNvSpPr>
          <p:nvPr>
            <p:ph type="sldNum" sz="quarter" idx="12"/>
          </p:nvPr>
        </p:nvSpPr>
        <p:spPr/>
        <p:txBody>
          <a:bodyPr/>
          <a:lstStyle/>
          <a:p>
            <a:fld id="{8865E941-5719-40BC-A28C-9A0A3A5D8083}" type="slidenum">
              <a:rPr lang="fr-FR" smtClean="0"/>
              <a:t>‹N°›</a:t>
            </a:fld>
            <a:endParaRPr lang="fr-FR"/>
          </a:p>
        </p:txBody>
      </p:sp>
    </p:spTree>
    <p:extLst>
      <p:ext uri="{BB962C8B-B14F-4D97-AF65-F5344CB8AC3E}">
        <p14:creationId xmlns:p14="http://schemas.microsoft.com/office/powerpoint/2010/main" val="38465102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88D8E9D-546C-153A-E8C1-1F14D3109154}"/>
              </a:ext>
            </a:extLst>
          </p:cNvPr>
          <p:cNvSpPr>
            <a:spLocks noGrp="1"/>
          </p:cNvSpPr>
          <p:nvPr>
            <p:ph type="dt" sz="half" idx="10"/>
          </p:nvPr>
        </p:nvSpPr>
        <p:spPr/>
        <p:txBody>
          <a:bodyPr/>
          <a:lstStyle/>
          <a:p>
            <a:fld id="{93CE7CD8-BF6D-4A84-B72C-F149C842D24A}" type="datetimeFigureOut">
              <a:rPr lang="fr-FR" smtClean="0"/>
              <a:t>10/04/2025</a:t>
            </a:fld>
            <a:endParaRPr lang="fr-FR"/>
          </a:p>
        </p:txBody>
      </p:sp>
      <p:sp>
        <p:nvSpPr>
          <p:cNvPr id="3" name="Espace réservé du pied de page 2">
            <a:extLst>
              <a:ext uri="{FF2B5EF4-FFF2-40B4-BE49-F238E27FC236}">
                <a16:creationId xmlns:a16="http://schemas.microsoft.com/office/drawing/2014/main" id="{84132EA8-7F97-45CB-5F45-E3C25DA914A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73CC8C5-3CE3-DA9F-BFAB-A945D24A7A06}"/>
              </a:ext>
            </a:extLst>
          </p:cNvPr>
          <p:cNvSpPr>
            <a:spLocks noGrp="1"/>
          </p:cNvSpPr>
          <p:nvPr>
            <p:ph type="sldNum" sz="quarter" idx="12"/>
          </p:nvPr>
        </p:nvSpPr>
        <p:spPr/>
        <p:txBody>
          <a:bodyPr/>
          <a:lstStyle/>
          <a:p>
            <a:fld id="{8865E941-5719-40BC-A28C-9A0A3A5D8083}" type="slidenum">
              <a:rPr lang="fr-FR" smtClean="0"/>
              <a:t>‹N°›</a:t>
            </a:fld>
            <a:endParaRPr lang="fr-FR"/>
          </a:p>
        </p:txBody>
      </p:sp>
    </p:spTree>
    <p:extLst>
      <p:ext uri="{BB962C8B-B14F-4D97-AF65-F5344CB8AC3E}">
        <p14:creationId xmlns:p14="http://schemas.microsoft.com/office/powerpoint/2010/main" val="31740042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A222BC-32C2-E386-D906-7FA4CE3D29D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07560E8-5F37-D10E-8D94-CEE472E9F2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EB0981F-D975-07EC-F338-C5854EA010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42C1D67-F8F4-B941-381D-9E605C451412}"/>
              </a:ext>
            </a:extLst>
          </p:cNvPr>
          <p:cNvSpPr>
            <a:spLocks noGrp="1"/>
          </p:cNvSpPr>
          <p:nvPr>
            <p:ph type="dt" sz="half" idx="10"/>
          </p:nvPr>
        </p:nvSpPr>
        <p:spPr/>
        <p:txBody>
          <a:bodyPr/>
          <a:lstStyle/>
          <a:p>
            <a:fld id="{93CE7CD8-BF6D-4A84-B72C-F149C842D24A}" type="datetimeFigureOut">
              <a:rPr lang="fr-FR" smtClean="0"/>
              <a:t>10/04/2025</a:t>
            </a:fld>
            <a:endParaRPr lang="fr-FR"/>
          </a:p>
        </p:txBody>
      </p:sp>
      <p:sp>
        <p:nvSpPr>
          <p:cNvPr id="6" name="Espace réservé du pied de page 5">
            <a:extLst>
              <a:ext uri="{FF2B5EF4-FFF2-40B4-BE49-F238E27FC236}">
                <a16:creationId xmlns:a16="http://schemas.microsoft.com/office/drawing/2014/main" id="{31739F95-CE3F-4668-1DE2-3761DA87469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439847-8EFF-233A-8028-BFA47D321840}"/>
              </a:ext>
            </a:extLst>
          </p:cNvPr>
          <p:cNvSpPr>
            <a:spLocks noGrp="1"/>
          </p:cNvSpPr>
          <p:nvPr>
            <p:ph type="sldNum" sz="quarter" idx="12"/>
          </p:nvPr>
        </p:nvSpPr>
        <p:spPr/>
        <p:txBody>
          <a:bodyPr/>
          <a:lstStyle/>
          <a:p>
            <a:fld id="{8865E941-5719-40BC-A28C-9A0A3A5D8083}" type="slidenum">
              <a:rPr lang="fr-FR" smtClean="0"/>
              <a:t>‹N°›</a:t>
            </a:fld>
            <a:endParaRPr lang="fr-FR"/>
          </a:p>
        </p:txBody>
      </p:sp>
    </p:spTree>
    <p:extLst>
      <p:ext uri="{BB962C8B-B14F-4D97-AF65-F5344CB8AC3E}">
        <p14:creationId xmlns:p14="http://schemas.microsoft.com/office/powerpoint/2010/main" val="12125591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99F167-A4CA-05EF-517F-32EFA1C6AAB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7B68723-7437-C3F7-8225-B6BC6C0C78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51AE8B3-FCE9-E700-294D-4B16FEC2C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17D4246-B314-02C8-8FED-C98ED76E10D3}"/>
              </a:ext>
            </a:extLst>
          </p:cNvPr>
          <p:cNvSpPr>
            <a:spLocks noGrp="1"/>
          </p:cNvSpPr>
          <p:nvPr>
            <p:ph type="dt" sz="half" idx="10"/>
          </p:nvPr>
        </p:nvSpPr>
        <p:spPr/>
        <p:txBody>
          <a:bodyPr/>
          <a:lstStyle/>
          <a:p>
            <a:fld id="{93CE7CD8-BF6D-4A84-B72C-F149C842D24A}" type="datetimeFigureOut">
              <a:rPr lang="fr-FR" smtClean="0"/>
              <a:t>10/04/2025</a:t>
            </a:fld>
            <a:endParaRPr lang="fr-FR"/>
          </a:p>
        </p:txBody>
      </p:sp>
      <p:sp>
        <p:nvSpPr>
          <p:cNvPr id="6" name="Espace réservé du pied de page 5">
            <a:extLst>
              <a:ext uri="{FF2B5EF4-FFF2-40B4-BE49-F238E27FC236}">
                <a16:creationId xmlns:a16="http://schemas.microsoft.com/office/drawing/2014/main" id="{41DAA0C2-7FD7-15ED-5D50-726FA4A7413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6024F00-1D6D-03D0-9E78-3A2C93CBCCAF}"/>
              </a:ext>
            </a:extLst>
          </p:cNvPr>
          <p:cNvSpPr>
            <a:spLocks noGrp="1"/>
          </p:cNvSpPr>
          <p:nvPr>
            <p:ph type="sldNum" sz="quarter" idx="12"/>
          </p:nvPr>
        </p:nvSpPr>
        <p:spPr/>
        <p:txBody>
          <a:bodyPr/>
          <a:lstStyle/>
          <a:p>
            <a:fld id="{8865E941-5719-40BC-A28C-9A0A3A5D8083}" type="slidenum">
              <a:rPr lang="fr-FR" smtClean="0"/>
              <a:t>‹N°›</a:t>
            </a:fld>
            <a:endParaRPr lang="fr-FR"/>
          </a:p>
        </p:txBody>
      </p:sp>
    </p:spTree>
    <p:extLst>
      <p:ext uri="{BB962C8B-B14F-4D97-AF65-F5344CB8AC3E}">
        <p14:creationId xmlns:p14="http://schemas.microsoft.com/office/powerpoint/2010/main" val="2736135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6DB91C-73FC-D7DF-AD1C-C4EB548FF6F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96546AF-2CBD-593F-4B3A-118FC1F4AB2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D9F81B3-2B9D-2927-F5A4-A25B086C4672}"/>
              </a:ext>
            </a:extLst>
          </p:cNvPr>
          <p:cNvSpPr>
            <a:spLocks noGrp="1"/>
          </p:cNvSpPr>
          <p:nvPr>
            <p:ph type="dt" sz="half" idx="10"/>
          </p:nvPr>
        </p:nvSpPr>
        <p:spPr/>
        <p:txBody>
          <a:bodyPr/>
          <a:lstStyle/>
          <a:p>
            <a:fld id="{93CE7CD8-BF6D-4A84-B72C-F149C842D24A}" type="datetimeFigureOut">
              <a:rPr lang="fr-FR" smtClean="0"/>
              <a:t>10/04/2025</a:t>
            </a:fld>
            <a:endParaRPr lang="fr-FR"/>
          </a:p>
        </p:txBody>
      </p:sp>
      <p:sp>
        <p:nvSpPr>
          <p:cNvPr id="5" name="Espace réservé du pied de page 4">
            <a:extLst>
              <a:ext uri="{FF2B5EF4-FFF2-40B4-BE49-F238E27FC236}">
                <a16:creationId xmlns:a16="http://schemas.microsoft.com/office/drawing/2014/main" id="{37289982-509E-3692-A9F2-48A0EC8E12C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CA71895-FF58-78FE-6E3E-7C6DE84E8B5B}"/>
              </a:ext>
            </a:extLst>
          </p:cNvPr>
          <p:cNvSpPr>
            <a:spLocks noGrp="1"/>
          </p:cNvSpPr>
          <p:nvPr>
            <p:ph type="sldNum" sz="quarter" idx="12"/>
          </p:nvPr>
        </p:nvSpPr>
        <p:spPr/>
        <p:txBody>
          <a:bodyPr/>
          <a:lstStyle/>
          <a:p>
            <a:fld id="{8865E941-5719-40BC-A28C-9A0A3A5D8083}" type="slidenum">
              <a:rPr lang="fr-FR" smtClean="0"/>
              <a:t>‹N°›</a:t>
            </a:fld>
            <a:endParaRPr lang="fr-FR"/>
          </a:p>
        </p:txBody>
      </p:sp>
    </p:spTree>
    <p:extLst>
      <p:ext uri="{BB962C8B-B14F-4D97-AF65-F5344CB8AC3E}">
        <p14:creationId xmlns:p14="http://schemas.microsoft.com/office/powerpoint/2010/main" val="4104645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38941B0-F4D5-4460-BCAD-F7E2B41A8257}" type="datetimeFigureOut">
              <a:rPr lang="fr-FR" smtClean="0"/>
              <a:t>10/04/2025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8518220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1D72223-BF39-9B14-F5EF-572813A082E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9F6BD66-589C-C19D-3301-559924E3DBC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0EAA44A-6A41-360E-B4DB-456FD061F474}"/>
              </a:ext>
            </a:extLst>
          </p:cNvPr>
          <p:cNvSpPr>
            <a:spLocks noGrp="1"/>
          </p:cNvSpPr>
          <p:nvPr>
            <p:ph type="dt" sz="half" idx="10"/>
          </p:nvPr>
        </p:nvSpPr>
        <p:spPr/>
        <p:txBody>
          <a:bodyPr/>
          <a:lstStyle/>
          <a:p>
            <a:fld id="{93CE7CD8-BF6D-4A84-B72C-F149C842D24A}" type="datetimeFigureOut">
              <a:rPr lang="fr-FR" smtClean="0"/>
              <a:t>10/04/2025</a:t>
            </a:fld>
            <a:endParaRPr lang="fr-FR"/>
          </a:p>
        </p:txBody>
      </p:sp>
      <p:sp>
        <p:nvSpPr>
          <p:cNvPr id="5" name="Espace réservé du pied de page 4">
            <a:extLst>
              <a:ext uri="{FF2B5EF4-FFF2-40B4-BE49-F238E27FC236}">
                <a16:creationId xmlns:a16="http://schemas.microsoft.com/office/drawing/2014/main" id="{DFCCD857-246D-95FC-02F5-D32401C6ED8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1E8B8CC-B0C5-09F7-C616-640A91BF26D4}"/>
              </a:ext>
            </a:extLst>
          </p:cNvPr>
          <p:cNvSpPr>
            <a:spLocks noGrp="1"/>
          </p:cNvSpPr>
          <p:nvPr>
            <p:ph type="sldNum" sz="quarter" idx="12"/>
          </p:nvPr>
        </p:nvSpPr>
        <p:spPr/>
        <p:txBody>
          <a:bodyPr/>
          <a:lstStyle/>
          <a:p>
            <a:fld id="{8865E941-5719-40BC-A28C-9A0A3A5D8083}" type="slidenum">
              <a:rPr lang="fr-FR" smtClean="0"/>
              <a:t>‹N°›</a:t>
            </a:fld>
            <a:endParaRPr lang="fr-FR"/>
          </a:p>
        </p:txBody>
      </p:sp>
    </p:spTree>
    <p:extLst>
      <p:ext uri="{BB962C8B-B14F-4D97-AF65-F5344CB8AC3E}">
        <p14:creationId xmlns:p14="http://schemas.microsoft.com/office/powerpoint/2010/main" val="17188601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Vert_titre1">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359092" y="2778345"/>
            <a:ext cx="11473817" cy="3794040"/>
          </a:xfrm>
          <a:prstGeom prst="rect">
            <a:avLst/>
          </a:prstGeom>
          <a:solidFill>
            <a:schemeClr val="accent1"/>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669600" y="2789115"/>
            <a:ext cx="10692000" cy="1015200"/>
          </a:xfrm>
        </p:spPr>
        <p:txBody>
          <a:bodyPr anchor="b">
            <a:normAutofit/>
          </a:bodyPr>
          <a:lstStyle>
            <a:lvl1pPr algn="l">
              <a:defRPr sz="32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668546" y="3818897"/>
            <a:ext cx="9513937" cy="1128600"/>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6" name="Rectangle 5">
            <a:extLst>
              <a:ext uri="{FF2B5EF4-FFF2-40B4-BE49-F238E27FC236}">
                <a16:creationId xmlns:a16="http://schemas.microsoft.com/office/drawing/2014/main" id="{31D427EE-B9CB-483A-B5CF-2F86322DAEF4}"/>
              </a:ext>
            </a:extLst>
          </p:cNvPr>
          <p:cNvSpPr/>
          <p:nvPr/>
        </p:nvSpPr>
        <p:spPr>
          <a:xfrm>
            <a:off x="359092" y="285615"/>
            <a:ext cx="11473816" cy="24927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fr-FR" i="1"/>
              <a:t>Insérer une photo de votre choix sur ce cadre gris </a:t>
            </a:r>
            <a:r>
              <a:rPr lang="fr-FR" i="1" u="sng"/>
              <a:t>en respectant les dimensions</a:t>
            </a:r>
          </a:p>
        </p:txBody>
      </p:sp>
      <p:pic>
        <p:nvPicPr>
          <p:cNvPr id="8" name="Image 7" descr="Une image contenant texte, Police, capture d’écran&#10;&#10;Description générée automatiquement">
            <a:extLst>
              <a:ext uri="{FF2B5EF4-FFF2-40B4-BE49-F238E27FC236}">
                <a16:creationId xmlns:a16="http://schemas.microsoft.com/office/drawing/2014/main" id="{D5ABDEA4-2B2A-FD14-7126-5C002E6CC4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4414" y="5371522"/>
            <a:ext cx="2819492" cy="1090795"/>
          </a:xfrm>
          <a:prstGeom prst="rect">
            <a:avLst/>
          </a:prstGeom>
        </p:spPr>
      </p:pic>
      <p:pic>
        <p:nvPicPr>
          <p:cNvPr id="12" name="Image 11" descr="Une image contenant texte, Police, Graphique, logo&#10;&#10;Description générée automatiquement">
            <a:extLst>
              <a:ext uri="{FF2B5EF4-FFF2-40B4-BE49-F238E27FC236}">
                <a16:creationId xmlns:a16="http://schemas.microsoft.com/office/drawing/2014/main" id="{8157E131-A63C-942D-A4A0-8CE7BCFB45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2483" y="4873309"/>
            <a:ext cx="1749003" cy="1773264"/>
          </a:xfrm>
          <a:prstGeom prst="rect">
            <a:avLst/>
          </a:prstGeom>
        </p:spPr>
      </p:pic>
      <p:pic>
        <p:nvPicPr>
          <p:cNvPr id="4" name="Image 3">
            <a:extLst>
              <a:ext uri="{FF2B5EF4-FFF2-40B4-BE49-F238E27FC236}">
                <a16:creationId xmlns:a16="http://schemas.microsoft.com/office/drawing/2014/main" id="{B54293BA-AC8D-75F6-890B-E1B9D26FD08E}"/>
              </a:ext>
            </a:extLst>
          </p:cNvPr>
          <p:cNvPicPr>
            <a:picLocks noChangeAspect="1"/>
          </p:cNvPicPr>
          <p:nvPr userDrawn="1"/>
        </p:nvPicPr>
        <p:blipFill>
          <a:blip r:embed="rId4"/>
          <a:stretch>
            <a:fillRect/>
          </a:stretch>
        </p:blipFill>
        <p:spPr>
          <a:xfrm>
            <a:off x="422694" y="5027756"/>
            <a:ext cx="2035834" cy="1492945"/>
          </a:xfrm>
          <a:prstGeom prst="rect">
            <a:avLst/>
          </a:prstGeom>
        </p:spPr>
      </p:pic>
    </p:spTree>
    <p:extLst>
      <p:ext uri="{BB962C8B-B14F-4D97-AF65-F5344CB8AC3E}">
        <p14:creationId xmlns:p14="http://schemas.microsoft.com/office/powerpoint/2010/main" val="176679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Vert_Titre_et_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p:txBody>
          <a:bodyPr/>
          <a:lstStyle>
            <a:lvl1pPr marL="571500" indent="-571500">
              <a:buFontTx/>
              <a:buBlip>
                <a:blip r:embed="rId2"/>
              </a:buBlip>
              <a:defRPr/>
            </a:lvl1pPr>
          </a:lstStyle>
          <a:p>
            <a:r>
              <a:rPr lang="fr-FR"/>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cxnSp>
        <p:nvCxnSpPr>
          <p:cNvPr id="8" name="Connecteur droit 7">
            <a:extLst>
              <a:ext uri="{FF2B5EF4-FFF2-40B4-BE49-F238E27FC236}">
                <a16:creationId xmlns:a16="http://schemas.microsoft.com/office/drawing/2014/main" id="{046D5FAF-6E15-414C-81A4-5493C47ED149}"/>
              </a:ext>
            </a:extLst>
          </p:cNvPr>
          <p:cNvCxnSpPr>
            <a:cxnSpLocks/>
          </p:cNvCxnSpPr>
          <p:nvPr/>
        </p:nvCxnSpPr>
        <p:spPr>
          <a:xfrm>
            <a:off x="827797" y="1116942"/>
            <a:ext cx="10285403" cy="2116"/>
          </a:xfrm>
          <a:prstGeom prst="line">
            <a:avLst/>
          </a:prstGeom>
          <a:ln w="28575">
            <a:solidFill>
              <a:schemeClr val="accent1"/>
            </a:solidFill>
          </a:ln>
        </p:spPr>
        <p:style>
          <a:lnRef idx="1">
            <a:schemeClr val="accent2"/>
          </a:lnRef>
          <a:fillRef idx="0">
            <a:schemeClr val="accent2"/>
          </a:fillRef>
          <a:effectRef idx="0">
            <a:schemeClr val="accent2"/>
          </a:effectRef>
          <a:fontRef idx="minor">
            <a:schemeClr val="tx1"/>
          </a:fontRef>
        </p:style>
      </p:cxnSp>
      <p:pic>
        <p:nvPicPr>
          <p:cNvPr id="7" name="Image 6" descr="Une image contenant logo, Graphique, Police, texte&#10;&#10;Description générée automatiquement">
            <a:extLst>
              <a:ext uri="{FF2B5EF4-FFF2-40B4-BE49-F238E27FC236}">
                <a16:creationId xmlns:a16="http://schemas.microsoft.com/office/drawing/2014/main" id="{C7F09863-5205-5374-FDF6-B569CAE0FB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0901" y="5843015"/>
            <a:ext cx="1001099" cy="1014985"/>
          </a:xfrm>
          <a:prstGeom prst="rect">
            <a:avLst/>
          </a:prstGeom>
        </p:spPr>
      </p:pic>
      <p:pic>
        <p:nvPicPr>
          <p:cNvPr id="4" name="Image 3">
            <a:extLst>
              <a:ext uri="{FF2B5EF4-FFF2-40B4-BE49-F238E27FC236}">
                <a16:creationId xmlns:a16="http://schemas.microsoft.com/office/drawing/2014/main" id="{8ED60626-5839-F781-A345-45486A21F3C9}"/>
              </a:ext>
            </a:extLst>
          </p:cNvPr>
          <p:cNvPicPr>
            <a:picLocks noChangeAspect="1"/>
          </p:cNvPicPr>
          <p:nvPr userDrawn="1"/>
        </p:nvPicPr>
        <p:blipFill>
          <a:blip r:embed="rId4"/>
          <a:stretch>
            <a:fillRect/>
          </a:stretch>
        </p:blipFill>
        <p:spPr>
          <a:xfrm>
            <a:off x="10445603" y="46114"/>
            <a:ext cx="1613197" cy="1183011"/>
          </a:xfrm>
          <a:prstGeom prst="rect">
            <a:avLst/>
          </a:prstGeom>
        </p:spPr>
      </p:pic>
    </p:spTree>
    <p:extLst>
      <p:ext uri="{BB962C8B-B14F-4D97-AF65-F5344CB8AC3E}">
        <p14:creationId xmlns:p14="http://schemas.microsoft.com/office/powerpoint/2010/main" val="265030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_Vert_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p:txBody>
          <a:bodyPr/>
          <a:lstStyle>
            <a:lvl1pPr marL="571500" indent="-571500">
              <a:buFontTx/>
              <a:buBlip>
                <a:blip r:embed="rId2"/>
              </a:buBlip>
              <a:defRPr/>
            </a:lvl1pPr>
          </a:lstStyle>
          <a:p>
            <a:r>
              <a:rPr lang="fr-FR"/>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a:xfrm>
            <a:off x="1062001" y="1476000"/>
            <a:ext cx="4914000" cy="4428000"/>
          </a:xfrm>
        </p:spPr>
        <p:txBody>
          <a:bodyPr>
            <a:normAutofit/>
          </a:bodyPr>
          <a:lstStyle>
            <a:lvl1pPr>
              <a:defRPr sz="2200"/>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sp>
        <p:nvSpPr>
          <p:cNvPr id="5" name="Espace réservé du contenu 4">
            <a:extLst>
              <a:ext uri="{FF2B5EF4-FFF2-40B4-BE49-F238E27FC236}">
                <a16:creationId xmlns:a16="http://schemas.microsoft.com/office/drawing/2014/main" id="{F56B330C-B04C-4CAF-810C-14B032CC5607}"/>
              </a:ext>
            </a:extLst>
          </p:cNvPr>
          <p:cNvSpPr>
            <a:spLocks noGrp="1"/>
          </p:cNvSpPr>
          <p:nvPr>
            <p:ph sz="quarter" idx="13"/>
          </p:nvPr>
        </p:nvSpPr>
        <p:spPr>
          <a:xfrm>
            <a:off x="6198138" y="1471254"/>
            <a:ext cx="4914000" cy="4428000"/>
          </a:xfrm>
        </p:spPr>
        <p:txBody>
          <a:bodyPr/>
          <a:lstStyle>
            <a:lvl1pPr>
              <a:defRPr sz="2200"/>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9" name="Connecteur droit 8">
            <a:extLst>
              <a:ext uri="{FF2B5EF4-FFF2-40B4-BE49-F238E27FC236}">
                <a16:creationId xmlns:a16="http://schemas.microsoft.com/office/drawing/2014/main" id="{EA08483F-D378-4D94-94CC-9AEBFD5034F0}"/>
              </a:ext>
            </a:extLst>
          </p:cNvPr>
          <p:cNvCxnSpPr>
            <a:cxnSpLocks/>
          </p:cNvCxnSpPr>
          <p:nvPr/>
        </p:nvCxnSpPr>
        <p:spPr>
          <a:xfrm>
            <a:off x="827797" y="1116942"/>
            <a:ext cx="10285403" cy="2116"/>
          </a:xfrm>
          <a:prstGeom prst="line">
            <a:avLst/>
          </a:prstGeom>
          <a:ln w="28575">
            <a:solidFill>
              <a:schemeClr val="accent1"/>
            </a:solidFill>
          </a:ln>
        </p:spPr>
        <p:style>
          <a:lnRef idx="1">
            <a:schemeClr val="accent2"/>
          </a:lnRef>
          <a:fillRef idx="0">
            <a:schemeClr val="accent2"/>
          </a:fillRef>
          <a:effectRef idx="0">
            <a:schemeClr val="accent2"/>
          </a:effectRef>
          <a:fontRef idx="minor">
            <a:schemeClr val="tx1"/>
          </a:fontRef>
        </p:style>
      </p:cxnSp>
      <p:pic>
        <p:nvPicPr>
          <p:cNvPr id="7" name="Image 6" descr="Une image contenant logo, Graphique, Police, texte&#10;&#10;Description générée automatiquement">
            <a:extLst>
              <a:ext uri="{FF2B5EF4-FFF2-40B4-BE49-F238E27FC236}">
                <a16:creationId xmlns:a16="http://schemas.microsoft.com/office/drawing/2014/main" id="{C7F48B02-993D-47E5-4BE5-2B33FFC7CB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0901" y="5843015"/>
            <a:ext cx="1001099" cy="1014985"/>
          </a:xfrm>
          <a:prstGeom prst="rect">
            <a:avLst/>
          </a:prstGeom>
        </p:spPr>
      </p:pic>
      <p:pic>
        <p:nvPicPr>
          <p:cNvPr id="4" name="Image 3">
            <a:extLst>
              <a:ext uri="{FF2B5EF4-FFF2-40B4-BE49-F238E27FC236}">
                <a16:creationId xmlns:a16="http://schemas.microsoft.com/office/drawing/2014/main" id="{9D6CAF02-DF04-79A9-7832-E2BA517079A3}"/>
              </a:ext>
            </a:extLst>
          </p:cNvPr>
          <p:cNvPicPr>
            <a:picLocks noChangeAspect="1"/>
          </p:cNvPicPr>
          <p:nvPr userDrawn="1"/>
        </p:nvPicPr>
        <p:blipFill>
          <a:blip r:embed="rId4"/>
          <a:stretch>
            <a:fillRect/>
          </a:stretch>
        </p:blipFill>
        <p:spPr>
          <a:xfrm>
            <a:off x="10445603" y="46114"/>
            <a:ext cx="1613197" cy="1183011"/>
          </a:xfrm>
          <a:prstGeom prst="rect">
            <a:avLst/>
          </a:prstGeom>
        </p:spPr>
      </p:pic>
    </p:spTree>
    <p:extLst>
      <p:ext uri="{BB962C8B-B14F-4D97-AF65-F5344CB8AC3E}">
        <p14:creationId xmlns:p14="http://schemas.microsoft.com/office/powerpoint/2010/main" val="352746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4_Contenu_et_bandeau">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B8C0B89-073F-4965-A41D-C1C64348AB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81179" y="550719"/>
            <a:ext cx="739406" cy="626400"/>
          </a:xfrm>
          <a:prstGeom prst="rect">
            <a:avLst/>
          </a:prstGeom>
        </p:spPr>
      </p:pic>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a:xfrm>
            <a:off x="4464578" y="431919"/>
            <a:ext cx="5981025" cy="864000"/>
          </a:xfrm>
        </p:spPr>
        <p:txBody>
          <a:bodyPr/>
          <a:lstStyle>
            <a:lvl1pPr marL="0" indent="0">
              <a:buFontTx/>
              <a:buNone/>
              <a:defRPr/>
            </a:lvl1pPr>
          </a:lstStyle>
          <a:p>
            <a:r>
              <a:rPr lang="fr-FR"/>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a:xfrm>
            <a:off x="3434500" y="2095595"/>
            <a:ext cx="8188272" cy="4428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sp>
        <p:nvSpPr>
          <p:cNvPr id="10" name="Rectangle 9">
            <a:extLst>
              <a:ext uri="{FF2B5EF4-FFF2-40B4-BE49-F238E27FC236}">
                <a16:creationId xmlns:a16="http://schemas.microsoft.com/office/drawing/2014/main" id="{8BC36510-72AD-4853-ABAE-B8CFBEBA4820}"/>
              </a:ext>
            </a:extLst>
          </p:cNvPr>
          <p:cNvSpPr/>
          <p:nvPr/>
        </p:nvSpPr>
        <p:spPr>
          <a:xfrm>
            <a:off x="296644" y="0"/>
            <a:ext cx="295694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a:t>Insérer une photo de votre choix sur ce cadre gris </a:t>
            </a:r>
            <a:r>
              <a:rPr lang="fr-FR" i="1" u="sng"/>
              <a:t>en respectant les dimensions</a:t>
            </a:r>
          </a:p>
        </p:txBody>
      </p:sp>
      <p:pic>
        <p:nvPicPr>
          <p:cNvPr id="5" name="Image 4" descr="Une image contenant logo, Graphique, Police, texte&#10;&#10;Description générée automatiquement">
            <a:extLst>
              <a:ext uri="{FF2B5EF4-FFF2-40B4-BE49-F238E27FC236}">
                <a16:creationId xmlns:a16="http://schemas.microsoft.com/office/drawing/2014/main" id="{1302804E-0D16-6139-D26D-70803032E3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0901" y="5843015"/>
            <a:ext cx="1001099" cy="1014985"/>
          </a:xfrm>
          <a:prstGeom prst="rect">
            <a:avLst/>
          </a:prstGeom>
        </p:spPr>
      </p:pic>
      <p:pic>
        <p:nvPicPr>
          <p:cNvPr id="4" name="Image 3">
            <a:extLst>
              <a:ext uri="{FF2B5EF4-FFF2-40B4-BE49-F238E27FC236}">
                <a16:creationId xmlns:a16="http://schemas.microsoft.com/office/drawing/2014/main" id="{BB7FC659-C995-C669-E42A-8BB4CB94E452}"/>
              </a:ext>
            </a:extLst>
          </p:cNvPr>
          <p:cNvPicPr>
            <a:picLocks noChangeAspect="1"/>
          </p:cNvPicPr>
          <p:nvPr userDrawn="1"/>
        </p:nvPicPr>
        <p:blipFill>
          <a:blip r:embed="rId4"/>
          <a:stretch>
            <a:fillRect/>
          </a:stretch>
        </p:blipFill>
        <p:spPr>
          <a:xfrm>
            <a:off x="10445603" y="46114"/>
            <a:ext cx="1613197" cy="1183011"/>
          </a:xfrm>
          <a:prstGeom prst="rect">
            <a:avLst/>
          </a:prstGeom>
        </p:spPr>
      </p:pic>
    </p:spTree>
    <p:extLst>
      <p:ext uri="{BB962C8B-B14F-4D97-AF65-F5344CB8AC3E}">
        <p14:creationId xmlns:p14="http://schemas.microsoft.com/office/powerpoint/2010/main" val="308663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_Vert_titre_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AA8EB4-3756-4C90-A99E-D9500D19440C}"/>
              </a:ext>
            </a:extLst>
          </p:cNvPr>
          <p:cNvSpPr/>
          <p:nvPr/>
        </p:nvSpPr>
        <p:spPr>
          <a:xfrm>
            <a:off x="359091" y="287132"/>
            <a:ext cx="11473816" cy="41972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i="1"/>
          </a:p>
          <a:p>
            <a:pPr algn="ctr"/>
            <a:endParaRPr lang="fr-FR" i="1"/>
          </a:p>
          <a:p>
            <a:pPr algn="ctr"/>
            <a:r>
              <a:rPr lang="fr-FR" i="1"/>
              <a:t>Insérer une photo de votre choix sur ce cadre gris, sous les zones de textes,</a:t>
            </a:r>
            <a:br>
              <a:rPr lang="fr-FR" i="1"/>
            </a:br>
            <a:r>
              <a:rPr lang="fr-FR" i="1" u="sng"/>
              <a:t>en respectant les dimensions</a:t>
            </a:r>
          </a:p>
        </p:txBody>
      </p:sp>
      <p:sp>
        <p:nvSpPr>
          <p:cNvPr id="7" name="Shape_0">
            <a:extLst>
              <a:ext uri="{FF2B5EF4-FFF2-40B4-BE49-F238E27FC236}">
                <a16:creationId xmlns:a16="http://schemas.microsoft.com/office/drawing/2014/main" id="{0B7979F6-1BC2-4E8B-A0A3-CA8E3502F784}"/>
              </a:ext>
            </a:extLst>
          </p:cNvPr>
          <p:cNvSpPr/>
          <p:nvPr/>
        </p:nvSpPr>
        <p:spPr>
          <a:xfrm>
            <a:off x="359092" y="4484383"/>
            <a:ext cx="11473817" cy="2088001"/>
          </a:xfrm>
          <a:prstGeom prst="rect">
            <a:avLst/>
          </a:prstGeom>
          <a:solidFill>
            <a:schemeClr val="accent1"/>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669600" y="2790000"/>
            <a:ext cx="10692000" cy="1015200"/>
          </a:xfrm>
        </p:spPr>
        <p:txBody>
          <a:bodyPr anchor="b">
            <a:normAutofit/>
          </a:bodyPr>
          <a:lstStyle>
            <a:lvl1pPr algn="l">
              <a:defRPr sz="32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668546" y="3817475"/>
            <a:ext cx="9513937" cy="522611"/>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6" name="Image 5" descr="Une image contenant texte, Police, capture d’écran&#10;&#10;Description générée automatiquement">
            <a:extLst>
              <a:ext uri="{FF2B5EF4-FFF2-40B4-BE49-F238E27FC236}">
                <a16:creationId xmlns:a16="http://schemas.microsoft.com/office/drawing/2014/main" id="{AF1CCA86-53A7-CA25-B1B1-B055D7AEB5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4414" y="5371522"/>
            <a:ext cx="2819492" cy="1090795"/>
          </a:xfrm>
          <a:prstGeom prst="rect">
            <a:avLst/>
          </a:prstGeom>
        </p:spPr>
      </p:pic>
      <p:pic>
        <p:nvPicPr>
          <p:cNvPr id="8" name="Image 7" descr="Une image contenant texte, Police, Graphique, logo&#10;&#10;Description générée automatiquement">
            <a:extLst>
              <a:ext uri="{FF2B5EF4-FFF2-40B4-BE49-F238E27FC236}">
                <a16:creationId xmlns:a16="http://schemas.microsoft.com/office/drawing/2014/main" id="{AFE3FBBA-EEAF-C5B1-0795-EECAA217A2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2483" y="4873309"/>
            <a:ext cx="1749003" cy="1773264"/>
          </a:xfrm>
          <a:prstGeom prst="rect">
            <a:avLst/>
          </a:prstGeom>
        </p:spPr>
      </p:pic>
      <p:pic>
        <p:nvPicPr>
          <p:cNvPr id="4" name="Image 3">
            <a:extLst>
              <a:ext uri="{FF2B5EF4-FFF2-40B4-BE49-F238E27FC236}">
                <a16:creationId xmlns:a16="http://schemas.microsoft.com/office/drawing/2014/main" id="{8C0EAE9C-27F4-B9AE-AB3B-D32C02EB65C6}"/>
              </a:ext>
            </a:extLst>
          </p:cNvPr>
          <p:cNvPicPr>
            <a:picLocks noChangeAspect="1"/>
          </p:cNvPicPr>
          <p:nvPr userDrawn="1"/>
        </p:nvPicPr>
        <p:blipFill>
          <a:blip r:embed="rId4"/>
          <a:stretch>
            <a:fillRect/>
          </a:stretch>
        </p:blipFill>
        <p:spPr>
          <a:xfrm>
            <a:off x="422694" y="5027756"/>
            <a:ext cx="2035834" cy="1492945"/>
          </a:xfrm>
          <a:prstGeom prst="rect">
            <a:avLst/>
          </a:prstGeom>
        </p:spPr>
      </p:pic>
    </p:spTree>
    <p:extLst>
      <p:ext uri="{BB962C8B-B14F-4D97-AF65-F5344CB8AC3E}">
        <p14:creationId xmlns:p14="http://schemas.microsoft.com/office/powerpoint/2010/main" val="94462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6_Vert_titre_3_sans_photo">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359092" y="285615"/>
            <a:ext cx="11473817" cy="6286770"/>
          </a:xfrm>
          <a:prstGeom prst="rect">
            <a:avLst/>
          </a:prstGeom>
          <a:solidFill>
            <a:schemeClr val="accent1"/>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1140908" y="1827900"/>
            <a:ext cx="10692000" cy="1015200"/>
          </a:xfrm>
        </p:spPr>
        <p:txBody>
          <a:bodyPr anchor="b">
            <a:normAutofit/>
          </a:bodyPr>
          <a:lstStyle>
            <a:lvl1pPr algn="l">
              <a:defRPr sz="32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139854" y="2864700"/>
            <a:ext cx="9513937" cy="1128600"/>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10" name="Image 9" descr="Une image contenant texte, Police, capture d’écran&#10;&#10;Description générée automatiquement">
            <a:extLst>
              <a:ext uri="{FF2B5EF4-FFF2-40B4-BE49-F238E27FC236}">
                <a16:creationId xmlns:a16="http://schemas.microsoft.com/office/drawing/2014/main" id="{B4893C47-007D-F4A9-7330-CDC61764F4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4414" y="5371522"/>
            <a:ext cx="2819492" cy="1090795"/>
          </a:xfrm>
          <a:prstGeom prst="rect">
            <a:avLst/>
          </a:prstGeom>
        </p:spPr>
      </p:pic>
      <p:pic>
        <p:nvPicPr>
          <p:cNvPr id="12" name="Image 11" descr="Une image contenant texte, Police, Graphique, logo&#10;&#10;Description générée automatiquement">
            <a:extLst>
              <a:ext uri="{FF2B5EF4-FFF2-40B4-BE49-F238E27FC236}">
                <a16:creationId xmlns:a16="http://schemas.microsoft.com/office/drawing/2014/main" id="{72DD9ABB-BEB7-3381-BD89-80CD9AE964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2483" y="4873309"/>
            <a:ext cx="1749003" cy="1773264"/>
          </a:xfrm>
          <a:prstGeom prst="rect">
            <a:avLst/>
          </a:prstGeom>
        </p:spPr>
      </p:pic>
      <p:pic>
        <p:nvPicPr>
          <p:cNvPr id="4" name="Image 3">
            <a:extLst>
              <a:ext uri="{FF2B5EF4-FFF2-40B4-BE49-F238E27FC236}">
                <a16:creationId xmlns:a16="http://schemas.microsoft.com/office/drawing/2014/main" id="{4FAC7C38-7D74-EAFA-7F43-B2097B4A0A31}"/>
              </a:ext>
            </a:extLst>
          </p:cNvPr>
          <p:cNvPicPr>
            <a:picLocks noChangeAspect="1"/>
          </p:cNvPicPr>
          <p:nvPr userDrawn="1"/>
        </p:nvPicPr>
        <p:blipFill>
          <a:blip r:embed="rId4"/>
          <a:stretch>
            <a:fillRect/>
          </a:stretch>
        </p:blipFill>
        <p:spPr>
          <a:xfrm>
            <a:off x="422694" y="5027756"/>
            <a:ext cx="2035834" cy="1492945"/>
          </a:xfrm>
          <a:prstGeom prst="rect">
            <a:avLst/>
          </a:prstGeom>
        </p:spPr>
      </p:pic>
    </p:spTree>
    <p:extLst>
      <p:ext uri="{BB962C8B-B14F-4D97-AF65-F5344CB8AC3E}">
        <p14:creationId xmlns:p14="http://schemas.microsoft.com/office/powerpoint/2010/main" val="343253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8_Vert_Diapo_Intercalaire">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359092" y="2778345"/>
            <a:ext cx="11473817" cy="3009600"/>
          </a:xfrm>
          <a:prstGeom prst="rect">
            <a:avLst/>
          </a:prstGeom>
          <a:solidFill>
            <a:schemeClr val="accent1"/>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solidFill>
                <a:schemeClr val="bg1"/>
              </a:solidFill>
            </a:endParaRPr>
          </a:p>
        </p:txBody>
      </p:sp>
      <p:pic>
        <p:nvPicPr>
          <p:cNvPr id="8" name="Image 7">
            <a:extLst>
              <a:ext uri="{FF2B5EF4-FFF2-40B4-BE49-F238E27FC236}">
                <a16:creationId xmlns:a16="http://schemas.microsoft.com/office/drawing/2014/main" id="{EEE6C052-EB4F-4086-9F85-BCBF666F5B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35618" y="2520000"/>
            <a:ext cx="3995924" cy="3456000"/>
          </a:xfrm>
          <a:prstGeom prst="rect">
            <a:avLst/>
          </a:prstGeom>
        </p:spPr>
      </p:pic>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669598" y="3065340"/>
            <a:ext cx="8370679" cy="1015200"/>
          </a:xfrm>
        </p:spPr>
        <p:txBody>
          <a:bodyPr anchor="b">
            <a:normAutofit/>
          </a:bodyPr>
          <a:lstStyle>
            <a:lvl1pPr algn="l">
              <a:defRPr sz="32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668545" y="4095122"/>
            <a:ext cx="8370679" cy="1128600"/>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6" name="Rectangle 5">
            <a:extLst>
              <a:ext uri="{FF2B5EF4-FFF2-40B4-BE49-F238E27FC236}">
                <a16:creationId xmlns:a16="http://schemas.microsoft.com/office/drawing/2014/main" id="{31D427EE-B9CB-483A-B5CF-2F86322DAEF4}"/>
              </a:ext>
            </a:extLst>
          </p:cNvPr>
          <p:cNvSpPr/>
          <p:nvPr/>
        </p:nvSpPr>
        <p:spPr>
          <a:xfrm>
            <a:off x="359092" y="285615"/>
            <a:ext cx="11473816" cy="24927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a:t>Insérer une photo de votre choix sur ce cadre gris </a:t>
            </a:r>
            <a:r>
              <a:rPr lang="fr-FR" i="1" u="sng"/>
              <a:t>en respectant les dimensions</a:t>
            </a:r>
          </a:p>
        </p:txBody>
      </p:sp>
      <p:sp>
        <p:nvSpPr>
          <p:cNvPr id="15" name="Espace réservé du numéro de diapositive 14">
            <a:extLst>
              <a:ext uri="{FF2B5EF4-FFF2-40B4-BE49-F238E27FC236}">
                <a16:creationId xmlns:a16="http://schemas.microsoft.com/office/drawing/2014/main" id="{E43BCC4F-6628-49C7-A989-0EA131691946}"/>
              </a:ext>
            </a:extLst>
          </p:cNvPr>
          <p:cNvSpPr>
            <a:spLocks noGrp="1"/>
          </p:cNvSpPr>
          <p:nvPr>
            <p:ph type="sldNum" sz="quarter" idx="10"/>
          </p:nvPr>
        </p:nvSpPr>
        <p:spPr/>
        <p:txBody>
          <a:bodyPr/>
          <a:lstStyle/>
          <a:p>
            <a:fld id="{6055246E-81F2-4716-A341-6139E5705588}" type="slidenum">
              <a:rPr lang="fr-FR" smtClean="0"/>
              <a:t>‹N°›</a:t>
            </a:fld>
            <a:endParaRPr lang="fr-FR"/>
          </a:p>
        </p:txBody>
      </p:sp>
      <p:pic>
        <p:nvPicPr>
          <p:cNvPr id="5" name="Image 4" descr="Une image contenant logo, Graphique, Police, texte&#10;&#10;Description générée automatiquement">
            <a:extLst>
              <a:ext uri="{FF2B5EF4-FFF2-40B4-BE49-F238E27FC236}">
                <a16:creationId xmlns:a16="http://schemas.microsoft.com/office/drawing/2014/main" id="{FD51A804-A84F-4175-CDF3-A0779E4FB4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0901" y="5843015"/>
            <a:ext cx="1001099" cy="1014985"/>
          </a:xfrm>
          <a:prstGeom prst="rect">
            <a:avLst/>
          </a:prstGeom>
        </p:spPr>
      </p:pic>
      <p:pic>
        <p:nvPicPr>
          <p:cNvPr id="4" name="Image 3">
            <a:extLst>
              <a:ext uri="{FF2B5EF4-FFF2-40B4-BE49-F238E27FC236}">
                <a16:creationId xmlns:a16="http://schemas.microsoft.com/office/drawing/2014/main" id="{FC1CA017-0038-C9CF-234C-F32392E000E1}"/>
              </a:ext>
            </a:extLst>
          </p:cNvPr>
          <p:cNvPicPr>
            <a:picLocks noChangeAspect="1"/>
          </p:cNvPicPr>
          <p:nvPr userDrawn="1"/>
        </p:nvPicPr>
        <p:blipFill>
          <a:blip r:embed="rId4"/>
          <a:stretch>
            <a:fillRect/>
          </a:stretch>
        </p:blipFill>
        <p:spPr>
          <a:xfrm>
            <a:off x="10445603" y="46114"/>
            <a:ext cx="1613197" cy="1183011"/>
          </a:xfrm>
          <a:prstGeom prst="rect">
            <a:avLst/>
          </a:prstGeom>
        </p:spPr>
      </p:pic>
    </p:spTree>
    <p:extLst>
      <p:ext uri="{BB962C8B-B14F-4D97-AF65-F5344CB8AC3E}">
        <p14:creationId xmlns:p14="http://schemas.microsoft.com/office/powerpoint/2010/main" val="229380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9_Bleu_titre_1">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359092" y="2778345"/>
            <a:ext cx="11473817" cy="3794040"/>
          </a:xfrm>
          <a:prstGeom prst="rect">
            <a:avLst/>
          </a:prstGeom>
          <a:solidFill>
            <a:schemeClr val="accent5"/>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669600" y="2789115"/>
            <a:ext cx="10692000" cy="1015200"/>
          </a:xfrm>
        </p:spPr>
        <p:txBody>
          <a:bodyPr anchor="b">
            <a:normAutofit/>
          </a:bodyPr>
          <a:lstStyle>
            <a:lvl1pPr algn="l">
              <a:defRPr sz="32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668546" y="3818897"/>
            <a:ext cx="9513937" cy="1128600"/>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6" name="Rectangle 5">
            <a:extLst>
              <a:ext uri="{FF2B5EF4-FFF2-40B4-BE49-F238E27FC236}">
                <a16:creationId xmlns:a16="http://schemas.microsoft.com/office/drawing/2014/main" id="{31D427EE-B9CB-483A-B5CF-2F86322DAEF4}"/>
              </a:ext>
            </a:extLst>
          </p:cNvPr>
          <p:cNvSpPr/>
          <p:nvPr/>
        </p:nvSpPr>
        <p:spPr>
          <a:xfrm>
            <a:off x="359092" y="285615"/>
            <a:ext cx="11473816" cy="24927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a:t>Insérer une photo de votre choix sur ce cadre gris </a:t>
            </a:r>
            <a:r>
              <a:rPr lang="fr-FR" i="1" u="sng"/>
              <a:t>en respectant les dimensions</a:t>
            </a:r>
          </a:p>
        </p:txBody>
      </p:sp>
      <p:pic>
        <p:nvPicPr>
          <p:cNvPr id="9" name="Image 8" descr="Une image contenant texte, Police, capture d’écran&#10;&#10;Description générée automatiquement">
            <a:extLst>
              <a:ext uri="{FF2B5EF4-FFF2-40B4-BE49-F238E27FC236}">
                <a16:creationId xmlns:a16="http://schemas.microsoft.com/office/drawing/2014/main" id="{AC6BC064-9F8C-1530-6490-AF2CAC5C8D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4414" y="5371522"/>
            <a:ext cx="2819492" cy="1090795"/>
          </a:xfrm>
          <a:prstGeom prst="rect">
            <a:avLst/>
          </a:prstGeom>
        </p:spPr>
      </p:pic>
      <p:pic>
        <p:nvPicPr>
          <p:cNvPr id="10" name="Image 9" descr="Une image contenant texte, Police, Graphique, logo&#10;&#10;Description générée automatiquement">
            <a:extLst>
              <a:ext uri="{FF2B5EF4-FFF2-40B4-BE49-F238E27FC236}">
                <a16:creationId xmlns:a16="http://schemas.microsoft.com/office/drawing/2014/main" id="{DE9FAABF-888B-6AC4-196C-080DD431C7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2483" y="4873309"/>
            <a:ext cx="1749003" cy="1773264"/>
          </a:xfrm>
          <a:prstGeom prst="rect">
            <a:avLst/>
          </a:prstGeom>
        </p:spPr>
      </p:pic>
      <p:pic>
        <p:nvPicPr>
          <p:cNvPr id="4" name="Image 3">
            <a:extLst>
              <a:ext uri="{FF2B5EF4-FFF2-40B4-BE49-F238E27FC236}">
                <a16:creationId xmlns:a16="http://schemas.microsoft.com/office/drawing/2014/main" id="{D84E6E24-F0A2-499D-81B3-67A33304A766}"/>
              </a:ext>
            </a:extLst>
          </p:cNvPr>
          <p:cNvPicPr>
            <a:picLocks noChangeAspect="1"/>
          </p:cNvPicPr>
          <p:nvPr userDrawn="1"/>
        </p:nvPicPr>
        <p:blipFill>
          <a:blip r:embed="rId4"/>
          <a:stretch>
            <a:fillRect/>
          </a:stretch>
        </p:blipFill>
        <p:spPr>
          <a:xfrm>
            <a:off x="422694" y="5027756"/>
            <a:ext cx="2035834" cy="1492945"/>
          </a:xfrm>
          <a:prstGeom prst="rect">
            <a:avLst/>
          </a:prstGeom>
        </p:spPr>
      </p:pic>
    </p:spTree>
    <p:extLst>
      <p:ext uri="{BB962C8B-B14F-4D97-AF65-F5344CB8AC3E}">
        <p14:creationId xmlns:p14="http://schemas.microsoft.com/office/powerpoint/2010/main" val="49770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0_Bleu_Titre_et_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p:txBody>
          <a:bodyPr/>
          <a:lstStyle>
            <a:lvl1pPr marL="571500" indent="-571500">
              <a:buFontTx/>
              <a:buBlip>
                <a:blip r:embed="rId2"/>
              </a:buBlip>
              <a:defRPr/>
            </a:lvl1pPr>
          </a:lstStyle>
          <a:p>
            <a:r>
              <a:rPr lang="fr-FR"/>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cxnSp>
        <p:nvCxnSpPr>
          <p:cNvPr id="9" name="Connecteur droit 8">
            <a:extLst>
              <a:ext uri="{FF2B5EF4-FFF2-40B4-BE49-F238E27FC236}">
                <a16:creationId xmlns:a16="http://schemas.microsoft.com/office/drawing/2014/main" id="{32BDC2F4-6268-4EFF-A77F-1EAEA6C8986B}"/>
              </a:ext>
            </a:extLst>
          </p:cNvPr>
          <p:cNvCxnSpPr>
            <a:cxnSpLocks/>
          </p:cNvCxnSpPr>
          <p:nvPr/>
        </p:nvCxnSpPr>
        <p:spPr>
          <a:xfrm>
            <a:off x="827797" y="1116942"/>
            <a:ext cx="10285403" cy="2116"/>
          </a:xfrm>
          <a:prstGeom prst="line">
            <a:avLst/>
          </a:prstGeom>
          <a:ln w="28575">
            <a:solidFill>
              <a:schemeClr val="accent5"/>
            </a:solidFill>
          </a:ln>
        </p:spPr>
        <p:style>
          <a:lnRef idx="1">
            <a:schemeClr val="accent2"/>
          </a:lnRef>
          <a:fillRef idx="0">
            <a:schemeClr val="accent2"/>
          </a:fillRef>
          <a:effectRef idx="0">
            <a:schemeClr val="accent2"/>
          </a:effectRef>
          <a:fontRef idx="minor">
            <a:schemeClr val="tx1"/>
          </a:fontRef>
        </p:style>
      </p:cxnSp>
      <p:pic>
        <p:nvPicPr>
          <p:cNvPr id="5" name="Image 4" descr="Une image contenant logo, Graphique, Police, texte&#10;&#10;Description générée automatiquement">
            <a:extLst>
              <a:ext uri="{FF2B5EF4-FFF2-40B4-BE49-F238E27FC236}">
                <a16:creationId xmlns:a16="http://schemas.microsoft.com/office/drawing/2014/main" id="{4EEE8114-E4D3-5CB2-5F36-C1D1E48DA7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0901" y="5843015"/>
            <a:ext cx="1001099" cy="1014985"/>
          </a:xfrm>
          <a:prstGeom prst="rect">
            <a:avLst/>
          </a:prstGeom>
        </p:spPr>
      </p:pic>
      <p:pic>
        <p:nvPicPr>
          <p:cNvPr id="4" name="Image 3">
            <a:extLst>
              <a:ext uri="{FF2B5EF4-FFF2-40B4-BE49-F238E27FC236}">
                <a16:creationId xmlns:a16="http://schemas.microsoft.com/office/drawing/2014/main" id="{59F16F1E-513C-CD7D-CCC2-B11352A4012F}"/>
              </a:ext>
            </a:extLst>
          </p:cNvPr>
          <p:cNvPicPr>
            <a:picLocks noChangeAspect="1"/>
          </p:cNvPicPr>
          <p:nvPr userDrawn="1"/>
        </p:nvPicPr>
        <p:blipFill>
          <a:blip r:embed="rId4"/>
          <a:stretch>
            <a:fillRect/>
          </a:stretch>
        </p:blipFill>
        <p:spPr>
          <a:xfrm>
            <a:off x="10445603" y="46114"/>
            <a:ext cx="1613197" cy="1183011"/>
          </a:xfrm>
          <a:prstGeom prst="rect">
            <a:avLst/>
          </a:prstGeom>
        </p:spPr>
      </p:pic>
    </p:spTree>
    <p:extLst>
      <p:ext uri="{BB962C8B-B14F-4D97-AF65-F5344CB8AC3E}">
        <p14:creationId xmlns:p14="http://schemas.microsoft.com/office/powerpoint/2010/main" val="273550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38941B0-F4D5-4460-BCAD-F7E2B41A8257}" type="datetimeFigureOut">
              <a:rPr lang="fr-FR" smtClean="0"/>
              <a:t>10/04/2025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5303537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1_Bleu_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p:txBody>
          <a:bodyPr/>
          <a:lstStyle>
            <a:lvl1pPr marL="571500" indent="-571500">
              <a:buFontTx/>
              <a:buBlip>
                <a:blip r:embed="rId2"/>
              </a:buBlip>
              <a:defRPr/>
            </a:lvl1pPr>
          </a:lstStyle>
          <a:p>
            <a:r>
              <a:rPr lang="fr-FR"/>
              <a:t>MODIFIEZ LE STYLE DU TITRE</a:t>
            </a:r>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sp>
        <p:nvSpPr>
          <p:cNvPr id="9" name="Espace réservé du contenu 2">
            <a:extLst>
              <a:ext uri="{FF2B5EF4-FFF2-40B4-BE49-F238E27FC236}">
                <a16:creationId xmlns:a16="http://schemas.microsoft.com/office/drawing/2014/main" id="{9DAC57DB-0D08-4C98-A7A9-A99D0DF4A6DE}"/>
              </a:ext>
            </a:extLst>
          </p:cNvPr>
          <p:cNvSpPr>
            <a:spLocks noGrp="1"/>
          </p:cNvSpPr>
          <p:nvPr>
            <p:ph idx="1"/>
          </p:nvPr>
        </p:nvSpPr>
        <p:spPr>
          <a:xfrm>
            <a:off x="1062001" y="1476000"/>
            <a:ext cx="4914000" cy="4428000"/>
          </a:xfrm>
        </p:spPr>
        <p:txBody>
          <a:bodyPr/>
          <a:lstStyle>
            <a:lvl1pPr>
              <a:defRPr sz="2200"/>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contenu 4">
            <a:extLst>
              <a:ext uri="{FF2B5EF4-FFF2-40B4-BE49-F238E27FC236}">
                <a16:creationId xmlns:a16="http://schemas.microsoft.com/office/drawing/2014/main" id="{E9126399-45DE-421D-913F-67D4814E3767}"/>
              </a:ext>
            </a:extLst>
          </p:cNvPr>
          <p:cNvSpPr>
            <a:spLocks noGrp="1"/>
          </p:cNvSpPr>
          <p:nvPr>
            <p:ph sz="quarter" idx="13"/>
          </p:nvPr>
        </p:nvSpPr>
        <p:spPr>
          <a:xfrm>
            <a:off x="6198138" y="1471254"/>
            <a:ext cx="4914000" cy="4428000"/>
          </a:xfrm>
        </p:spPr>
        <p:txBody>
          <a:bodyPr/>
          <a:lstStyle>
            <a:lvl1pPr>
              <a:defRPr sz="2200"/>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11" name="Connecteur droit 10">
            <a:extLst>
              <a:ext uri="{FF2B5EF4-FFF2-40B4-BE49-F238E27FC236}">
                <a16:creationId xmlns:a16="http://schemas.microsoft.com/office/drawing/2014/main" id="{2B81287A-2C38-40D4-B1AF-150C83F069A1}"/>
              </a:ext>
            </a:extLst>
          </p:cNvPr>
          <p:cNvCxnSpPr>
            <a:cxnSpLocks/>
          </p:cNvCxnSpPr>
          <p:nvPr/>
        </p:nvCxnSpPr>
        <p:spPr>
          <a:xfrm>
            <a:off x="827797" y="1116942"/>
            <a:ext cx="10285403" cy="2116"/>
          </a:xfrm>
          <a:prstGeom prst="line">
            <a:avLst/>
          </a:prstGeom>
          <a:ln w="28575">
            <a:solidFill>
              <a:schemeClr val="accent5"/>
            </a:solidFill>
          </a:ln>
        </p:spPr>
        <p:style>
          <a:lnRef idx="1">
            <a:schemeClr val="accent2"/>
          </a:lnRef>
          <a:fillRef idx="0">
            <a:schemeClr val="accent2"/>
          </a:fillRef>
          <a:effectRef idx="0">
            <a:schemeClr val="accent2"/>
          </a:effectRef>
          <a:fontRef idx="minor">
            <a:schemeClr val="tx1"/>
          </a:fontRef>
        </p:style>
      </p:cxnSp>
      <p:pic>
        <p:nvPicPr>
          <p:cNvPr id="4" name="Image 3" descr="Une image contenant logo, Graphique, Police, texte&#10;&#10;Description générée automatiquement">
            <a:extLst>
              <a:ext uri="{FF2B5EF4-FFF2-40B4-BE49-F238E27FC236}">
                <a16:creationId xmlns:a16="http://schemas.microsoft.com/office/drawing/2014/main" id="{42CA2F3B-2A39-6F6B-374B-F3A9798C67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0901" y="5843015"/>
            <a:ext cx="1001099" cy="1014985"/>
          </a:xfrm>
          <a:prstGeom prst="rect">
            <a:avLst/>
          </a:prstGeom>
        </p:spPr>
      </p:pic>
      <p:pic>
        <p:nvPicPr>
          <p:cNvPr id="3" name="Image 2">
            <a:extLst>
              <a:ext uri="{FF2B5EF4-FFF2-40B4-BE49-F238E27FC236}">
                <a16:creationId xmlns:a16="http://schemas.microsoft.com/office/drawing/2014/main" id="{29D4388B-5CC3-132F-E318-E80759DF81A0}"/>
              </a:ext>
            </a:extLst>
          </p:cNvPr>
          <p:cNvPicPr>
            <a:picLocks noChangeAspect="1"/>
          </p:cNvPicPr>
          <p:nvPr userDrawn="1"/>
        </p:nvPicPr>
        <p:blipFill>
          <a:blip r:embed="rId4"/>
          <a:stretch>
            <a:fillRect/>
          </a:stretch>
        </p:blipFill>
        <p:spPr>
          <a:xfrm>
            <a:off x="10445603" y="46114"/>
            <a:ext cx="1613197" cy="1183011"/>
          </a:xfrm>
          <a:prstGeom prst="rect">
            <a:avLst/>
          </a:prstGeom>
        </p:spPr>
      </p:pic>
    </p:spTree>
    <p:extLst>
      <p:ext uri="{BB962C8B-B14F-4D97-AF65-F5344CB8AC3E}">
        <p14:creationId xmlns:p14="http://schemas.microsoft.com/office/powerpoint/2010/main" val="188796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2_Bleu_Contenu_et_bandeau">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5EB758A-08C4-4EE5-BC63-32966FB1DB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86016" y="551499"/>
            <a:ext cx="734569" cy="624841"/>
          </a:xfrm>
          <a:prstGeom prst="rect">
            <a:avLst/>
          </a:prstGeom>
        </p:spPr>
      </p:pic>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a:xfrm>
            <a:off x="4479530" y="494123"/>
            <a:ext cx="5966074" cy="864000"/>
          </a:xfrm>
        </p:spPr>
        <p:txBody>
          <a:bodyPr/>
          <a:lstStyle>
            <a:lvl1pPr marL="0" indent="0">
              <a:buFontTx/>
              <a:buNone/>
              <a:defRPr/>
            </a:lvl1pPr>
          </a:lstStyle>
          <a:p>
            <a:r>
              <a:rPr lang="fr-FR"/>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a:xfrm>
            <a:off x="3434500" y="2095595"/>
            <a:ext cx="8188272" cy="4428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sp>
        <p:nvSpPr>
          <p:cNvPr id="11" name="Rectangle 10">
            <a:extLst>
              <a:ext uri="{FF2B5EF4-FFF2-40B4-BE49-F238E27FC236}">
                <a16:creationId xmlns:a16="http://schemas.microsoft.com/office/drawing/2014/main" id="{B228555D-479F-4BDD-98D3-2695B52C23AE}"/>
              </a:ext>
            </a:extLst>
          </p:cNvPr>
          <p:cNvSpPr/>
          <p:nvPr/>
        </p:nvSpPr>
        <p:spPr>
          <a:xfrm>
            <a:off x="296644" y="0"/>
            <a:ext cx="295694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a:t>Insérer une photo de votre choix sur ce cadre gris </a:t>
            </a:r>
            <a:r>
              <a:rPr lang="fr-FR" i="1" u="sng"/>
              <a:t>en respectant les dimensions</a:t>
            </a:r>
          </a:p>
        </p:txBody>
      </p:sp>
      <p:pic>
        <p:nvPicPr>
          <p:cNvPr id="5" name="Image 4" descr="Une image contenant logo, Graphique, Police, texte&#10;&#10;Description générée automatiquement">
            <a:extLst>
              <a:ext uri="{FF2B5EF4-FFF2-40B4-BE49-F238E27FC236}">
                <a16:creationId xmlns:a16="http://schemas.microsoft.com/office/drawing/2014/main" id="{5264075F-1E7B-A4A0-EEB7-DF9AE33D01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0901" y="5843015"/>
            <a:ext cx="1001099" cy="1014985"/>
          </a:xfrm>
          <a:prstGeom prst="rect">
            <a:avLst/>
          </a:prstGeom>
        </p:spPr>
      </p:pic>
      <p:pic>
        <p:nvPicPr>
          <p:cNvPr id="4" name="Image 3">
            <a:extLst>
              <a:ext uri="{FF2B5EF4-FFF2-40B4-BE49-F238E27FC236}">
                <a16:creationId xmlns:a16="http://schemas.microsoft.com/office/drawing/2014/main" id="{33618594-923D-6346-7765-D8E7FF1871B8}"/>
              </a:ext>
            </a:extLst>
          </p:cNvPr>
          <p:cNvPicPr>
            <a:picLocks noChangeAspect="1"/>
          </p:cNvPicPr>
          <p:nvPr userDrawn="1"/>
        </p:nvPicPr>
        <p:blipFill>
          <a:blip r:embed="rId4"/>
          <a:stretch>
            <a:fillRect/>
          </a:stretch>
        </p:blipFill>
        <p:spPr>
          <a:xfrm>
            <a:off x="10445603" y="46114"/>
            <a:ext cx="1613197" cy="1183011"/>
          </a:xfrm>
          <a:prstGeom prst="rect">
            <a:avLst/>
          </a:prstGeom>
        </p:spPr>
      </p:pic>
    </p:spTree>
    <p:extLst>
      <p:ext uri="{BB962C8B-B14F-4D97-AF65-F5344CB8AC3E}">
        <p14:creationId xmlns:p14="http://schemas.microsoft.com/office/powerpoint/2010/main" val="291927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3_Bleu_titre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AA8EB4-3756-4C90-A99E-D9500D19440C}"/>
              </a:ext>
            </a:extLst>
          </p:cNvPr>
          <p:cNvSpPr/>
          <p:nvPr/>
        </p:nvSpPr>
        <p:spPr>
          <a:xfrm>
            <a:off x="359091" y="287132"/>
            <a:ext cx="11473816" cy="41972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i="1"/>
          </a:p>
          <a:p>
            <a:pPr algn="ctr"/>
            <a:endParaRPr lang="fr-FR" i="1"/>
          </a:p>
          <a:p>
            <a:pPr algn="ctr"/>
            <a:r>
              <a:rPr lang="fr-FR" i="1"/>
              <a:t>Insérer une photo de votre choix sur ce cadre gris, sous les zones de textes,</a:t>
            </a:r>
            <a:br>
              <a:rPr lang="fr-FR" i="1"/>
            </a:br>
            <a:r>
              <a:rPr lang="fr-FR" i="1" u="sng"/>
              <a:t>en respectant les dimensions</a:t>
            </a:r>
          </a:p>
        </p:txBody>
      </p:sp>
      <p:sp>
        <p:nvSpPr>
          <p:cNvPr id="7" name="Shape_0">
            <a:extLst>
              <a:ext uri="{FF2B5EF4-FFF2-40B4-BE49-F238E27FC236}">
                <a16:creationId xmlns:a16="http://schemas.microsoft.com/office/drawing/2014/main" id="{0B7979F6-1BC2-4E8B-A0A3-CA8E3502F784}"/>
              </a:ext>
            </a:extLst>
          </p:cNvPr>
          <p:cNvSpPr/>
          <p:nvPr/>
        </p:nvSpPr>
        <p:spPr>
          <a:xfrm>
            <a:off x="359092" y="4484383"/>
            <a:ext cx="11473817" cy="2088001"/>
          </a:xfrm>
          <a:prstGeom prst="rect">
            <a:avLst/>
          </a:prstGeom>
          <a:solidFill>
            <a:schemeClr val="accent5"/>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669600" y="2790000"/>
            <a:ext cx="10692000" cy="1015200"/>
          </a:xfrm>
        </p:spPr>
        <p:txBody>
          <a:bodyPr anchor="b">
            <a:normAutofit/>
          </a:bodyPr>
          <a:lstStyle>
            <a:lvl1pPr algn="l">
              <a:defRPr sz="32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668546" y="3817475"/>
            <a:ext cx="9513937" cy="522611"/>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9" name="Image 8" descr="Une image contenant texte, Police, capture d’écran&#10;&#10;Description générée automatiquement">
            <a:extLst>
              <a:ext uri="{FF2B5EF4-FFF2-40B4-BE49-F238E27FC236}">
                <a16:creationId xmlns:a16="http://schemas.microsoft.com/office/drawing/2014/main" id="{D1DFA257-3FDD-56EF-D3CC-2C9BC49C0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4414" y="5371522"/>
            <a:ext cx="2819492" cy="1090795"/>
          </a:xfrm>
          <a:prstGeom prst="rect">
            <a:avLst/>
          </a:prstGeom>
        </p:spPr>
      </p:pic>
      <p:pic>
        <p:nvPicPr>
          <p:cNvPr id="11" name="Image 10" descr="Une image contenant texte, Police, Graphique, logo&#10;&#10;Description générée automatiquement">
            <a:extLst>
              <a:ext uri="{FF2B5EF4-FFF2-40B4-BE49-F238E27FC236}">
                <a16:creationId xmlns:a16="http://schemas.microsoft.com/office/drawing/2014/main" id="{6BE12107-4A04-2B8A-6257-93409B6209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2483" y="4873309"/>
            <a:ext cx="1749003" cy="1773264"/>
          </a:xfrm>
          <a:prstGeom prst="rect">
            <a:avLst/>
          </a:prstGeom>
        </p:spPr>
      </p:pic>
      <p:pic>
        <p:nvPicPr>
          <p:cNvPr id="4" name="Image 3">
            <a:extLst>
              <a:ext uri="{FF2B5EF4-FFF2-40B4-BE49-F238E27FC236}">
                <a16:creationId xmlns:a16="http://schemas.microsoft.com/office/drawing/2014/main" id="{4A4979AB-4C04-D9F2-6CCB-EEA32D12FDC8}"/>
              </a:ext>
            </a:extLst>
          </p:cNvPr>
          <p:cNvPicPr>
            <a:picLocks noChangeAspect="1"/>
          </p:cNvPicPr>
          <p:nvPr userDrawn="1"/>
        </p:nvPicPr>
        <p:blipFill>
          <a:blip r:embed="rId4"/>
          <a:stretch>
            <a:fillRect/>
          </a:stretch>
        </p:blipFill>
        <p:spPr>
          <a:xfrm>
            <a:off x="422694" y="5027756"/>
            <a:ext cx="2035834" cy="1492945"/>
          </a:xfrm>
          <a:prstGeom prst="rect">
            <a:avLst/>
          </a:prstGeom>
        </p:spPr>
      </p:pic>
    </p:spTree>
    <p:extLst>
      <p:ext uri="{BB962C8B-B14F-4D97-AF65-F5344CB8AC3E}">
        <p14:creationId xmlns:p14="http://schemas.microsoft.com/office/powerpoint/2010/main" val="13627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4_Bleu_titre_sans_photo">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359092" y="285615"/>
            <a:ext cx="11473817" cy="6286770"/>
          </a:xfrm>
          <a:prstGeom prst="rect">
            <a:avLst/>
          </a:prstGeom>
          <a:solidFill>
            <a:schemeClr val="accent5"/>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1140908" y="1827900"/>
            <a:ext cx="10692000" cy="1015200"/>
          </a:xfrm>
        </p:spPr>
        <p:txBody>
          <a:bodyPr anchor="b">
            <a:normAutofit/>
          </a:bodyPr>
          <a:lstStyle>
            <a:lvl1pPr algn="l">
              <a:defRPr sz="32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139854" y="2864700"/>
            <a:ext cx="9513937" cy="1128600"/>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9" name="Image 8" descr="Une image contenant texte, Police, capture d’écran&#10;&#10;Description générée automatiquement">
            <a:extLst>
              <a:ext uri="{FF2B5EF4-FFF2-40B4-BE49-F238E27FC236}">
                <a16:creationId xmlns:a16="http://schemas.microsoft.com/office/drawing/2014/main" id="{5DBF926F-3465-52D0-B8DD-10E8456557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4414" y="5371522"/>
            <a:ext cx="2819492" cy="1090795"/>
          </a:xfrm>
          <a:prstGeom prst="rect">
            <a:avLst/>
          </a:prstGeom>
        </p:spPr>
      </p:pic>
      <p:pic>
        <p:nvPicPr>
          <p:cNvPr id="10" name="Image 9" descr="Une image contenant texte, Police, Graphique, logo&#10;&#10;Description générée automatiquement">
            <a:extLst>
              <a:ext uri="{FF2B5EF4-FFF2-40B4-BE49-F238E27FC236}">
                <a16:creationId xmlns:a16="http://schemas.microsoft.com/office/drawing/2014/main" id="{8D5BC2A5-4183-55A7-34B3-9181C94594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2483" y="4873309"/>
            <a:ext cx="1749003" cy="1773264"/>
          </a:xfrm>
          <a:prstGeom prst="rect">
            <a:avLst/>
          </a:prstGeom>
        </p:spPr>
      </p:pic>
      <p:pic>
        <p:nvPicPr>
          <p:cNvPr id="4" name="Image 3">
            <a:extLst>
              <a:ext uri="{FF2B5EF4-FFF2-40B4-BE49-F238E27FC236}">
                <a16:creationId xmlns:a16="http://schemas.microsoft.com/office/drawing/2014/main" id="{A02FA0A8-8D76-BA89-712E-590047B416FE}"/>
              </a:ext>
            </a:extLst>
          </p:cNvPr>
          <p:cNvPicPr>
            <a:picLocks noChangeAspect="1"/>
          </p:cNvPicPr>
          <p:nvPr userDrawn="1"/>
        </p:nvPicPr>
        <p:blipFill>
          <a:blip r:embed="rId4"/>
          <a:stretch>
            <a:fillRect/>
          </a:stretch>
        </p:blipFill>
        <p:spPr>
          <a:xfrm>
            <a:off x="422694" y="5027756"/>
            <a:ext cx="2035834" cy="1492945"/>
          </a:xfrm>
          <a:prstGeom prst="rect">
            <a:avLst/>
          </a:prstGeom>
        </p:spPr>
      </p:pic>
    </p:spTree>
    <p:extLst>
      <p:ext uri="{BB962C8B-B14F-4D97-AF65-F5344CB8AC3E}">
        <p14:creationId xmlns:p14="http://schemas.microsoft.com/office/powerpoint/2010/main" val="139736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6_Bleu_Diapo_intercalaire">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359092" y="2778345"/>
            <a:ext cx="11473817" cy="3009600"/>
          </a:xfrm>
          <a:prstGeom prst="rect">
            <a:avLst/>
          </a:prstGeom>
          <a:solidFill>
            <a:schemeClr val="accent5"/>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solidFill>
                <a:schemeClr val="bg1"/>
              </a:solidFill>
            </a:endParaRPr>
          </a:p>
        </p:txBody>
      </p:sp>
      <p:pic>
        <p:nvPicPr>
          <p:cNvPr id="9" name="Image 8">
            <a:extLst>
              <a:ext uri="{FF2B5EF4-FFF2-40B4-BE49-F238E27FC236}">
                <a16:creationId xmlns:a16="http://schemas.microsoft.com/office/drawing/2014/main" id="{DAEFC35B-A690-437E-9DBE-1C82A1418D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63520" y="2520000"/>
            <a:ext cx="3995924" cy="3456000"/>
          </a:xfrm>
          <a:prstGeom prst="rect">
            <a:avLst/>
          </a:prstGeom>
        </p:spPr>
      </p:pic>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669598" y="3065340"/>
            <a:ext cx="8370679" cy="1015200"/>
          </a:xfrm>
        </p:spPr>
        <p:txBody>
          <a:bodyPr anchor="b">
            <a:normAutofit/>
          </a:bodyPr>
          <a:lstStyle>
            <a:lvl1pPr algn="l">
              <a:defRPr sz="32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668545" y="4095122"/>
            <a:ext cx="8370679" cy="1128600"/>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6" name="Rectangle 5">
            <a:extLst>
              <a:ext uri="{FF2B5EF4-FFF2-40B4-BE49-F238E27FC236}">
                <a16:creationId xmlns:a16="http://schemas.microsoft.com/office/drawing/2014/main" id="{31D427EE-B9CB-483A-B5CF-2F86322DAEF4}"/>
              </a:ext>
            </a:extLst>
          </p:cNvPr>
          <p:cNvSpPr/>
          <p:nvPr/>
        </p:nvSpPr>
        <p:spPr>
          <a:xfrm>
            <a:off x="359092" y="285615"/>
            <a:ext cx="11473816" cy="24927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i="1"/>
              <a:t>Insérer une photo de votre choix sur ce cadre gris </a:t>
            </a:r>
            <a:r>
              <a:rPr lang="fr-FR" i="1" u="sng"/>
              <a:t>en respectant les dimensions</a:t>
            </a:r>
          </a:p>
        </p:txBody>
      </p:sp>
      <p:sp>
        <p:nvSpPr>
          <p:cNvPr id="15" name="Espace réservé du numéro de diapositive 14">
            <a:extLst>
              <a:ext uri="{FF2B5EF4-FFF2-40B4-BE49-F238E27FC236}">
                <a16:creationId xmlns:a16="http://schemas.microsoft.com/office/drawing/2014/main" id="{E43BCC4F-6628-49C7-A989-0EA131691946}"/>
              </a:ext>
            </a:extLst>
          </p:cNvPr>
          <p:cNvSpPr>
            <a:spLocks noGrp="1"/>
          </p:cNvSpPr>
          <p:nvPr>
            <p:ph type="sldNum" sz="quarter" idx="10"/>
          </p:nvPr>
        </p:nvSpPr>
        <p:spPr/>
        <p:txBody>
          <a:bodyPr/>
          <a:lstStyle/>
          <a:p>
            <a:fld id="{6055246E-81F2-4716-A341-6139E5705588}" type="slidenum">
              <a:rPr lang="fr-FR" smtClean="0"/>
              <a:t>‹N°›</a:t>
            </a:fld>
            <a:endParaRPr lang="fr-FR"/>
          </a:p>
        </p:txBody>
      </p:sp>
      <p:pic>
        <p:nvPicPr>
          <p:cNvPr id="5" name="Image 4" descr="Une image contenant logo, Graphique, Police, texte&#10;&#10;Description générée automatiquement">
            <a:extLst>
              <a:ext uri="{FF2B5EF4-FFF2-40B4-BE49-F238E27FC236}">
                <a16:creationId xmlns:a16="http://schemas.microsoft.com/office/drawing/2014/main" id="{10E17BFE-FA86-10F3-E457-E017FB8030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0901" y="5843015"/>
            <a:ext cx="1001099" cy="1014985"/>
          </a:xfrm>
          <a:prstGeom prst="rect">
            <a:avLst/>
          </a:prstGeom>
        </p:spPr>
      </p:pic>
      <p:pic>
        <p:nvPicPr>
          <p:cNvPr id="4" name="Image 3">
            <a:extLst>
              <a:ext uri="{FF2B5EF4-FFF2-40B4-BE49-F238E27FC236}">
                <a16:creationId xmlns:a16="http://schemas.microsoft.com/office/drawing/2014/main" id="{1391C476-9806-8AC7-5577-C4DA569B7580}"/>
              </a:ext>
            </a:extLst>
          </p:cNvPr>
          <p:cNvPicPr>
            <a:picLocks noChangeAspect="1"/>
          </p:cNvPicPr>
          <p:nvPr userDrawn="1"/>
        </p:nvPicPr>
        <p:blipFill>
          <a:blip r:embed="rId4"/>
          <a:stretch>
            <a:fillRect/>
          </a:stretch>
        </p:blipFill>
        <p:spPr>
          <a:xfrm>
            <a:off x="10445603" y="46114"/>
            <a:ext cx="1613197" cy="1183011"/>
          </a:xfrm>
          <a:prstGeom prst="rect">
            <a:avLst/>
          </a:prstGeom>
        </p:spPr>
      </p:pic>
    </p:spTree>
    <p:extLst>
      <p:ext uri="{BB962C8B-B14F-4D97-AF65-F5344CB8AC3E}">
        <p14:creationId xmlns:p14="http://schemas.microsoft.com/office/powerpoint/2010/main" val="138862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7_Rouge_titre1">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359092" y="2778345"/>
            <a:ext cx="11473817" cy="3794040"/>
          </a:xfrm>
          <a:prstGeom prst="rect">
            <a:avLst/>
          </a:prstGeom>
          <a:solidFill>
            <a:schemeClr val="accent6"/>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669600" y="2789115"/>
            <a:ext cx="10692000" cy="1015200"/>
          </a:xfrm>
        </p:spPr>
        <p:txBody>
          <a:bodyPr anchor="b">
            <a:normAutofit/>
          </a:bodyPr>
          <a:lstStyle>
            <a:lvl1pPr algn="l">
              <a:defRPr sz="32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668546" y="3818897"/>
            <a:ext cx="9513937" cy="1128600"/>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6" name="Rectangle 5">
            <a:extLst>
              <a:ext uri="{FF2B5EF4-FFF2-40B4-BE49-F238E27FC236}">
                <a16:creationId xmlns:a16="http://schemas.microsoft.com/office/drawing/2014/main" id="{31D427EE-B9CB-483A-B5CF-2F86322DAEF4}"/>
              </a:ext>
            </a:extLst>
          </p:cNvPr>
          <p:cNvSpPr/>
          <p:nvPr/>
        </p:nvSpPr>
        <p:spPr>
          <a:xfrm>
            <a:off x="359092" y="285615"/>
            <a:ext cx="11473816" cy="24927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i="1"/>
              <a:t>Insérer une photo de votre choix sur ce cadre gris </a:t>
            </a:r>
            <a:r>
              <a:rPr lang="fr-FR" i="1" u="sng"/>
              <a:t>en respectant les dimensions</a:t>
            </a:r>
          </a:p>
        </p:txBody>
      </p:sp>
      <p:pic>
        <p:nvPicPr>
          <p:cNvPr id="10" name="Image 9" descr="Une image contenant texte, Police, capture d’écran&#10;&#10;Description générée automatiquement">
            <a:extLst>
              <a:ext uri="{FF2B5EF4-FFF2-40B4-BE49-F238E27FC236}">
                <a16:creationId xmlns:a16="http://schemas.microsoft.com/office/drawing/2014/main" id="{0C9286A2-848A-4C72-D6EA-FA4E23FA78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4414" y="5371522"/>
            <a:ext cx="2819492" cy="1090795"/>
          </a:xfrm>
          <a:prstGeom prst="rect">
            <a:avLst/>
          </a:prstGeom>
        </p:spPr>
      </p:pic>
      <p:pic>
        <p:nvPicPr>
          <p:cNvPr id="12" name="Image 11" descr="Une image contenant texte, Police, Graphique, logo&#10;&#10;Description générée automatiquement">
            <a:extLst>
              <a:ext uri="{FF2B5EF4-FFF2-40B4-BE49-F238E27FC236}">
                <a16:creationId xmlns:a16="http://schemas.microsoft.com/office/drawing/2014/main" id="{8D651B6B-6AC1-EAE2-A4AC-DE50A84F96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2483" y="4873309"/>
            <a:ext cx="1749003" cy="1773264"/>
          </a:xfrm>
          <a:prstGeom prst="rect">
            <a:avLst/>
          </a:prstGeom>
        </p:spPr>
      </p:pic>
      <p:pic>
        <p:nvPicPr>
          <p:cNvPr id="4" name="Image 3">
            <a:extLst>
              <a:ext uri="{FF2B5EF4-FFF2-40B4-BE49-F238E27FC236}">
                <a16:creationId xmlns:a16="http://schemas.microsoft.com/office/drawing/2014/main" id="{AF718B9D-9BFB-921F-978D-BABED987DF7D}"/>
              </a:ext>
            </a:extLst>
          </p:cNvPr>
          <p:cNvPicPr>
            <a:picLocks noChangeAspect="1"/>
          </p:cNvPicPr>
          <p:nvPr userDrawn="1"/>
        </p:nvPicPr>
        <p:blipFill>
          <a:blip r:embed="rId4"/>
          <a:stretch>
            <a:fillRect/>
          </a:stretch>
        </p:blipFill>
        <p:spPr>
          <a:xfrm>
            <a:off x="422694" y="5027756"/>
            <a:ext cx="2035834" cy="1492945"/>
          </a:xfrm>
          <a:prstGeom prst="rect">
            <a:avLst/>
          </a:prstGeom>
        </p:spPr>
      </p:pic>
    </p:spTree>
    <p:extLst>
      <p:ext uri="{BB962C8B-B14F-4D97-AF65-F5344CB8AC3E}">
        <p14:creationId xmlns:p14="http://schemas.microsoft.com/office/powerpoint/2010/main" val="45801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8_Rouge_Titre_et_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a:xfrm>
            <a:off x="133200" y="365125"/>
            <a:ext cx="10980000" cy="864000"/>
          </a:xfrm>
        </p:spPr>
        <p:txBody>
          <a:bodyPr/>
          <a:lstStyle>
            <a:lvl1pPr marL="571500" indent="-571500">
              <a:buFontTx/>
              <a:buBlip>
                <a:blip r:embed="rId2"/>
              </a:buBlip>
              <a:defRPr/>
            </a:lvl1pPr>
          </a:lstStyle>
          <a:p>
            <a:r>
              <a:rPr lang="fr-FR"/>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cxnSp>
        <p:nvCxnSpPr>
          <p:cNvPr id="9" name="Connecteur droit 8">
            <a:extLst>
              <a:ext uri="{FF2B5EF4-FFF2-40B4-BE49-F238E27FC236}">
                <a16:creationId xmlns:a16="http://schemas.microsoft.com/office/drawing/2014/main" id="{4BB4BA62-DD23-471E-AE07-0D1ADFF1370C}"/>
              </a:ext>
            </a:extLst>
          </p:cNvPr>
          <p:cNvCxnSpPr>
            <a:cxnSpLocks/>
          </p:cNvCxnSpPr>
          <p:nvPr/>
        </p:nvCxnSpPr>
        <p:spPr>
          <a:xfrm>
            <a:off x="827797" y="1116942"/>
            <a:ext cx="10285403" cy="2116"/>
          </a:xfrm>
          <a:prstGeom prst="line">
            <a:avLst/>
          </a:prstGeom>
          <a:ln w="28575">
            <a:solidFill>
              <a:schemeClr val="accent6"/>
            </a:solidFill>
          </a:ln>
        </p:spPr>
        <p:style>
          <a:lnRef idx="1">
            <a:schemeClr val="accent2"/>
          </a:lnRef>
          <a:fillRef idx="0">
            <a:schemeClr val="accent2"/>
          </a:fillRef>
          <a:effectRef idx="0">
            <a:schemeClr val="accent2"/>
          </a:effectRef>
          <a:fontRef idx="minor">
            <a:schemeClr val="tx1"/>
          </a:fontRef>
        </p:style>
      </p:cxnSp>
      <p:pic>
        <p:nvPicPr>
          <p:cNvPr id="5" name="Image 4" descr="Une image contenant logo, Graphique, Police, texte&#10;&#10;Description générée automatiquement">
            <a:extLst>
              <a:ext uri="{FF2B5EF4-FFF2-40B4-BE49-F238E27FC236}">
                <a16:creationId xmlns:a16="http://schemas.microsoft.com/office/drawing/2014/main" id="{74F44079-A82D-43B5-5084-69FD535B01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0901" y="5843015"/>
            <a:ext cx="1001099" cy="1014985"/>
          </a:xfrm>
          <a:prstGeom prst="rect">
            <a:avLst/>
          </a:prstGeom>
        </p:spPr>
      </p:pic>
      <p:pic>
        <p:nvPicPr>
          <p:cNvPr id="4" name="Image 3">
            <a:extLst>
              <a:ext uri="{FF2B5EF4-FFF2-40B4-BE49-F238E27FC236}">
                <a16:creationId xmlns:a16="http://schemas.microsoft.com/office/drawing/2014/main" id="{B098FFC2-9343-1163-91EE-D16C19D03ED5}"/>
              </a:ext>
            </a:extLst>
          </p:cNvPr>
          <p:cNvPicPr>
            <a:picLocks noChangeAspect="1"/>
          </p:cNvPicPr>
          <p:nvPr userDrawn="1"/>
        </p:nvPicPr>
        <p:blipFill>
          <a:blip r:embed="rId4"/>
          <a:stretch>
            <a:fillRect/>
          </a:stretch>
        </p:blipFill>
        <p:spPr>
          <a:xfrm>
            <a:off x="10445603" y="46114"/>
            <a:ext cx="1613197" cy="1183011"/>
          </a:xfrm>
          <a:prstGeom prst="rect">
            <a:avLst/>
          </a:prstGeom>
        </p:spPr>
      </p:pic>
    </p:spTree>
    <p:extLst>
      <p:ext uri="{BB962C8B-B14F-4D97-AF65-F5344CB8AC3E}">
        <p14:creationId xmlns:p14="http://schemas.microsoft.com/office/powerpoint/2010/main" val="195559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9_Rouge_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a:xfrm>
            <a:off x="133200" y="365125"/>
            <a:ext cx="10980000" cy="864000"/>
          </a:xfrm>
        </p:spPr>
        <p:txBody>
          <a:bodyPr/>
          <a:lstStyle>
            <a:lvl1pPr marL="571500" indent="-571500">
              <a:buFontTx/>
              <a:buBlip>
                <a:blip r:embed="rId2"/>
              </a:buBlip>
              <a:defRPr/>
            </a:lvl1pPr>
          </a:lstStyle>
          <a:p>
            <a:r>
              <a:rPr lang="fr-FR"/>
              <a:t>MODIFIEZ LE STYLE DU TITRE</a:t>
            </a:r>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sp>
        <p:nvSpPr>
          <p:cNvPr id="9" name="Espace réservé du contenu 2">
            <a:extLst>
              <a:ext uri="{FF2B5EF4-FFF2-40B4-BE49-F238E27FC236}">
                <a16:creationId xmlns:a16="http://schemas.microsoft.com/office/drawing/2014/main" id="{C666A00D-0B04-4B00-B652-540ABD2E48A0}"/>
              </a:ext>
            </a:extLst>
          </p:cNvPr>
          <p:cNvSpPr>
            <a:spLocks noGrp="1"/>
          </p:cNvSpPr>
          <p:nvPr>
            <p:ph idx="1"/>
          </p:nvPr>
        </p:nvSpPr>
        <p:spPr>
          <a:xfrm>
            <a:off x="1062001" y="1476000"/>
            <a:ext cx="4914000" cy="4428000"/>
          </a:xfrm>
        </p:spPr>
        <p:txBody>
          <a:bodyPr/>
          <a:lstStyle>
            <a:lvl1pPr>
              <a:defRPr sz="2200"/>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contenu 4">
            <a:extLst>
              <a:ext uri="{FF2B5EF4-FFF2-40B4-BE49-F238E27FC236}">
                <a16:creationId xmlns:a16="http://schemas.microsoft.com/office/drawing/2014/main" id="{5F749F66-23DA-4EA3-AE5E-208706C55DA4}"/>
              </a:ext>
            </a:extLst>
          </p:cNvPr>
          <p:cNvSpPr>
            <a:spLocks noGrp="1"/>
          </p:cNvSpPr>
          <p:nvPr>
            <p:ph sz="quarter" idx="13"/>
          </p:nvPr>
        </p:nvSpPr>
        <p:spPr>
          <a:xfrm>
            <a:off x="6198138" y="1471254"/>
            <a:ext cx="4914000" cy="4428000"/>
          </a:xfrm>
        </p:spPr>
        <p:txBody>
          <a:bodyPr/>
          <a:lstStyle>
            <a:lvl1pPr>
              <a:defRPr sz="2200"/>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11" name="Connecteur droit 10">
            <a:extLst>
              <a:ext uri="{FF2B5EF4-FFF2-40B4-BE49-F238E27FC236}">
                <a16:creationId xmlns:a16="http://schemas.microsoft.com/office/drawing/2014/main" id="{A70B0AAF-1860-49D0-8337-89979F5FE2C8}"/>
              </a:ext>
            </a:extLst>
          </p:cNvPr>
          <p:cNvCxnSpPr>
            <a:cxnSpLocks/>
          </p:cNvCxnSpPr>
          <p:nvPr/>
        </p:nvCxnSpPr>
        <p:spPr>
          <a:xfrm>
            <a:off x="827797" y="1116942"/>
            <a:ext cx="10285403" cy="2116"/>
          </a:xfrm>
          <a:prstGeom prst="line">
            <a:avLst/>
          </a:prstGeom>
          <a:ln w="28575">
            <a:solidFill>
              <a:schemeClr val="accent6"/>
            </a:solidFill>
          </a:ln>
        </p:spPr>
        <p:style>
          <a:lnRef idx="1">
            <a:schemeClr val="accent2"/>
          </a:lnRef>
          <a:fillRef idx="0">
            <a:schemeClr val="accent2"/>
          </a:fillRef>
          <a:effectRef idx="0">
            <a:schemeClr val="accent2"/>
          </a:effectRef>
          <a:fontRef idx="minor">
            <a:schemeClr val="tx1"/>
          </a:fontRef>
        </p:style>
      </p:cxnSp>
      <p:pic>
        <p:nvPicPr>
          <p:cNvPr id="4" name="Image 3" descr="Une image contenant logo, Graphique, Police, texte&#10;&#10;Description générée automatiquement">
            <a:extLst>
              <a:ext uri="{FF2B5EF4-FFF2-40B4-BE49-F238E27FC236}">
                <a16:creationId xmlns:a16="http://schemas.microsoft.com/office/drawing/2014/main" id="{E03A6DBD-E1A6-4280-F48C-34A49AF552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0901" y="5843015"/>
            <a:ext cx="1001099" cy="1014985"/>
          </a:xfrm>
          <a:prstGeom prst="rect">
            <a:avLst/>
          </a:prstGeom>
        </p:spPr>
      </p:pic>
      <p:pic>
        <p:nvPicPr>
          <p:cNvPr id="3" name="Image 2">
            <a:extLst>
              <a:ext uri="{FF2B5EF4-FFF2-40B4-BE49-F238E27FC236}">
                <a16:creationId xmlns:a16="http://schemas.microsoft.com/office/drawing/2014/main" id="{BBF78C89-B248-330A-4200-BE7CC81FC7EC}"/>
              </a:ext>
            </a:extLst>
          </p:cNvPr>
          <p:cNvPicPr>
            <a:picLocks noChangeAspect="1"/>
          </p:cNvPicPr>
          <p:nvPr userDrawn="1"/>
        </p:nvPicPr>
        <p:blipFill>
          <a:blip r:embed="rId4"/>
          <a:stretch>
            <a:fillRect/>
          </a:stretch>
        </p:blipFill>
        <p:spPr>
          <a:xfrm>
            <a:off x="10445603" y="46114"/>
            <a:ext cx="1613197" cy="1183011"/>
          </a:xfrm>
          <a:prstGeom prst="rect">
            <a:avLst/>
          </a:prstGeom>
        </p:spPr>
      </p:pic>
    </p:spTree>
    <p:extLst>
      <p:ext uri="{BB962C8B-B14F-4D97-AF65-F5344CB8AC3E}">
        <p14:creationId xmlns:p14="http://schemas.microsoft.com/office/powerpoint/2010/main" val="265687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0_Rouge_Contenu_et_bandeau">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1C3C4727-13F9-45C5-ADC5-FBD0D6D1D5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81180" y="549940"/>
            <a:ext cx="739405" cy="626400"/>
          </a:xfrm>
          <a:prstGeom prst="rect">
            <a:avLst/>
          </a:prstGeom>
        </p:spPr>
      </p:pic>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a:xfrm>
            <a:off x="4558886" y="637438"/>
            <a:ext cx="5886717" cy="864000"/>
          </a:xfrm>
        </p:spPr>
        <p:txBody>
          <a:bodyPr/>
          <a:lstStyle>
            <a:lvl1pPr marL="0" indent="0">
              <a:buFontTx/>
              <a:buNone/>
              <a:defRPr/>
            </a:lvl1pPr>
          </a:lstStyle>
          <a:p>
            <a:r>
              <a:rPr lang="fr-FR"/>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a:xfrm>
            <a:off x="3434500" y="2095595"/>
            <a:ext cx="8188272" cy="4428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sp>
        <p:nvSpPr>
          <p:cNvPr id="10" name="Rectangle 9">
            <a:extLst>
              <a:ext uri="{FF2B5EF4-FFF2-40B4-BE49-F238E27FC236}">
                <a16:creationId xmlns:a16="http://schemas.microsoft.com/office/drawing/2014/main" id="{3510D397-E3B0-403A-8791-15FFE5936878}"/>
              </a:ext>
            </a:extLst>
          </p:cNvPr>
          <p:cNvSpPr/>
          <p:nvPr/>
        </p:nvSpPr>
        <p:spPr>
          <a:xfrm>
            <a:off x="296644" y="0"/>
            <a:ext cx="295694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a:t>Insérer une photo sur ce cadre gris, sous les zones de textes, en </a:t>
            </a:r>
            <a:r>
              <a:rPr lang="fr-FR" i="1" u="sng"/>
              <a:t>respectant les dimensions</a:t>
            </a:r>
          </a:p>
        </p:txBody>
      </p:sp>
      <p:pic>
        <p:nvPicPr>
          <p:cNvPr id="5" name="Image 4" descr="Une image contenant logo, Graphique, Police, texte&#10;&#10;Description générée automatiquement">
            <a:extLst>
              <a:ext uri="{FF2B5EF4-FFF2-40B4-BE49-F238E27FC236}">
                <a16:creationId xmlns:a16="http://schemas.microsoft.com/office/drawing/2014/main" id="{340B11B6-33BE-16F0-740C-5E4FEBE362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0901" y="5843015"/>
            <a:ext cx="1001099" cy="1014985"/>
          </a:xfrm>
          <a:prstGeom prst="rect">
            <a:avLst/>
          </a:prstGeom>
        </p:spPr>
      </p:pic>
      <p:pic>
        <p:nvPicPr>
          <p:cNvPr id="4" name="Image 3">
            <a:extLst>
              <a:ext uri="{FF2B5EF4-FFF2-40B4-BE49-F238E27FC236}">
                <a16:creationId xmlns:a16="http://schemas.microsoft.com/office/drawing/2014/main" id="{D67C88B1-32AC-5FB6-DF00-F668B3676093}"/>
              </a:ext>
            </a:extLst>
          </p:cNvPr>
          <p:cNvPicPr>
            <a:picLocks noChangeAspect="1"/>
          </p:cNvPicPr>
          <p:nvPr userDrawn="1"/>
        </p:nvPicPr>
        <p:blipFill>
          <a:blip r:embed="rId4"/>
          <a:stretch>
            <a:fillRect/>
          </a:stretch>
        </p:blipFill>
        <p:spPr>
          <a:xfrm>
            <a:off x="10445603" y="46114"/>
            <a:ext cx="1613197" cy="1183011"/>
          </a:xfrm>
          <a:prstGeom prst="rect">
            <a:avLst/>
          </a:prstGeom>
        </p:spPr>
      </p:pic>
    </p:spTree>
    <p:extLst>
      <p:ext uri="{BB962C8B-B14F-4D97-AF65-F5344CB8AC3E}">
        <p14:creationId xmlns:p14="http://schemas.microsoft.com/office/powerpoint/2010/main" val="83129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1_Rouge_titre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AA8EB4-3756-4C90-A99E-D9500D19440C}"/>
              </a:ext>
            </a:extLst>
          </p:cNvPr>
          <p:cNvSpPr/>
          <p:nvPr/>
        </p:nvSpPr>
        <p:spPr>
          <a:xfrm>
            <a:off x="359091" y="287132"/>
            <a:ext cx="11473816" cy="41972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i="1"/>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i="1"/>
          </a:p>
          <a:p>
            <a:pPr marL="0" marR="0" lvl="0" indent="0" algn="ctr" defTabSz="914400" rtl="0" eaLnBrk="1" fontAlgn="auto" latinLnBrk="0" hangingPunct="1">
              <a:lnSpc>
                <a:spcPct val="100000"/>
              </a:lnSpc>
              <a:spcBef>
                <a:spcPts val="0"/>
              </a:spcBef>
              <a:spcAft>
                <a:spcPts val="0"/>
              </a:spcAft>
              <a:buClrTx/>
              <a:buSzTx/>
              <a:buFontTx/>
              <a:buNone/>
              <a:tabLst/>
              <a:defRPr/>
            </a:pPr>
            <a:r>
              <a:rPr lang="fr-FR" i="1"/>
              <a:t>Insérer une photo de votre choix sur ce cadre gris, sous les zones de textes,</a:t>
            </a:r>
            <a:br>
              <a:rPr lang="fr-FR" i="1"/>
            </a:br>
            <a:r>
              <a:rPr lang="fr-FR" i="1" u="sng"/>
              <a:t>en respectant les dimensions</a:t>
            </a:r>
          </a:p>
          <a:p>
            <a:pPr algn="ctr"/>
            <a:endParaRPr lang="fr-FR" i="1"/>
          </a:p>
        </p:txBody>
      </p:sp>
      <p:sp>
        <p:nvSpPr>
          <p:cNvPr id="7" name="Shape_0">
            <a:extLst>
              <a:ext uri="{FF2B5EF4-FFF2-40B4-BE49-F238E27FC236}">
                <a16:creationId xmlns:a16="http://schemas.microsoft.com/office/drawing/2014/main" id="{0B7979F6-1BC2-4E8B-A0A3-CA8E3502F784}"/>
              </a:ext>
            </a:extLst>
          </p:cNvPr>
          <p:cNvSpPr/>
          <p:nvPr/>
        </p:nvSpPr>
        <p:spPr>
          <a:xfrm>
            <a:off x="359092" y="4484383"/>
            <a:ext cx="11473817" cy="2088001"/>
          </a:xfrm>
          <a:prstGeom prst="rect">
            <a:avLst/>
          </a:prstGeom>
          <a:solidFill>
            <a:srgbClr val="E94F2D"/>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669600" y="2790000"/>
            <a:ext cx="10692000" cy="1015200"/>
          </a:xfrm>
        </p:spPr>
        <p:txBody>
          <a:bodyPr anchor="b">
            <a:normAutofit/>
          </a:bodyPr>
          <a:lstStyle>
            <a:lvl1pPr algn="l">
              <a:defRPr sz="32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668546" y="3817475"/>
            <a:ext cx="9513937" cy="522611"/>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9" name="Image 8" descr="Une image contenant texte, Police, capture d’écran&#10;&#10;Description générée automatiquement">
            <a:extLst>
              <a:ext uri="{FF2B5EF4-FFF2-40B4-BE49-F238E27FC236}">
                <a16:creationId xmlns:a16="http://schemas.microsoft.com/office/drawing/2014/main" id="{DC1C1DD7-6BC9-4EEE-B859-AF5640BE5B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4414" y="5371522"/>
            <a:ext cx="2819492" cy="1090795"/>
          </a:xfrm>
          <a:prstGeom prst="rect">
            <a:avLst/>
          </a:prstGeom>
        </p:spPr>
      </p:pic>
      <p:pic>
        <p:nvPicPr>
          <p:cNvPr id="11" name="Image 10" descr="Une image contenant texte, Police, Graphique, logo&#10;&#10;Description générée automatiquement">
            <a:extLst>
              <a:ext uri="{FF2B5EF4-FFF2-40B4-BE49-F238E27FC236}">
                <a16:creationId xmlns:a16="http://schemas.microsoft.com/office/drawing/2014/main" id="{DEFCA3BE-BE61-3981-5898-280FA4F0F6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2483" y="4873309"/>
            <a:ext cx="1749003" cy="1773264"/>
          </a:xfrm>
          <a:prstGeom prst="rect">
            <a:avLst/>
          </a:prstGeom>
        </p:spPr>
      </p:pic>
      <p:pic>
        <p:nvPicPr>
          <p:cNvPr id="4" name="Image 3">
            <a:extLst>
              <a:ext uri="{FF2B5EF4-FFF2-40B4-BE49-F238E27FC236}">
                <a16:creationId xmlns:a16="http://schemas.microsoft.com/office/drawing/2014/main" id="{16886907-5B9A-7F3F-74E9-1C7E198542E8}"/>
              </a:ext>
            </a:extLst>
          </p:cNvPr>
          <p:cNvPicPr>
            <a:picLocks noChangeAspect="1"/>
          </p:cNvPicPr>
          <p:nvPr userDrawn="1"/>
        </p:nvPicPr>
        <p:blipFill>
          <a:blip r:embed="rId4"/>
          <a:stretch>
            <a:fillRect/>
          </a:stretch>
        </p:blipFill>
        <p:spPr>
          <a:xfrm>
            <a:off x="422694" y="5027756"/>
            <a:ext cx="2035834" cy="1492945"/>
          </a:xfrm>
          <a:prstGeom prst="rect">
            <a:avLst/>
          </a:prstGeom>
        </p:spPr>
      </p:pic>
    </p:spTree>
    <p:extLst>
      <p:ext uri="{BB962C8B-B14F-4D97-AF65-F5344CB8AC3E}">
        <p14:creationId xmlns:p14="http://schemas.microsoft.com/office/powerpoint/2010/main" val="373751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8941B0-F4D5-4460-BCAD-F7E2B41A8257}" type="datetimeFigureOut">
              <a:rPr lang="fr-FR" smtClean="0"/>
              <a:t>10/04/2025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10154089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2_Rouge_titre_sans_photo">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359092" y="285615"/>
            <a:ext cx="11473817" cy="6286770"/>
          </a:xfrm>
          <a:prstGeom prst="rect">
            <a:avLst/>
          </a:prstGeom>
          <a:solidFill>
            <a:schemeClr val="accent6"/>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1140908" y="1827900"/>
            <a:ext cx="10692000" cy="1015200"/>
          </a:xfrm>
        </p:spPr>
        <p:txBody>
          <a:bodyPr anchor="b">
            <a:normAutofit/>
          </a:bodyPr>
          <a:lstStyle>
            <a:lvl1pPr algn="l">
              <a:defRPr sz="32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139854" y="2864700"/>
            <a:ext cx="9513937" cy="1128600"/>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9" name="Image 8" descr="Une image contenant texte, Police, capture d’écran&#10;&#10;Description générée automatiquement">
            <a:extLst>
              <a:ext uri="{FF2B5EF4-FFF2-40B4-BE49-F238E27FC236}">
                <a16:creationId xmlns:a16="http://schemas.microsoft.com/office/drawing/2014/main" id="{FCC42D6F-58B6-7174-F3CD-543E9AE37E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4414" y="5371522"/>
            <a:ext cx="2819492" cy="1090795"/>
          </a:xfrm>
          <a:prstGeom prst="rect">
            <a:avLst/>
          </a:prstGeom>
        </p:spPr>
      </p:pic>
      <p:pic>
        <p:nvPicPr>
          <p:cNvPr id="10" name="Image 9" descr="Une image contenant texte, Police, Graphique, logo&#10;&#10;Description générée automatiquement">
            <a:extLst>
              <a:ext uri="{FF2B5EF4-FFF2-40B4-BE49-F238E27FC236}">
                <a16:creationId xmlns:a16="http://schemas.microsoft.com/office/drawing/2014/main" id="{151CE8ED-1D9B-7173-44DF-7C2E29D9E3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2483" y="4873309"/>
            <a:ext cx="1749003" cy="1773264"/>
          </a:xfrm>
          <a:prstGeom prst="rect">
            <a:avLst/>
          </a:prstGeom>
        </p:spPr>
      </p:pic>
      <p:pic>
        <p:nvPicPr>
          <p:cNvPr id="4" name="Image 3">
            <a:extLst>
              <a:ext uri="{FF2B5EF4-FFF2-40B4-BE49-F238E27FC236}">
                <a16:creationId xmlns:a16="http://schemas.microsoft.com/office/drawing/2014/main" id="{8CB0B3D6-C429-10BA-D1F1-B4DB1AC0107E}"/>
              </a:ext>
            </a:extLst>
          </p:cNvPr>
          <p:cNvPicPr>
            <a:picLocks noChangeAspect="1"/>
          </p:cNvPicPr>
          <p:nvPr userDrawn="1"/>
        </p:nvPicPr>
        <p:blipFill>
          <a:blip r:embed="rId4"/>
          <a:stretch>
            <a:fillRect/>
          </a:stretch>
        </p:blipFill>
        <p:spPr>
          <a:xfrm>
            <a:off x="422694" y="5027756"/>
            <a:ext cx="2035834" cy="1492945"/>
          </a:xfrm>
          <a:prstGeom prst="rect">
            <a:avLst/>
          </a:prstGeom>
        </p:spPr>
      </p:pic>
    </p:spTree>
    <p:extLst>
      <p:ext uri="{BB962C8B-B14F-4D97-AF65-F5344CB8AC3E}">
        <p14:creationId xmlns:p14="http://schemas.microsoft.com/office/powerpoint/2010/main" val="64861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4_Rouge_Diapo_intercalaire">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359092" y="2778345"/>
            <a:ext cx="11473817" cy="3009600"/>
          </a:xfrm>
          <a:prstGeom prst="rect">
            <a:avLst/>
          </a:prstGeom>
          <a:solidFill>
            <a:schemeClr val="accent6"/>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solidFill>
                <a:schemeClr val="bg1"/>
              </a:solidFill>
            </a:endParaRPr>
          </a:p>
        </p:txBody>
      </p:sp>
      <p:pic>
        <p:nvPicPr>
          <p:cNvPr id="5" name="Image 4">
            <a:extLst>
              <a:ext uri="{FF2B5EF4-FFF2-40B4-BE49-F238E27FC236}">
                <a16:creationId xmlns:a16="http://schemas.microsoft.com/office/drawing/2014/main" id="{CFE7E795-60C5-4FAE-A93A-1C3D1337E1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35618" y="2520000"/>
            <a:ext cx="3995924" cy="3456000"/>
          </a:xfrm>
          <a:prstGeom prst="rect">
            <a:avLst/>
          </a:prstGeom>
        </p:spPr>
      </p:pic>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669598" y="3065340"/>
            <a:ext cx="8370679" cy="1015200"/>
          </a:xfrm>
        </p:spPr>
        <p:txBody>
          <a:bodyPr anchor="b">
            <a:normAutofit/>
          </a:bodyPr>
          <a:lstStyle>
            <a:lvl1pPr algn="l">
              <a:defRPr sz="32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668545" y="4095122"/>
            <a:ext cx="8370679" cy="1128600"/>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6" name="Rectangle 5">
            <a:extLst>
              <a:ext uri="{FF2B5EF4-FFF2-40B4-BE49-F238E27FC236}">
                <a16:creationId xmlns:a16="http://schemas.microsoft.com/office/drawing/2014/main" id="{31D427EE-B9CB-483A-B5CF-2F86322DAEF4}"/>
              </a:ext>
            </a:extLst>
          </p:cNvPr>
          <p:cNvSpPr/>
          <p:nvPr/>
        </p:nvSpPr>
        <p:spPr>
          <a:xfrm>
            <a:off x="359092" y="285615"/>
            <a:ext cx="11473816" cy="24927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a:t>Insérer une photo sur ce cadre gris, sous les zones de textes, </a:t>
            </a:r>
            <a:r>
              <a:rPr lang="fr-FR" i="1" u="sng"/>
              <a:t>en respectant les dimensions</a:t>
            </a:r>
          </a:p>
        </p:txBody>
      </p:sp>
      <p:sp>
        <p:nvSpPr>
          <p:cNvPr id="15" name="Espace réservé du numéro de diapositive 14">
            <a:extLst>
              <a:ext uri="{FF2B5EF4-FFF2-40B4-BE49-F238E27FC236}">
                <a16:creationId xmlns:a16="http://schemas.microsoft.com/office/drawing/2014/main" id="{E43BCC4F-6628-49C7-A989-0EA131691946}"/>
              </a:ext>
            </a:extLst>
          </p:cNvPr>
          <p:cNvSpPr>
            <a:spLocks noGrp="1"/>
          </p:cNvSpPr>
          <p:nvPr>
            <p:ph type="sldNum" sz="quarter" idx="10"/>
          </p:nvPr>
        </p:nvSpPr>
        <p:spPr/>
        <p:txBody>
          <a:bodyPr/>
          <a:lstStyle/>
          <a:p>
            <a:fld id="{6055246E-81F2-4716-A341-6139E5705588}" type="slidenum">
              <a:rPr lang="fr-FR" smtClean="0"/>
              <a:t>‹N°›</a:t>
            </a:fld>
            <a:endParaRPr lang="fr-FR"/>
          </a:p>
        </p:txBody>
      </p:sp>
      <p:pic>
        <p:nvPicPr>
          <p:cNvPr id="8" name="Image 7" descr="Une image contenant logo, Graphique, Police, texte&#10;&#10;Description générée automatiquement">
            <a:extLst>
              <a:ext uri="{FF2B5EF4-FFF2-40B4-BE49-F238E27FC236}">
                <a16:creationId xmlns:a16="http://schemas.microsoft.com/office/drawing/2014/main" id="{9726F334-A60C-BD83-67FF-77F9EA3FE2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0901" y="5843015"/>
            <a:ext cx="1001099" cy="1014985"/>
          </a:xfrm>
          <a:prstGeom prst="rect">
            <a:avLst/>
          </a:prstGeom>
        </p:spPr>
      </p:pic>
      <p:pic>
        <p:nvPicPr>
          <p:cNvPr id="4" name="Image 3">
            <a:extLst>
              <a:ext uri="{FF2B5EF4-FFF2-40B4-BE49-F238E27FC236}">
                <a16:creationId xmlns:a16="http://schemas.microsoft.com/office/drawing/2014/main" id="{8B0230A2-C3D2-50D0-0A1D-D53FAAC489C7}"/>
              </a:ext>
            </a:extLst>
          </p:cNvPr>
          <p:cNvPicPr>
            <a:picLocks noChangeAspect="1"/>
          </p:cNvPicPr>
          <p:nvPr userDrawn="1"/>
        </p:nvPicPr>
        <p:blipFill>
          <a:blip r:embed="rId4"/>
          <a:stretch>
            <a:fillRect/>
          </a:stretch>
        </p:blipFill>
        <p:spPr>
          <a:xfrm>
            <a:off x="10445603" y="46114"/>
            <a:ext cx="1613197" cy="1183011"/>
          </a:xfrm>
          <a:prstGeom prst="rect">
            <a:avLst/>
          </a:prstGeom>
        </p:spPr>
      </p:pic>
    </p:spTree>
    <p:extLst>
      <p:ext uri="{BB962C8B-B14F-4D97-AF65-F5344CB8AC3E}">
        <p14:creationId xmlns:p14="http://schemas.microsoft.com/office/powerpoint/2010/main" val="254292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25_Brun_titre1">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359092" y="2778345"/>
            <a:ext cx="11473817" cy="3794040"/>
          </a:xfrm>
          <a:prstGeom prst="rect">
            <a:avLst/>
          </a:prstGeom>
          <a:solidFill>
            <a:schemeClr val="accent2"/>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669600" y="2789115"/>
            <a:ext cx="10692000" cy="1015200"/>
          </a:xfrm>
        </p:spPr>
        <p:txBody>
          <a:bodyPr anchor="b">
            <a:normAutofit/>
          </a:bodyPr>
          <a:lstStyle>
            <a:lvl1pPr algn="l">
              <a:defRPr sz="32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668546" y="3818897"/>
            <a:ext cx="9513937" cy="1128600"/>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6" name="Rectangle 5">
            <a:extLst>
              <a:ext uri="{FF2B5EF4-FFF2-40B4-BE49-F238E27FC236}">
                <a16:creationId xmlns:a16="http://schemas.microsoft.com/office/drawing/2014/main" id="{31D427EE-B9CB-483A-B5CF-2F86322DAEF4}"/>
              </a:ext>
            </a:extLst>
          </p:cNvPr>
          <p:cNvSpPr/>
          <p:nvPr/>
        </p:nvSpPr>
        <p:spPr>
          <a:xfrm>
            <a:off x="359092" y="285615"/>
            <a:ext cx="11473816" cy="24927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i="1"/>
              <a:t>Insérer une photo de votre choix sur ce cadre gris </a:t>
            </a:r>
            <a:r>
              <a:rPr lang="fr-FR" i="1" u="sng"/>
              <a:t>en respectant les dimensions</a:t>
            </a:r>
          </a:p>
          <a:p>
            <a:pPr algn="l"/>
            <a:endParaRPr lang="fr-FR" i="1"/>
          </a:p>
        </p:txBody>
      </p:sp>
      <p:pic>
        <p:nvPicPr>
          <p:cNvPr id="10" name="Image 9" descr="Une image contenant texte, Police, capture d’écran&#10;&#10;Description générée automatiquement">
            <a:extLst>
              <a:ext uri="{FF2B5EF4-FFF2-40B4-BE49-F238E27FC236}">
                <a16:creationId xmlns:a16="http://schemas.microsoft.com/office/drawing/2014/main" id="{05F8C24E-9713-6B8E-016C-4976BD13B4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4414" y="5371522"/>
            <a:ext cx="2819492" cy="1090795"/>
          </a:xfrm>
          <a:prstGeom prst="rect">
            <a:avLst/>
          </a:prstGeom>
        </p:spPr>
      </p:pic>
      <p:pic>
        <p:nvPicPr>
          <p:cNvPr id="12" name="Image 11" descr="Une image contenant texte, Police, Graphique, logo&#10;&#10;Description générée automatiquement">
            <a:extLst>
              <a:ext uri="{FF2B5EF4-FFF2-40B4-BE49-F238E27FC236}">
                <a16:creationId xmlns:a16="http://schemas.microsoft.com/office/drawing/2014/main" id="{D7B2A56F-7E9F-3217-BA2D-BFE2A93146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2483" y="4873309"/>
            <a:ext cx="1749003" cy="1773264"/>
          </a:xfrm>
          <a:prstGeom prst="rect">
            <a:avLst/>
          </a:prstGeom>
        </p:spPr>
      </p:pic>
      <p:pic>
        <p:nvPicPr>
          <p:cNvPr id="4" name="Image 3">
            <a:extLst>
              <a:ext uri="{FF2B5EF4-FFF2-40B4-BE49-F238E27FC236}">
                <a16:creationId xmlns:a16="http://schemas.microsoft.com/office/drawing/2014/main" id="{C0223A5D-05A3-59A2-AB7A-C14E56264F25}"/>
              </a:ext>
            </a:extLst>
          </p:cNvPr>
          <p:cNvPicPr>
            <a:picLocks noChangeAspect="1"/>
          </p:cNvPicPr>
          <p:nvPr userDrawn="1"/>
        </p:nvPicPr>
        <p:blipFill>
          <a:blip r:embed="rId4"/>
          <a:stretch>
            <a:fillRect/>
          </a:stretch>
        </p:blipFill>
        <p:spPr>
          <a:xfrm>
            <a:off x="422694" y="5027756"/>
            <a:ext cx="2035834" cy="1492945"/>
          </a:xfrm>
          <a:prstGeom prst="rect">
            <a:avLst/>
          </a:prstGeom>
        </p:spPr>
      </p:pic>
    </p:spTree>
    <p:extLst>
      <p:ext uri="{BB962C8B-B14F-4D97-AF65-F5344CB8AC3E}">
        <p14:creationId xmlns:p14="http://schemas.microsoft.com/office/powerpoint/2010/main" val="298317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26_Brun_Titre_et_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p:txBody>
          <a:bodyPr/>
          <a:lstStyle>
            <a:lvl1pPr marL="571500" indent="-571500">
              <a:buFontTx/>
              <a:buBlip>
                <a:blip r:embed="rId2"/>
              </a:buBlip>
              <a:defRPr/>
            </a:lvl1pPr>
          </a:lstStyle>
          <a:p>
            <a:r>
              <a:rPr lang="fr-FR"/>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cxnSp>
        <p:nvCxnSpPr>
          <p:cNvPr id="9" name="Connecteur droit 8">
            <a:extLst>
              <a:ext uri="{FF2B5EF4-FFF2-40B4-BE49-F238E27FC236}">
                <a16:creationId xmlns:a16="http://schemas.microsoft.com/office/drawing/2014/main" id="{58349C2E-CCFB-4F2D-BA5B-42072C59FF07}"/>
              </a:ext>
            </a:extLst>
          </p:cNvPr>
          <p:cNvCxnSpPr>
            <a:cxnSpLocks/>
          </p:cNvCxnSpPr>
          <p:nvPr/>
        </p:nvCxnSpPr>
        <p:spPr>
          <a:xfrm>
            <a:off x="827797" y="1116942"/>
            <a:ext cx="10285403" cy="2116"/>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pic>
        <p:nvPicPr>
          <p:cNvPr id="5" name="Image 4" descr="Une image contenant logo, Graphique, Police, texte&#10;&#10;Description générée automatiquement">
            <a:extLst>
              <a:ext uri="{FF2B5EF4-FFF2-40B4-BE49-F238E27FC236}">
                <a16:creationId xmlns:a16="http://schemas.microsoft.com/office/drawing/2014/main" id="{8EFD8395-8E38-56B6-3C09-2919337098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0901" y="5843015"/>
            <a:ext cx="1001099" cy="1014985"/>
          </a:xfrm>
          <a:prstGeom prst="rect">
            <a:avLst/>
          </a:prstGeom>
        </p:spPr>
      </p:pic>
      <p:pic>
        <p:nvPicPr>
          <p:cNvPr id="4" name="Image 3">
            <a:extLst>
              <a:ext uri="{FF2B5EF4-FFF2-40B4-BE49-F238E27FC236}">
                <a16:creationId xmlns:a16="http://schemas.microsoft.com/office/drawing/2014/main" id="{44108EE3-CC8C-F5B6-1B3A-86E7AEF91445}"/>
              </a:ext>
            </a:extLst>
          </p:cNvPr>
          <p:cNvPicPr>
            <a:picLocks noChangeAspect="1"/>
          </p:cNvPicPr>
          <p:nvPr userDrawn="1"/>
        </p:nvPicPr>
        <p:blipFill>
          <a:blip r:embed="rId4"/>
          <a:stretch>
            <a:fillRect/>
          </a:stretch>
        </p:blipFill>
        <p:spPr>
          <a:xfrm>
            <a:off x="10445603" y="46114"/>
            <a:ext cx="1613197" cy="1183011"/>
          </a:xfrm>
          <a:prstGeom prst="rect">
            <a:avLst/>
          </a:prstGeom>
        </p:spPr>
      </p:pic>
    </p:spTree>
    <p:extLst>
      <p:ext uri="{BB962C8B-B14F-4D97-AF65-F5344CB8AC3E}">
        <p14:creationId xmlns:p14="http://schemas.microsoft.com/office/powerpoint/2010/main" val="377195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7_Brun_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p:txBody>
          <a:bodyPr/>
          <a:lstStyle>
            <a:lvl1pPr marL="571500" indent="-571500">
              <a:buFontTx/>
              <a:buBlip>
                <a:blip r:embed="rId2"/>
              </a:buBlip>
              <a:defRPr/>
            </a:lvl1pPr>
          </a:lstStyle>
          <a:p>
            <a:r>
              <a:rPr lang="fr-FR"/>
              <a:t>MODIFIEZ LE STYLE DU TITRE</a:t>
            </a:r>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sp>
        <p:nvSpPr>
          <p:cNvPr id="9" name="Espace réservé du contenu 2">
            <a:extLst>
              <a:ext uri="{FF2B5EF4-FFF2-40B4-BE49-F238E27FC236}">
                <a16:creationId xmlns:a16="http://schemas.microsoft.com/office/drawing/2014/main" id="{EACD1DEB-D12F-4877-BBA6-7A1375B1CF47}"/>
              </a:ext>
            </a:extLst>
          </p:cNvPr>
          <p:cNvSpPr>
            <a:spLocks noGrp="1"/>
          </p:cNvSpPr>
          <p:nvPr>
            <p:ph idx="1"/>
          </p:nvPr>
        </p:nvSpPr>
        <p:spPr>
          <a:xfrm>
            <a:off x="1062001" y="1476000"/>
            <a:ext cx="4914000" cy="4428000"/>
          </a:xfrm>
        </p:spPr>
        <p:txBody>
          <a:bodyPr/>
          <a:lstStyle>
            <a:lvl1pPr>
              <a:defRPr sz="2200"/>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contenu 4">
            <a:extLst>
              <a:ext uri="{FF2B5EF4-FFF2-40B4-BE49-F238E27FC236}">
                <a16:creationId xmlns:a16="http://schemas.microsoft.com/office/drawing/2014/main" id="{1298F75B-D23E-4B77-9B4A-0014A38286D6}"/>
              </a:ext>
            </a:extLst>
          </p:cNvPr>
          <p:cNvSpPr>
            <a:spLocks noGrp="1"/>
          </p:cNvSpPr>
          <p:nvPr>
            <p:ph sz="quarter" idx="13"/>
          </p:nvPr>
        </p:nvSpPr>
        <p:spPr>
          <a:xfrm>
            <a:off x="6198138" y="1471254"/>
            <a:ext cx="4914000" cy="4428000"/>
          </a:xfrm>
        </p:spPr>
        <p:txBody>
          <a:bodyPr/>
          <a:lstStyle>
            <a:lvl1pPr>
              <a:defRPr sz="2200"/>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11" name="Connecteur droit 10">
            <a:extLst>
              <a:ext uri="{FF2B5EF4-FFF2-40B4-BE49-F238E27FC236}">
                <a16:creationId xmlns:a16="http://schemas.microsoft.com/office/drawing/2014/main" id="{D5783D90-DC67-461E-AD8A-9D6DA2F09768}"/>
              </a:ext>
            </a:extLst>
          </p:cNvPr>
          <p:cNvCxnSpPr>
            <a:cxnSpLocks/>
          </p:cNvCxnSpPr>
          <p:nvPr/>
        </p:nvCxnSpPr>
        <p:spPr>
          <a:xfrm>
            <a:off x="827797" y="1116942"/>
            <a:ext cx="10285403" cy="2116"/>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pic>
        <p:nvPicPr>
          <p:cNvPr id="4" name="Image 3" descr="Une image contenant logo, Graphique, Police, texte&#10;&#10;Description générée automatiquement">
            <a:extLst>
              <a:ext uri="{FF2B5EF4-FFF2-40B4-BE49-F238E27FC236}">
                <a16:creationId xmlns:a16="http://schemas.microsoft.com/office/drawing/2014/main" id="{114B349C-F6D4-03D8-F372-9E423BCD1A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0901" y="5843015"/>
            <a:ext cx="1001099" cy="1014985"/>
          </a:xfrm>
          <a:prstGeom prst="rect">
            <a:avLst/>
          </a:prstGeom>
        </p:spPr>
      </p:pic>
      <p:pic>
        <p:nvPicPr>
          <p:cNvPr id="3" name="Image 2">
            <a:extLst>
              <a:ext uri="{FF2B5EF4-FFF2-40B4-BE49-F238E27FC236}">
                <a16:creationId xmlns:a16="http://schemas.microsoft.com/office/drawing/2014/main" id="{85189E96-989E-01C6-645B-8D519152EE14}"/>
              </a:ext>
            </a:extLst>
          </p:cNvPr>
          <p:cNvPicPr>
            <a:picLocks noChangeAspect="1"/>
          </p:cNvPicPr>
          <p:nvPr userDrawn="1"/>
        </p:nvPicPr>
        <p:blipFill>
          <a:blip r:embed="rId4"/>
          <a:stretch>
            <a:fillRect/>
          </a:stretch>
        </p:blipFill>
        <p:spPr>
          <a:xfrm>
            <a:off x="10445603" y="46114"/>
            <a:ext cx="1613197" cy="1183011"/>
          </a:xfrm>
          <a:prstGeom prst="rect">
            <a:avLst/>
          </a:prstGeom>
        </p:spPr>
      </p:pic>
    </p:spTree>
    <p:extLst>
      <p:ext uri="{BB962C8B-B14F-4D97-AF65-F5344CB8AC3E}">
        <p14:creationId xmlns:p14="http://schemas.microsoft.com/office/powerpoint/2010/main" val="13983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8_Brun_contenu_et_bandea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a:xfrm>
            <a:off x="4548000" y="431920"/>
            <a:ext cx="5897603" cy="864000"/>
          </a:xfrm>
        </p:spPr>
        <p:txBody>
          <a:bodyPr/>
          <a:lstStyle>
            <a:lvl1pPr marL="0" indent="0">
              <a:buFontTx/>
              <a:buNone/>
              <a:defRPr/>
            </a:lvl1pPr>
          </a:lstStyle>
          <a:p>
            <a:r>
              <a:rPr lang="fr-FR"/>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a:xfrm>
            <a:off x="3434500" y="2095595"/>
            <a:ext cx="8188272" cy="4428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pic>
        <p:nvPicPr>
          <p:cNvPr id="10" name="Image 9">
            <a:extLst>
              <a:ext uri="{FF2B5EF4-FFF2-40B4-BE49-F238E27FC236}">
                <a16:creationId xmlns:a16="http://schemas.microsoft.com/office/drawing/2014/main" id="{57295759-8F68-4E40-B8F7-927837AA82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86016" y="551500"/>
            <a:ext cx="734569" cy="624841"/>
          </a:xfrm>
          <a:prstGeom prst="rect">
            <a:avLst/>
          </a:prstGeom>
        </p:spPr>
      </p:pic>
      <p:sp>
        <p:nvSpPr>
          <p:cNvPr id="11" name="Rectangle 10">
            <a:extLst>
              <a:ext uri="{FF2B5EF4-FFF2-40B4-BE49-F238E27FC236}">
                <a16:creationId xmlns:a16="http://schemas.microsoft.com/office/drawing/2014/main" id="{1E67E0D7-42DE-404D-A12A-3044C9E1E52B}"/>
              </a:ext>
            </a:extLst>
          </p:cNvPr>
          <p:cNvSpPr/>
          <p:nvPr/>
        </p:nvSpPr>
        <p:spPr>
          <a:xfrm>
            <a:off x="296644" y="0"/>
            <a:ext cx="295694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a:t>Insérer une photo de votre choix sur ce cadre gris </a:t>
            </a:r>
            <a:r>
              <a:rPr lang="fr-FR" i="1" u="sng"/>
              <a:t>en respectant les dimensions</a:t>
            </a:r>
          </a:p>
        </p:txBody>
      </p:sp>
      <p:pic>
        <p:nvPicPr>
          <p:cNvPr id="5" name="Image 4" descr="Une image contenant logo, Graphique, Police, texte&#10;&#10;Description générée automatiquement">
            <a:extLst>
              <a:ext uri="{FF2B5EF4-FFF2-40B4-BE49-F238E27FC236}">
                <a16:creationId xmlns:a16="http://schemas.microsoft.com/office/drawing/2014/main" id="{FBD332DC-43DE-3CEC-D798-9F525471D3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0901" y="5843015"/>
            <a:ext cx="1001099" cy="1014985"/>
          </a:xfrm>
          <a:prstGeom prst="rect">
            <a:avLst/>
          </a:prstGeom>
        </p:spPr>
      </p:pic>
      <p:pic>
        <p:nvPicPr>
          <p:cNvPr id="4" name="Image 3">
            <a:extLst>
              <a:ext uri="{FF2B5EF4-FFF2-40B4-BE49-F238E27FC236}">
                <a16:creationId xmlns:a16="http://schemas.microsoft.com/office/drawing/2014/main" id="{2CC14300-499B-7850-3886-92B6094C18AA}"/>
              </a:ext>
            </a:extLst>
          </p:cNvPr>
          <p:cNvPicPr>
            <a:picLocks noChangeAspect="1"/>
          </p:cNvPicPr>
          <p:nvPr userDrawn="1"/>
        </p:nvPicPr>
        <p:blipFill>
          <a:blip r:embed="rId4"/>
          <a:stretch>
            <a:fillRect/>
          </a:stretch>
        </p:blipFill>
        <p:spPr>
          <a:xfrm>
            <a:off x="10445603" y="46114"/>
            <a:ext cx="1613197" cy="1183011"/>
          </a:xfrm>
          <a:prstGeom prst="rect">
            <a:avLst/>
          </a:prstGeom>
        </p:spPr>
      </p:pic>
    </p:spTree>
    <p:extLst>
      <p:ext uri="{BB962C8B-B14F-4D97-AF65-F5344CB8AC3E}">
        <p14:creationId xmlns:p14="http://schemas.microsoft.com/office/powerpoint/2010/main" val="200159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9_Brun_titre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AA8EB4-3756-4C90-A99E-D9500D19440C}"/>
              </a:ext>
            </a:extLst>
          </p:cNvPr>
          <p:cNvSpPr/>
          <p:nvPr/>
        </p:nvSpPr>
        <p:spPr>
          <a:xfrm>
            <a:off x="359091" y="287132"/>
            <a:ext cx="11473816" cy="41972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i="1"/>
          </a:p>
          <a:p>
            <a:pPr algn="ctr"/>
            <a:endParaRPr lang="fr-FR" i="1"/>
          </a:p>
          <a:p>
            <a:pPr marL="0" marR="0" lvl="0" indent="0" algn="ctr" defTabSz="914400" rtl="0" eaLnBrk="1" fontAlgn="auto" latinLnBrk="0" hangingPunct="1">
              <a:lnSpc>
                <a:spcPct val="100000"/>
              </a:lnSpc>
              <a:spcBef>
                <a:spcPts val="0"/>
              </a:spcBef>
              <a:spcAft>
                <a:spcPts val="0"/>
              </a:spcAft>
              <a:buClrTx/>
              <a:buSzTx/>
              <a:buFontTx/>
              <a:buNone/>
              <a:tabLst/>
              <a:defRPr/>
            </a:pPr>
            <a:r>
              <a:rPr lang="fr-FR" i="1"/>
              <a:t>Insérer une photo de votre choix sur ce cadre gris, sous les zones de textes,</a:t>
            </a:r>
            <a:br>
              <a:rPr lang="fr-FR" i="1"/>
            </a:br>
            <a:r>
              <a:rPr lang="fr-FR" i="1" u="sng"/>
              <a:t>en respectant les dimensions</a:t>
            </a:r>
          </a:p>
          <a:p>
            <a:pPr algn="ctr"/>
            <a:endParaRPr lang="fr-FR" i="1"/>
          </a:p>
        </p:txBody>
      </p:sp>
      <p:sp>
        <p:nvSpPr>
          <p:cNvPr id="7" name="Shape_0">
            <a:extLst>
              <a:ext uri="{FF2B5EF4-FFF2-40B4-BE49-F238E27FC236}">
                <a16:creationId xmlns:a16="http://schemas.microsoft.com/office/drawing/2014/main" id="{0B7979F6-1BC2-4E8B-A0A3-CA8E3502F784}"/>
              </a:ext>
            </a:extLst>
          </p:cNvPr>
          <p:cNvSpPr/>
          <p:nvPr/>
        </p:nvSpPr>
        <p:spPr>
          <a:xfrm>
            <a:off x="359092" y="4484383"/>
            <a:ext cx="11473817" cy="2088001"/>
          </a:xfrm>
          <a:prstGeom prst="rect">
            <a:avLst/>
          </a:prstGeom>
          <a:solidFill>
            <a:schemeClr val="accent2"/>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669600" y="2790000"/>
            <a:ext cx="10692000" cy="1015200"/>
          </a:xfrm>
        </p:spPr>
        <p:txBody>
          <a:bodyPr anchor="b">
            <a:normAutofit/>
          </a:bodyPr>
          <a:lstStyle>
            <a:lvl1pPr algn="l">
              <a:defRPr sz="32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668546" y="3817475"/>
            <a:ext cx="9513937" cy="522611"/>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9" name="Image 8" descr="Une image contenant texte, Police, capture d’écran&#10;&#10;Description générée automatiquement">
            <a:extLst>
              <a:ext uri="{FF2B5EF4-FFF2-40B4-BE49-F238E27FC236}">
                <a16:creationId xmlns:a16="http://schemas.microsoft.com/office/drawing/2014/main" id="{89DFD5BE-9539-ACA0-35B0-A5D3132B68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4414" y="5371522"/>
            <a:ext cx="2819492" cy="1090795"/>
          </a:xfrm>
          <a:prstGeom prst="rect">
            <a:avLst/>
          </a:prstGeom>
        </p:spPr>
      </p:pic>
      <p:pic>
        <p:nvPicPr>
          <p:cNvPr id="11" name="Image 10" descr="Une image contenant texte, Police, Graphique, logo&#10;&#10;Description générée automatiquement">
            <a:extLst>
              <a:ext uri="{FF2B5EF4-FFF2-40B4-BE49-F238E27FC236}">
                <a16:creationId xmlns:a16="http://schemas.microsoft.com/office/drawing/2014/main" id="{EFB143E3-4DB9-6A26-ACE9-62521B520B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2483" y="4873309"/>
            <a:ext cx="1749003" cy="1773264"/>
          </a:xfrm>
          <a:prstGeom prst="rect">
            <a:avLst/>
          </a:prstGeom>
        </p:spPr>
      </p:pic>
      <p:pic>
        <p:nvPicPr>
          <p:cNvPr id="4" name="Image 3">
            <a:extLst>
              <a:ext uri="{FF2B5EF4-FFF2-40B4-BE49-F238E27FC236}">
                <a16:creationId xmlns:a16="http://schemas.microsoft.com/office/drawing/2014/main" id="{F198F114-799E-1A6C-4883-A36CBD350726}"/>
              </a:ext>
            </a:extLst>
          </p:cNvPr>
          <p:cNvPicPr>
            <a:picLocks noChangeAspect="1"/>
          </p:cNvPicPr>
          <p:nvPr userDrawn="1"/>
        </p:nvPicPr>
        <p:blipFill>
          <a:blip r:embed="rId4"/>
          <a:stretch>
            <a:fillRect/>
          </a:stretch>
        </p:blipFill>
        <p:spPr>
          <a:xfrm>
            <a:off x="422694" y="5027756"/>
            <a:ext cx="2035834" cy="1492945"/>
          </a:xfrm>
          <a:prstGeom prst="rect">
            <a:avLst/>
          </a:prstGeom>
        </p:spPr>
      </p:pic>
    </p:spTree>
    <p:extLst>
      <p:ext uri="{BB962C8B-B14F-4D97-AF65-F5344CB8AC3E}">
        <p14:creationId xmlns:p14="http://schemas.microsoft.com/office/powerpoint/2010/main" val="350475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0_Brun_titre_sans_contenu">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359092" y="285615"/>
            <a:ext cx="11473817" cy="6286770"/>
          </a:xfrm>
          <a:prstGeom prst="rect">
            <a:avLst/>
          </a:prstGeom>
          <a:solidFill>
            <a:schemeClr val="accent2"/>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1140908" y="1827900"/>
            <a:ext cx="10692000" cy="1015200"/>
          </a:xfrm>
        </p:spPr>
        <p:txBody>
          <a:bodyPr anchor="b">
            <a:normAutofit/>
          </a:bodyPr>
          <a:lstStyle>
            <a:lvl1pPr algn="l">
              <a:defRPr sz="32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139854" y="2864700"/>
            <a:ext cx="9513937" cy="1128600"/>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9" name="Image 8" descr="Une image contenant texte, Police, capture d’écran&#10;&#10;Description générée automatiquement">
            <a:extLst>
              <a:ext uri="{FF2B5EF4-FFF2-40B4-BE49-F238E27FC236}">
                <a16:creationId xmlns:a16="http://schemas.microsoft.com/office/drawing/2014/main" id="{5387E279-65F3-4A77-C810-5A1ECCBB16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4414" y="5371522"/>
            <a:ext cx="2819492" cy="1090795"/>
          </a:xfrm>
          <a:prstGeom prst="rect">
            <a:avLst/>
          </a:prstGeom>
        </p:spPr>
      </p:pic>
      <p:pic>
        <p:nvPicPr>
          <p:cNvPr id="10" name="Image 9" descr="Une image contenant texte, Police, Graphique, logo&#10;&#10;Description générée automatiquement">
            <a:extLst>
              <a:ext uri="{FF2B5EF4-FFF2-40B4-BE49-F238E27FC236}">
                <a16:creationId xmlns:a16="http://schemas.microsoft.com/office/drawing/2014/main" id="{4EE48C83-4913-1672-B8A5-7498110799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2483" y="4873309"/>
            <a:ext cx="1749003" cy="1773264"/>
          </a:xfrm>
          <a:prstGeom prst="rect">
            <a:avLst/>
          </a:prstGeom>
        </p:spPr>
      </p:pic>
      <p:pic>
        <p:nvPicPr>
          <p:cNvPr id="4" name="Image 3">
            <a:extLst>
              <a:ext uri="{FF2B5EF4-FFF2-40B4-BE49-F238E27FC236}">
                <a16:creationId xmlns:a16="http://schemas.microsoft.com/office/drawing/2014/main" id="{064F078E-61E7-DDE1-1840-ABC345F49325}"/>
              </a:ext>
            </a:extLst>
          </p:cNvPr>
          <p:cNvPicPr>
            <a:picLocks noChangeAspect="1"/>
          </p:cNvPicPr>
          <p:nvPr userDrawn="1"/>
        </p:nvPicPr>
        <p:blipFill>
          <a:blip r:embed="rId4"/>
          <a:stretch>
            <a:fillRect/>
          </a:stretch>
        </p:blipFill>
        <p:spPr>
          <a:xfrm>
            <a:off x="422694" y="5027756"/>
            <a:ext cx="2035834" cy="1492945"/>
          </a:xfrm>
          <a:prstGeom prst="rect">
            <a:avLst/>
          </a:prstGeom>
        </p:spPr>
      </p:pic>
    </p:spTree>
    <p:extLst>
      <p:ext uri="{BB962C8B-B14F-4D97-AF65-F5344CB8AC3E}">
        <p14:creationId xmlns:p14="http://schemas.microsoft.com/office/powerpoint/2010/main" val="110249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2_Brun_Diapo_intercalaire">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359092" y="2778345"/>
            <a:ext cx="11473817" cy="3009600"/>
          </a:xfrm>
          <a:prstGeom prst="rect">
            <a:avLst/>
          </a:prstGeom>
          <a:solidFill>
            <a:schemeClr val="accent2"/>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669598" y="3065340"/>
            <a:ext cx="8370679" cy="1015200"/>
          </a:xfrm>
        </p:spPr>
        <p:txBody>
          <a:bodyPr anchor="b">
            <a:normAutofit/>
          </a:bodyPr>
          <a:lstStyle>
            <a:lvl1pPr algn="l">
              <a:defRPr sz="32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668545" y="4095122"/>
            <a:ext cx="8370679" cy="1128600"/>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6" name="Rectangle 5">
            <a:extLst>
              <a:ext uri="{FF2B5EF4-FFF2-40B4-BE49-F238E27FC236}">
                <a16:creationId xmlns:a16="http://schemas.microsoft.com/office/drawing/2014/main" id="{31D427EE-B9CB-483A-B5CF-2F86322DAEF4}"/>
              </a:ext>
            </a:extLst>
          </p:cNvPr>
          <p:cNvSpPr/>
          <p:nvPr/>
        </p:nvSpPr>
        <p:spPr>
          <a:xfrm>
            <a:off x="359092" y="285615"/>
            <a:ext cx="11473816" cy="24927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i="1"/>
              <a:t>Insérer une photo de votre choix sur ce cadre gris </a:t>
            </a:r>
            <a:r>
              <a:rPr lang="fr-FR" i="1" u="sng"/>
              <a:t>en respectant les dimensions</a:t>
            </a:r>
          </a:p>
        </p:txBody>
      </p:sp>
      <p:sp>
        <p:nvSpPr>
          <p:cNvPr id="15" name="Espace réservé du numéro de diapositive 14">
            <a:extLst>
              <a:ext uri="{FF2B5EF4-FFF2-40B4-BE49-F238E27FC236}">
                <a16:creationId xmlns:a16="http://schemas.microsoft.com/office/drawing/2014/main" id="{E43BCC4F-6628-49C7-A989-0EA131691946}"/>
              </a:ext>
            </a:extLst>
          </p:cNvPr>
          <p:cNvSpPr>
            <a:spLocks noGrp="1"/>
          </p:cNvSpPr>
          <p:nvPr>
            <p:ph type="sldNum" sz="quarter" idx="10"/>
          </p:nvPr>
        </p:nvSpPr>
        <p:spPr/>
        <p:txBody>
          <a:bodyPr/>
          <a:lstStyle/>
          <a:p>
            <a:fld id="{6055246E-81F2-4716-A341-6139E5705588}" type="slidenum">
              <a:rPr lang="fr-FR" smtClean="0"/>
              <a:t>‹N°›</a:t>
            </a:fld>
            <a:endParaRPr lang="fr-FR"/>
          </a:p>
        </p:txBody>
      </p:sp>
      <p:pic>
        <p:nvPicPr>
          <p:cNvPr id="5" name="Image 4" descr="Une image contenant texte, hache, graphiques vectoriels&#10;&#10;Description générée automatiquement">
            <a:extLst>
              <a:ext uri="{FF2B5EF4-FFF2-40B4-BE49-F238E27FC236}">
                <a16:creationId xmlns:a16="http://schemas.microsoft.com/office/drawing/2014/main" id="{08A6FB6F-E48A-4C76-AD7A-BD66D29DB2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44000" y="2564670"/>
            <a:ext cx="3993369" cy="3456000"/>
          </a:xfrm>
          <a:prstGeom prst="rect">
            <a:avLst/>
          </a:prstGeom>
        </p:spPr>
      </p:pic>
      <p:pic>
        <p:nvPicPr>
          <p:cNvPr id="8" name="Image 7" descr="Une image contenant logo, Graphique, Police, texte&#10;&#10;Description générée automatiquement">
            <a:extLst>
              <a:ext uri="{FF2B5EF4-FFF2-40B4-BE49-F238E27FC236}">
                <a16:creationId xmlns:a16="http://schemas.microsoft.com/office/drawing/2014/main" id="{1626C1F8-8FBF-0D11-F9C4-CA9027F535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0901" y="5843015"/>
            <a:ext cx="1001099" cy="1014985"/>
          </a:xfrm>
          <a:prstGeom prst="rect">
            <a:avLst/>
          </a:prstGeom>
        </p:spPr>
      </p:pic>
      <p:pic>
        <p:nvPicPr>
          <p:cNvPr id="4" name="Image 3">
            <a:extLst>
              <a:ext uri="{FF2B5EF4-FFF2-40B4-BE49-F238E27FC236}">
                <a16:creationId xmlns:a16="http://schemas.microsoft.com/office/drawing/2014/main" id="{79007CC1-B47A-2F7F-618C-09E55CED6F04}"/>
              </a:ext>
            </a:extLst>
          </p:cNvPr>
          <p:cNvPicPr>
            <a:picLocks noChangeAspect="1"/>
          </p:cNvPicPr>
          <p:nvPr userDrawn="1"/>
        </p:nvPicPr>
        <p:blipFill>
          <a:blip r:embed="rId4"/>
          <a:stretch>
            <a:fillRect/>
          </a:stretch>
        </p:blipFill>
        <p:spPr>
          <a:xfrm>
            <a:off x="10445603" y="46114"/>
            <a:ext cx="1613197" cy="1183011"/>
          </a:xfrm>
          <a:prstGeom prst="rect">
            <a:avLst/>
          </a:prstGeom>
        </p:spPr>
      </p:pic>
    </p:spTree>
    <p:extLst>
      <p:ext uri="{BB962C8B-B14F-4D97-AF65-F5344CB8AC3E}">
        <p14:creationId xmlns:p14="http://schemas.microsoft.com/office/powerpoint/2010/main" val="273832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34_Diapo_Vid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EB2869B-DA9E-4EF7-BF3D-B7D0D0E85868}"/>
              </a:ext>
            </a:extLst>
          </p:cNvPr>
          <p:cNvSpPr>
            <a:spLocks noGrp="1"/>
          </p:cNvSpPr>
          <p:nvPr>
            <p:ph type="sldNum" sz="quarter" idx="12"/>
          </p:nvPr>
        </p:nvSpPr>
        <p:spPr/>
        <p:txBody>
          <a:bodyPr/>
          <a:lstStyle/>
          <a:p>
            <a:fld id="{6055246E-81F2-4716-A341-6139E5705588}" type="slidenum">
              <a:rPr lang="fr-FR" smtClean="0"/>
              <a:t>‹N°›</a:t>
            </a:fld>
            <a:endParaRPr lang="fr-FR"/>
          </a:p>
        </p:txBody>
      </p:sp>
      <p:pic>
        <p:nvPicPr>
          <p:cNvPr id="2" name="Image 1">
            <a:extLst>
              <a:ext uri="{FF2B5EF4-FFF2-40B4-BE49-F238E27FC236}">
                <a16:creationId xmlns:a16="http://schemas.microsoft.com/office/drawing/2014/main" id="{777724A3-FC0E-89B0-1A19-534E11ECD393}"/>
              </a:ext>
            </a:extLst>
          </p:cNvPr>
          <p:cNvPicPr>
            <a:picLocks noChangeAspect="1"/>
          </p:cNvPicPr>
          <p:nvPr userDrawn="1"/>
        </p:nvPicPr>
        <p:blipFill>
          <a:blip r:embed="rId2"/>
          <a:stretch>
            <a:fillRect/>
          </a:stretch>
        </p:blipFill>
        <p:spPr>
          <a:xfrm>
            <a:off x="10445603" y="46114"/>
            <a:ext cx="1613197" cy="1183011"/>
          </a:xfrm>
          <a:prstGeom prst="rect">
            <a:avLst/>
          </a:prstGeom>
        </p:spPr>
      </p:pic>
      <p:pic>
        <p:nvPicPr>
          <p:cNvPr id="3" name="Image 2" descr="Une image contenant logo, Graphique, Police, texte&#10;&#10;Description générée automatiquement">
            <a:extLst>
              <a:ext uri="{FF2B5EF4-FFF2-40B4-BE49-F238E27FC236}">
                <a16:creationId xmlns:a16="http://schemas.microsoft.com/office/drawing/2014/main" id="{09DDC43A-9151-2935-DE23-CB8FDFD8B8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0901" y="5843015"/>
            <a:ext cx="1001099" cy="1014985"/>
          </a:xfrm>
          <a:prstGeom prst="rect">
            <a:avLst/>
          </a:prstGeom>
        </p:spPr>
      </p:pic>
    </p:spTree>
    <p:extLst>
      <p:ext uri="{BB962C8B-B14F-4D97-AF65-F5344CB8AC3E}">
        <p14:creationId xmlns:p14="http://schemas.microsoft.com/office/powerpoint/2010/main" val="230159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10/04/2025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21535030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DA8B9A-FE46-DC41-9067-96625F7C8D5B}"/>
              </a:ext>
            </a:extLst>
          </p:cNvPr>
          <p:cNvSpPr>
            <a:spLocks noGrp="1"/>
          </p:cNvSpPr>
          <p:nvPr>
            <p:ph type="ctrTitle" hasCustomPrompt="1"/>
          </p:nvPr>
        </p:nvSpPr>
        <p:spPr>
          <a:xfrm>
            <a:off x="684765" y="2484782"/>
            <a:ext cx="10874443" cy="2576233"/>
          </a:xfrm>
        </p:spPr>
        <p:txBody>
          <a:bodyPr anchor="b">
            <a:normAutofit/>
          </a:bodyPr>
          <a:lstStyle>
            <a:lvl1pPr algn="ctr">
              <a:defRPr sz="4000"/>
            </a:lvl1pPr>
          </a:lstStyle>
          <a:p>
            <a:r>
              <a:rPr lang="fr-FR" dirty="0"/>
              <a:t>Titre de l’intervention</a:t>
            </a:r>
          </a:p>
        </p:txBody>
      </p:sp>
      <p:sp>
        <p:nvSpPr>
          <p:cNvPr id="3" name="Sous-titre 2">
            <a:extLst>
              <a:ext uri="{FF2B5EF4-FFF2-40B4-BE49-F238E27FC236}">
                <a16:creationId xmlns:a16="http://schemas.microsoft.com/office/drawing/2014/main" id="{01898A78-08A0-1240-8A34-98FC7EB558B4}"/>
              </a:ext>
            </a:extLst>
          </p:cNvPr>
          <p:cNvSpPr>
            <a:spLocks noGrp="1"/>
          </p:cNvSpPr>
          <p:nvPr>
            <p:ph type="subTitle" idx="1" hasCustomPrompt="1"/>
          </p:nvPr>
        </p:nvSpPr>
        <p:spPr>
          <a:xfrm>
            <a:off x="684765" y="5138530"/>
            <a:ext cx="10874443" cy="1215612"/>
          </a:xfrm>
        </p:spPr>
        <p:txBody>
          <a:bodyPr/>
          <a:lstStyle>
            <a:lvl1pPr marL="0" indent="0" algn="ctr">
              <a:buNone/>
              <a:defRPr sz="2400">
                <a:solidFill>
                  <a:srgbClr val="C102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Prénom Nom</a:t>
            </a:r>
          </a:p>
        </p:txBody>
      </p:sp>
      <p:sp>
        <p:nvSpPr>
          <p:cNvPr id="4" name="Espace réservé de la date 3">
            <a:extLst>
              <a:ext uri="{FF2B5EF4-FFF2-40B4-BE49-F238E27FC236}">
                <a16:creationId xmlns:a16="http://schemas.microsoft.com/office/drawing/2014/main" id="{ED45E323-D152-BE45-AFBD-47B8DAAAE9A5}"/>
              </a:ext>
            </a:extLst>
          </p:cNvPr>
          <p:cNvSpPr>
            <a:spLocks noGrp="1"/>
          </p:cNvSpPr>
          <p:nvPr>
            <p:ph type="dt" sz="half" idx="10"/>
          </p:nvPr>
        </p:nvSpPr>
        <p:spPr/>
        <p:txBody>
          <a:bodyPr/>
          <a:lstStyle/>
          <a:p>
            <a:fld id="{78C3CDED-1304-41FC-B1A0-A683ACFDE6E8}" type="datetime1">
              <a:rPr lang="fr-FR" smtClean="0"/>
              <a:t>10/04/2025</a:t>
            </a:fld>
            <a:endParaRPr lang="fr-FR"/>
          </a:p>
        </p:txBody>
      </p:sp>
      <p:sp>
        <p:nvSpPr>
          <p:cNvPr id="5" name="Espace réservé du pied de page 4">
            <a:extLst>
              <a:ext uri="{FF2B5EF4-FFF2-40B4-BE49-F238E27FC236}">
                <a16:creationId xmlns:a16="http://schemas.microsoft.com/office/drawing/2014/main" id="{D51359CE-9345-0746-A511-64310821AD95}"/>
              </a:ext>
            </a:extLst>
          </p:cNvPr>
          <p:cNvSpPr>
            <a:spLocks noGrp="1"/>
          </p:cNvSpPr>
          <p:nvPr>
            <p:ph type="ftr" sz="quarter" idx="11"/>
          </p:nvPr>
        </p:nvSpPr>
        <p:spPr/>
        <p:txBody>
          <a:bodyPr/>
          <a:lstStyle/>
          <a:p>
            <a:r>
              <a:rPr lang="fr-FR" dirty="0"/>
              <a:t>COPIL 1 - étude TEEP -  23/03/21</a:t>
            </a:r>
            <a:endParaRPr lang="fr-FR" sz="1200" dirty="0"/>
          </a:p>
        </p:txBody>
      </p:sp>
      <p:sp>
        <p:nvSpPr>
          <p:cNvPr id="6" name="Espace réservé du numéro de diapositive 5">
            <a:extLst>
              <a:ext uri="{FF2B5EF4-FFF2-40B4-BE49-F238E27FC236}">
                <a16:creationId xmlns:a16="http://schemas.microsoft.com/office/drawing/2014/main" id="{E026F48B-36EE-E340-8D46-F0328AE45A3B}"/>
              </a:ext>
            </a:extLst>
          </p:cNvPr>
          <p:cNvSpPr>
            <a:spLocks noGrp="1"/>
          </p:cNvSpPr>
          <p:nvPr>
            <p:ph type="sldNum" sz="quarter" idx="12"/>
          </p:nvPr>
        </p:nvSpPr>
        <p:spPr>
          <a:xfrm>
            <a:off x="11331530" y="6431656"/>
            <a:ext cx="656216" cy="365125"/>
          </a:xfrm>
        </p:spPr>
        <p:txBody>
          <a:bodyPr/>
          <a:lstStyle/>
          <a:p>
            <a:fld id="{F26F9B3F-B527-E846-B335-A8C43D873C09}" type="slidenum">
              <a:rPr lang="fr-FR" smtClean="0"/>
              <a:t>‹N°›</a:t>
            </a:fld>
            <a:endParaRPr lang="fr-FR"/>
          </a:p>
        </p:txBody>
      </p:sp>
      <p:pic>
        <p:nvPicPr>
          <p:cNvPr id="7" name="Image 6">
            <a:extLst>
              <a:ext uri="{FF2B5EF4-FFF2-40B4-BE49-F238E27FC236}">
                <a16:creationId xmlns:a16="http://schemas.microsoft.com/office/drawing/2014/main" id="{26B7AE3A-4792-2546-A29A-11B3A45FBEA1}"/>
              </a:ext>
            </a:extLst>
          </p:cNvPr>
          <p:cNvPicPr>
            <a:picLocks noChangeAspect="1"/>
          </p:cNvPicPr>
          <p:nvPr userDrawn="1"/>
        </p:nvPicPr>
        <p:blipFill>
          <a:blip r:embed="rId2"/>
          <a:stretch>
            <a:fillRect/>
          </a:stretch>
        </p:blipFill>
        <p:spPr>
          <a:xfrm>
            <a:off x="684766" y="611754"/>
            <a:ext cx="3009858" cy="1675233"/>
          </a:xfrm>
          <a:prstGeom prst="rect">
            <a:avLst/>
          </a:prstGeom>
        </p:spPr>
      </p:pic>
      <p:sp>
        <p:nvSpPr>
          <p:cNvPr id="8" name="ZoneTexte 7">
            <a:extLst>
              <a:ext uri="{FF2B5EF4-FFF2-40B4-BE49-F238E27FC236}">
                <a16:creationId xmlns:a16="http://schemas.microsoft.com/office/drawing/2014/main" id="{BCBDCEEE-1901-3048-8325-34A0CBBE98D6}"/>
              </a:ext>
            </a:extLst>
          </p:cNvPr>
          <p:cNvSpPr txBox="1"/>
          <p:nvPr userDrawn="1"/>
        </p:nvSpPr>
        <p:spPr>
          <a:xfrm>
            <a:off x="5759820" y="1930215"/>
            <a:ext cx="5799388" cy="477054"/>
          </a:xfrm>
          <a:prstGeom prst="rect">
            <a:avLst/>
          </a:prstGeom>
          <a:noFill/>
        </p:spPr>
        <p:txBody>
          <a:bodyPr wrap="square" rtlCol="0">
            <a:spAutoFit/>
          </a:bodyPr>
          <a:lstStyle/>
          <a:p>
            <a:pPr algn="r"/>
            <a:r>
              <a:rPr lang="fr-FR" sz="2500" b="1" dirty="0">
                <a:solidFill>
                  <a:srgbClr val="004372"/>
                </a:solidFill>
                <a:latin typeface="Arial" panose="020B0604020202020204" pitchFamily="34" charset="0"/>
                <a:cs typeface="Arial" panose="020B0604020202020204" pitchFamily="34" charset="0"/>
              </a:rPr>
              <a:t>Partenaire de vos innovations</a:t>
            </a:r>
          </a:p>
        </p:txBody>
      </p:sp>
      <p:pic>
        <p:nvPicPr>
          <p:cNvPr id="9" name="Graphique 8">
            <a:extLst>
              <a:ext uri="{FF2B5EF4-FFF2-40B4-BE49-F238E27FC236}">
                <a16:creationId xmlns:a16="http://schemas.microsoft.com/office/drawing/2014/main" id="{F4BBB526-1B78-9849-929D-33E8AA06877E}"/>
              </a:ext>
            </a:extLst>
          </p:cNvPr>
          <p:cNvPicPr>
            <a:picLocks noChangeAspect="1"/>
          </p:cNvPicPr>
          <p:nvPr userDrawn="1"/>
        </p:nvPicPr>
        <p:blipFill rotWithShape="1">
          <a:blip r:embed="rId3">
            <a:duotone>
              <a:prstClr val="black"/>
              <a:schemeClr val="tx2">
                <a:tint val="45000"/>
                <a:satMod val="400000"/>
              </a:schemeClr>
            </a:duotone>
            <a:lum bright="-15000" contrast="11000"/>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3" t="13428" r="35565" b="10252"/>
          <a:stretch/>
        </p:blipFill>
        <p:spPr>
          <a:xfrm>
            <a:off x="10160015" y="59635"/>
            <a:ext cx="2031985" cy="2347634"/>
          </a:xfrm>
          <a:prstGeom prst="rect">
            <a:avLst/>
          </a:prstGeom>
        </p:spPr>
      </p:pic>
    </p:spTree>
    <p:extLst>
      <p:ext uri="{BB962C8B-B14F-4D97-AF65-F5344CB8AC3E}">
        <p14:creationId xmlns:p14="http://schemas.microsoft.com/office/powerpoint/2010/main" val="32370522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003481-E023-6B41-8E41-E74897BB327C}"/>
              </a:ext>
            </a:extLst>
          </p:cNvPr>
          <p:cNvSpPr>
            <a:spLocks noGrp="1"/>
          </p:cNvSpPr>
          <p:nvPr>
            <p:ph type="title"/>
          </p:nvPr>
        </p:nvSpPr>
        <p:spPr>
          <a:xfrm>
            <a:off x="1033978" y="230971"/>
            <a:ext cx="10319822" cy="995401"/>
          </a:xfrm>
        </p:spPr>
        <p:txBody>
          <a:bodyPr>
            <a:normAutofit/>
          </a:bodyPr>
          <a:lstStyle>
            <a:lvl1pPr>
              <a:defRPr sz="3600"/>
            </a:lvl1pPr>
          </a:lstStyle>
          <a:p>
            <a:r>
              <a:rPr lang="fr-FR" dirty="0"/>
              <a:t>Modifiez le style du titre</a:t>
            </a:r>
          </a:p>
        </p:txBody>
      </p:sp>
      <p:sp>
        <p:nvSpPr>
          <p:cNvPr id="3" name="Espace réservé du contenu 2">
            <a:extLst>
              <a:ext uri="{FF2B5EF4-FFF2-40B4-BE49-F238E27FC236}">
                <a16:creationId xmlns:a16="http://schemas.microsoft.com/office/drawing/2014/main" id="{A4954B31-008A-7D46-ACAF-7D386704E395}"/>
              </a:ext>
            </a:extLst>
          </p:cNvPr>
          <p:cNvSpPr>
            <a:spLocks noGrp="1"/>
          </p:cNvSpPr>
          <p:nvPr>
            <p:ph idx="1" hasCustomPrompt="1"/>
          </p:nvPr>
        </p:nvSpPr>
        <p:spPr/>
        <p:txBody>
          <a:bodyPr/>
          <a:lstStyle/>
          <a:p>
            <a:pPr lvl="0"/>
            <a:r>
              <a:rPr lang="fr-FR" dirty="0"/>
              <a:t>Titre</a:t>
            </a:r>
          </a:p>
          <a:p>
            <a:pPr lvl="1"/>
            <a:r>
              <a:rPr lang="fr-FR" dirty="0"/>
              <a:t>Texte 1</a:t>
            </a:r>
          </a:p>
          <a:p>
            <a:pPr lvl="2"/>
            <a:r>
              <a:rPr lang="fr-FR" dirty="0"/>
              <a:t>Texte 2</a:t>
            </a:r>
          </a:p>
          <a:p>
            <a:pPr lvl="3"/>
            <a:r>
              <a:rPr lang="fr-FR" dirty="0"/>
              <a:t>Puce</a:t>
            </a:r>
          </a:p>
          <a:p>
            <a:pPr lvl="4"/>
            <a:r>
              <a:rPr lang="fr-FR" dirty="0"/>
              <a:t>Puce</a:t>
            </a:r>
          </a:p>
        </p:txBody>
      </p:sp>
      <p:sp>
        <p:nvSpPr>
          <p:cNvPr id="4" name="Espace réservé de la date 3">
            <a:extLst>
              <a:ext uri="{FF2B5EF4-FFF2-40B4-BE49-F238E27FC236}">
                <a16:creationId xmlns:a16="http://schemas.microsoft.com/office/drawing/2014/main" id="{BE70B098-1897-5548-9BED-3B04BD178DA2}"/>
              </a:ext>
            </a:extLst>
          </p:cNvPr>
          <p:cNvSpPr>
            <a:spLocks noGrp="1"/>
          </p:cNvSpPr>
          <p:nvPr>
            <p:ph type="dt" sz="half" idx="10"/>
          </p:nvPr>
        </p:nvSpPr>
        <p:spPr/>
        <p:txBody>
          <a:bodyPr/>
          <a:lstStyle/>
          <a:p>
            <a:fld id="{765ED77F-A330-49E6-976E-6802A112E570}" type="datetime1">
              <a:rPr lang="fr-FR" smtClean="0"/>
              <a:t>10/04/2025</a:t>
            </a:fld>
            <a:endParaRPr lang="fr-FR"/>
          </a:p>
        </p:txBody>
      </p:sp>
      <p:sp>
        <p:nvSpPr>
          <p:cNvPr id="5" name="Espace réservé du pied de page 4">
            <a:extLst>
              <a:ext uri="{FF2B5EF4-FFF2-40B4-BE49-F238E27FC236}">
                <a16:creationId xmlns:a16="http://schemas.microsoft.com/office/drawing/2014/main" id="{FB2BACD1-F5A0-EA4C-A315-82622AB16DCA}"/>
              </a:ext>
            </a:extLst>
          </p:cNvPr>
          <p:cNvSpPr>
            <a:spLocks noGrp="1"/>
          </p:cNvSpPr>
          <p:nvPr>
            <p:ph type="ftr" sz="quarter" idx="11"/>
          </p:nvPr>
        </p:nvSpPr>
        <p:spPr/>
        <p:txBody>
          <a:bodyPr/>
          <a:lstStyle>
            <a:lvl1pPr>
              <a:defRPr sz="1400"/>
            </a:lvl1pPr>
          </a:lstStyle>
          <a:p>
            <a:r>
              <a:rPr lang="fr-FR"/>
              <a:t>COPIL 1 - étude TEEP -  23/03/21</a:t>
            </a:r>
            <a:endParaRPr lang="fr-FR" dirty="0"/>
          </a:p>
        </p:txBody>
      </p:sp>
      <p:sp>
        <p:nvSpPr>
          <p:cNvPr id="6" name="Espace réservé du numéro de diapositive 5">
            <a:extLst>
              <a:ext uri="{FF2B5EF4-FFF2-40B4-BE49-F238E27FC236}">
                <a16:creationId xmlns:a16="http://schemas.microsoft.com/office/drawing/2014/main" id="{53991863-BEDE-E545-B4DB-739B10B0B548}"/>
              </a:ext>
            </a:extLst>
          </p:cNvPr>
          <p:cNvSpPr>
            <a:spLocks noGrp="1"/>
          </p:cNvSpPr>
          <p:nvPr>
            <p:ph type="sldNum" sz="quarter" idx="12"/>
          </p:nvPr>
        </p:nvSpPr>
        <p:spPr/>
        <p:txBody>
          <a:bodyPr/>
          <a:lstStyle/>
          <a:p>
            <a:fld id="{F26F9B3F-B527-E846-B335-A8C43D873C09}" type="slidenum">
              <a:rPr lang="fr-FR" smtClean="0"/>
              <a:t>‹N°›</a:t>
            </a:fld>
            <a:endParaRPr lang="fr-FR"/>
          </a:p>
        </p:txBody>
      </p:sp>
      <p:pic>
        <p:nvPicPr>
          <p:cNvPr id="8" name="Image 7">
            <a:extLst>
              <a:ext uri="{FF2B5EF4-FFF2-40B4-BE49-F238E27FC236}">
                <a16:creationId xmlns:a16="http://schemas.microsoft.com/office/drawing/2014/main" id="{3BBA596A-D694-5740-A056-EDDC837964A2}"/>
              </a:ext>
            </a:extLst>
          </p:cNvPr>
          <p:cNvPicPr>
            <a:picLocks noChangeAspect="1"/>
          </p:cNvPicPr>
          <p:nvPr userDrawn="1"/>
        </p:nvPicPr>
        <p:blipFill>
          <a:blip r:embed="rId2"/>
          <a:stretch>
            <a:fillRect/>
          </a:stretch>
        </p:blipFill>
        <p:spPr>
          <a:xfrm>
            <a:off x="10749720" y="6024478"/>
            <a:ext cx="1208159" cy="672439"/>
          </a:xfrm>
          <a:prstGeom prst="rect">
            <a:avLst/>
          </a:prstGeom>
        </p:spPr>
      </p:pic>
      <p:sp>
        <p:nvSpPr>
          <p:cNvPr id="9" name="Rectangle : coins arrondis 10">
            <a:extLst>
              <a:ext uri="{FF2B5EF4-FFF2-40B4-BE49-F238E27FC236}">
                <a16:creationId xmlns:a16="http://schemas.microsoft.com/office/drawing/2014/main" id="{9C9DCD83-9765-3C49-8ED4-0D0AA19A6C75}"/>
              </a:ext>
            </a:extLst>
          </p:cNvPr>
          <p:cNvSpPr/>
          <p:nvPr userDrawn="1"/>
        </p:nvSpPr>
        <p:spPr>
          <a:xfrm rot="10800000">
            <a:off x="-1" y="602869"/>
            <a:ext cx="1033978" cy="251599"/>
          </a:xfrm>
          <a:prstGeom prst="roundRect">
            <a:avLst>
              <a:gd name="adj" fmla="val 50000"/>
            </a:avLst>
          </a:prstGeom>
          <a:solidFill>
            <a:srgbClr val="C10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2257083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A9494E-739F-7B4E-9470-836CD4C76405}"/>
              </a:ext>
            </a:extLst>
          </p:cNvPr>
          <p:cNvSpPr>
            <a:spLocks noGrp="1"/>
          </p:cNvSpPr>
          <p:nvPr>
            <p:ph type="title"/>
          </p:nvPr>
        </p:nvSpPr>
        <p:spPr>
          <a:xfrm>
            <a:off x="1033978" y="230971"/>
            <a:ext cx="10821268" cy="995401"/>
          </a:xfrm>
        </p:spPr>
        <p:txBody>
          <a:bodyPr/>
          <a:lstStyle/>
          <a:p>
            <a:r>
              <a:rPr lang="fr-FR" dirty="0"/>
              <a:t>Modifiez le style du titre</a:t>
            </a:r>
          </a:p>
        </p:txBody>
      </p:sp>
      <p:sp>
        <p:nvSpPr>
          <p:cNvPr id="3" name="Espace réservé du contenu 2">
            <a:extLst>
              <a:ext uri="{FF2B5EF4-FFF2-40B4-BE49-F238E27FC236}">
                <a16:creationId xmlns:a16="http://schemas.microsoft.com/office/drawing/2014/main" id="{74622050-41BD-2446-88CB-3801B9623112}"/>
              </a:ext>
            </a:extLst>
          </p:cNvPr>
          <p:cNvSpPr>
            <a:spLocks noGrp="1"/>
          </p:cNvSpPr>
          <p:nvPr>
            <p:ph sz="half" idx="1" hasCustomPrompt="1"/>
          </p:nvPr>
        </p:nvSpPr>
        <p:spPr>
          <a:xfrm>
            <a:off x="720213" y="1561841"/>
            <a:ext cx="5181600" cy="4351338"/>
          </a:xfrm>
        </p:spPr>
        <p:txBody>
          <a:bodyPr/>
          <a:lstStyle/>
          <a:p>
            <a:pPr lvl="0"/>
            <a:r>
              <a:rPr lang="fr-FR" dirty="0"/>
              <a:t>Titre</a:t>
            </a:r>
          </a:p>
          <a:p>
            <a:pPr lvl="1"/>
            <a:r>
              <a:rPr lang="fr-FR" dirty="0"/>
              <a:t>Texte 1</a:t>
            </a:r>
          </a:p>
          <a:p>
            <a:pPr lvl="2"/>
            <a:r>
              <a:rPr lang="fr-FR" dirty="0"/>
              <a:t>Texte 2</a:t>
            </a:r>
          </a:p>
          <a:p>
            <a:pPr lvl="3"/>
            <a:r>
              <a:rPr lang="fr-FR" dirty="0"/>
              <a:t>Puce</a:t>
            </a:r>
          </a:p>
          <a:p>
            <a:pPr lvl="4"/>
            <a:r>
              <a:rPr lang="fr-FR" dirty="0"/>
              <a:t>Puce</a:t>
            </a:r>
          </a:p>
        </p:txBody>
      </p:sp>
      <p:sp>
        <p:nvSpPr>
          <p:cNvPr id="4" name="Espace réservé du contenu 3">
            <a:extLst>
              <a:ext uri="{FF2B5EF4-FFF2-40B4-BE49-F238E27FC236}">
                <a16:creationId xmlns:a16="http://schemas.microsoft.com/office/drawing/2014/main" id="{968AFE5C-D989-654E-8345-B008CF6DC9A1}"/>
              </a:ext>
            </a:extLst>
          </p:cNvPr>
          <p:cNvSpPr>
            <a:spLocks noGrp="1"/>
          </p:cNvSpPr>
          <p:nvPr>
            <p:ph sz="half" idx="2" hasCustomPrompt="1"/>
          </p:nvPr>
        </p:nvSpPr>
        <p:spPr>
          <a:xfrm>
            <a:off x="6444612" y="1561841"/>
            <a:ext cx="5410634" cy="4351338"/>
          </a:xfrm>
        </p:spPr>
        <p:txBody>
          <a:bodyPr/>
          <a:lstStyle/>
          <a:p>
            <a:pPr lvl="0"/>
            <a:r>
              <a:rPr lang="fr-FR" dirty="0"/>
              <a:t>Titre</a:t>
            </a:r>
          </a:p>
          <a:p>
            <a:pPr lvl="1"/>
            <a:r>
              <a:rPr lang="fr-FR" dirty="0"/>
              <a:t>Deuxième niveau</a:t>
            </a:r>
          </a:p>
          <a:p>
            <a:pPr lvl="2"/>
            <a:r>
              <a:rPr lang="fr-FR" dirty="0"/>
              <a:t>Texte 2</a:t>
            </a:r>
          </a:p>
          <a:p>
            <a:pPr lvl="3"/>
            <a:r>
              <a:rPr lang="fr-FR" dirty="0"/>
              <a:t>Puce</a:t>
            </a:r>
          </a:p>
          <a:p>
            <a:pPr lvl="4"/>
            <a:r>
              <a:rPr lang="fr-FR" dirty="0"/>
              <a:t>Puce</a:t>
            </a:r>
          </a:p>
        </p:txBody>
      </p:sp>
      <p:sp>
        <p:nvSpPr>
          <p:cNvPr id="5" name="Espace réservé de la date 4">
            <a:extLst>
              <a:ext uri="{FF2B5EF4-FFF2-40B4-BE49-F238E27FC236}">
                <a16:creationId xmlns:a16="http://schemas.microsoft.com/office/drawing/2014/main" id="{FC1DB1F2-D656-F945-8FA7-EDA5B38525A4}"/>
              </a:ext>
            </a:extLst>
          </p:cNvPr>
          <p:cNvSpPr>
            <a:spLocks noGrp="1"/>
          </p:cNvSpPr>
          <p:nvPr>
            <p:ph type="dt" sz="half" idx="10"/>
          </p:nvPr>
        </p:nvSpPr>
        <p:spPr/>
        <p:txBody>
          <a:bodyPr/>
          <a:lstStyle/>
          <a:p>
            <a:fld id="{127D7EF6-B042-4F6C-A51D-BB6C829E5E3B}" type="datetime1">
              <a:rPr lang="fr-FR" smtClean="0"/>
              <a:t>10/04/2025</a:t>
            </a:fld>
            <a:endParaRPr lang="fr-FR"/>
          </a:p>
        </p:txBody>
      </p:sp>
      <p:sp>
        <p:nvSpPr>
          <p:cNvPr id="6" name="Espace réservé du pied de page 5">
            <a:extLst>
              <a:ext uri="{FF2B5EF4-FFF2-40B4-BE49-F238E27FC236}">
                <a16:creationId xmlns:a16="http://schemas.microsoft.com/office/drawing/2014/main" id="{6D33727F-5DDA-BE4D-87C9-99F210491231}"/>
              </a:ext>
            </a:extLst>
          </p:cNvPr>
          <p:cNvSpPr>
            <a:spLocks noGrp="1"/>
          </p:cNvSpPr>
          <p:nvPr>
            <p:ph type="ftr" sz="quarter" idx="11"/>
          </p:nvPr>
        </p:nvSpPr>
        <p:spPr/>
        <p:txBody>
          <a:bodyPr/>
          <a:lstStyle/>
          <a:p>
            <a:r>
              <a:rPr lang="fr-FR" dirty="0"/>
              <a:t>COPIL 1 - étude TEEP -  23/03/21</a:t>
            </a:r>
            <a:endParaRPr lang="fr-FR" sz="1200" dirty="0"/>
          </a:p>
        </p:txBody>
      </p:sp>
      <p:sp>
        <p:nvSpPr>
          <p:cNvPr id="7" name="Espace réservé du numéro de diapositive 6">
            <a:extLst>
              <a:ext uri="{FF2B5EF4-FFF2-40B4-BE49-F238E27FC236}">
                <a16:creationId xmlns:a16="http://schemas.microsoft.com/office/drawing/2014/main" id="{D93E490C-E39F-F448-88D9-2BCE99BDA51B}"/>
              </a:ext>
            </a:extLst>
          </p:cNvPr>
          <p:cNvSpPr>
            <a:spLocks noGrp="1"/>
          </p:cNvSpPr>
          <p:nvPr>
            <p:ph type="sldNum" sz="quarter" idx="12"/>
          </p:nvPr>
        </p:nvSpPr>
        <p:spPr/>
        <p:txBody>
          <a:bodyPr/>
          <a:lstStyle/>
          <a:p>
            <a:fld id="{F26F9B3F-B527-E846-B335-A8C43D873C09}" type="slidenum">
              <a:rPr lang="fr-FR" smtClean="0"/>
              <a:t>‹N°›</a:t>
            </a:fld>
            <a:endParaRPr lang="fr-FR"/>
          </a:p>
        </p:txBody>
      </p:sp>
      <p:pic>
        <p:nvPicPr>
          <p:cNvPr id="8" name="Image 7">
            <a:extLst>
              <a:ext uri="{FF2B5EF4-FFF2-40B4-BE49-F238E27FC236}">
                <a16:creationId xmlns:a16="http://schemas.microsoft.com/office/drawing/2014/main" id="{E360F606-41BC-F446-BC24-E72FEF8606D2}"/>
              </a:ext>
            </a:extLst>
          </p:cNvPr>
          <p:cNvPicPr>
            <a:picLocks noChangeAspect="1"/>
          </p:cNvPicPr>
          <p:nvPr userDrawn="1"/>
        </p:nvPicPr>
        <p:blipFill>
          <a:blip r:embed="rId2"/>
          <a:stretch>
            <a:fillRect/>
          </a:stretch>
        </p:blipFill>
        <p:spPr>
          <a:xfrm>
            <a:off x="10749720" y="6024478"/>
            <a:ext cx="1208159" cy="672439"/>
          </a:xfrm>
          <a:prstGeom prst="rect">
            <a:avLst/>
          </a:prstGeom>
        </p:spPr>
      </p:pic>
      <p:sp>
        <p:nvSpPr>
          <p:cNvPr id="9" name="Rectangle : coins arrondis 10">
            <a:extLst>
              <a:ext uri="{FF2B5EF4-FFF2-40B4-BE49-F238E27FC236}">
                <a16:creationId xmlns:a16="http://schemas.microsoft.com/office/drawing/2014/main" id="{1AEA5FD4-0BB1-9C42-B325-36093BC44007}"/>
              </a:ext>
            </a:extLst>
          </p:cNvPr>
          <p:cNvSpPr/>
          <p:nvPr userDrawn="1"/>
        </p:nvSpPr>
        <p:spPr>
          <a:xfrm rot="10800000">
            <a:off x="-2156197" y="566441"/>
            <a:ext cx="3190175" cy="251598"/>
          </a:xfrm>
          <a:prstGeom prst="roundRect">
            <a:avLst>
              <a:gd name="adj" fmla="val 50000"/>
            </a:avLst>
          </a:prstGeom>
          <a:solidFill>
            <a:srgbClr val="C10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7042646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EBC349-D015-7D45-BA4C-EA73AD8C64EB}"/>
              </a:ext>
            </a:extLst>
          </p:cNvPr>
          <p:cNvSpPr>
            <a:spLocks noGrp="1"/>
          </p:cNvSpPr>
          <p:nvPr>
            <p:ph type="title"/>
          </p:nvPr>
        </p:nvSpPr>
        <p:spPr>
          <a:xfrm>
            <a:off x="1033978" y="315966"/>
            <a:ext cx="10321410" cy="808784"/>
          </a:xfrm>
        </p:spPr>
        <p:txBody>
          <a:bodyPr/>
          <a:lstStyle/>
          <a:p>
            <a:r>
              <a:rPr lang="fr-FR" dirty="0"/>
              <a:t>Modifiez le style du titre</a:t>
            </a:r>
          </a:p>
        </p:txBody>
      </p:sp>
      <p:sp>
        <p:nvSpPr>
          <p:cNvPr id="4" name="Espace réservé du contenu 3">
            <a:extLst>
              <a:ext uri="{FF2B5EF4-FFF2-40B4-BE49-F238E27FC236}">
                <a16:creationId xmlns:a16="http://schemas.microsoft.com/office/drawing/2014/main" id="{9F52B4F6-CED4-4149-B755-602B7CC310A7}"/>
              </a:ext>
            </a:extLst>
          </p:cNvPr>
          <p:cNvSpPr>
            <a:spLocks noGrp="1"/>
          </p:cNvSpPr>
          <p:nvPr>
            <p:ph sz="half" idx="2" hasCustomPrompt="1"/>
          </p:nvPr>
        </p:nvSpPr>
        <p:spPr>
          <a:xfrm>
            <a:off x="839788" y="1465036"/>
            <a:ext cx="5157787" cy="4626334"/>
          </a:xfrm>
        </p:spPr>
        <p:txBody>
          <a:bodyPr/>
          <a:lstStyle/>
          <a:p>
            <a:pPr lvl="0"/>
            <a:r>
              <a:rPr lang="fr-FR" dirty="0"/>
              <a:t>Titre</a:t>
            </a:r>
          </a:p>
          <a:p>
            <a:pPr lvl="1"/>
            <a:r>
              <a:rPr lang="fr-FR" dirty="0"/>
              <a:t>Texte 1</a:t>
            </a:r>
          </a:p>
          <a:p>
            <a:pPr lvl="2"/>
            <a:r>
              <a:rPr lang="fr-FR" dirty="0"/>
              <a:t>Texte 2</a:t>
            </a:r>
          </a:p>
          <a:p>
            <a:pPr lvl="3"/>
            <a:r>
              <a:rPr lang="fr-FR" dirty="0"/>
              <a:t>Puce</a:t>
            </a:r>
          </a:p>
          <a:p>
            <a:pPr lvl="4"/>
            <a:r>
              <a:rPr lang="fr-FR" dirty="0"/>
              <a:t>Puce</a:t>
            </a:r>
          </a:p>
        </p:txBody>
      </p:sp>
      <p:sp>
        <p:nvSpPr>
          <p:cNvPr id="5" name="Espace réservé du texte 4">
            <a:extLst>
              <a:ext uri="{FF2B5EF4-FFF2-40B4-BE49-F238E27FC236}">
                <a16:creationId xmlns:a16="http://schemas.microsoft.com/office/drawing/2014/main" id="{1FA3FF13-CDA0-B741-A3B4-82F32FAB62FB}"/>
              </a:ext>
            </a:extLst>
          </p:cNvPr>
          <p:cNvSpPr>
            <a:spLocks noGrp="1"/>
          </p:cNvSpPr>
          <p:nvPr>
            <p:ph type="body" sz="quarter" idx="3" hasCustomPrompt="1"/>
          </p:nvPr>
        </p:nvSpPr>
        <p:spPr>
          <a:xfrm>
            <a:off x="6172200" y="1482965"/>
            <a:ext cx="5183188" cy="40327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Titre de l’illustration</a:t>
            </a:r>
          </a:p>
        </p:txBody>
      </p:sp>
      <p:sp>
        <p:nvSpPr>
          <p:cNvPr id="6" name="Espace réservé du contenu 5">
            <a:extLst>
              <a:ext uri="{FF2B5EF4-FFF2-40B4-BE49-F238E27FC236}">
                <a16:creationId xmlns:a16="http://schemas.microsoft.com/office/drawing/2014/main" id="{76442150-2E58-A845-866E-ED94CDC6399E}"/>
              </a:ext>
            </a:extLst>
          </p:cNvPr>
          <p:cNvSpPr>
            <a:spLocks noGrp="1"/>
          </p:cNvSpPr>
          <p:nvPr>
            <p:ph sz="quarter" idx="4" hasCustomPrompt="1"/>
          </p:nvPr>
        </p:nvSpPr>
        <p:spPr>
          <a:xfrm>
            <a:off x="6172200" y="2020696"/>
            <a:ext cx="5183188" cy="3684588"/>
          </a:xfrm>
        </p:spPr>
        <p:txBody>
          <a:bodyPr anchor="ctr" anchorCtr="0"/>
          <a:lstStyle>
            <a:lvl5pPr marL="540000" indent="0">
              <a:buFontTx/>
              <a:buNone/>
              <a:defRPr>
                <a:solidFill>
                  <a:srgbClr val="CAC9C9"/>
                </a:solidFill>
              </a:defRPr>
            </a:lvl5pPr>
          </a:lstStyle>
          <a:p>
            <a:pPr lvl="4"/>
            <a:r>
              <a:rPr lang="fr-FR" dirty="0"/>
              <a:t>Importer un illustration</a:t>
            </a:r>
          </a:p>
        </p:txBody>
      </p:sp>
      <p:sp>
        <p:nvSpPr>
          <p:cNvPr id="7" name="Espace réservé de la date 6">
            <a:extLst>
              <a:ext uri="{FF2B5EF4-FFF2-40B4-BE49-F238E27FC236}">
                <a16:creationId xmlns:a16="http://schemas.microsoft.com/office/drawing/2014/main" id="{F8919462-F5A5-4A4C-959E-4FD9A5632970}"/>
              </a:ext>
            </a:extLst>
          </p:cNvPr>
          <p:cNvSpPr>
            <a:spLocks noGrp="1"/>
          </p:cNvSpPr>
          <p:nvPr>
            <p:ph type="dt" sz="half" idx="10"/>
          </p:nvPr>
        </p:nvSpPr>
        <p:spPr/>
        <p:txBody>
          <a:bodyPr/>
          <a:lstStyle/>
          <a:p>
            <a:fld id="{81C2C978-8540-47FE-AD09-420329D36E6B}" type="datetime1">
              <a:rPr lang="fr-FR" smtClean="0"/>
              <a:t>10/04/2025</a:t>
            </a:fld>
            <a:endParaRPr lang="fr-FR"/>
          </a:p>
        </p:txBody>
      </p:sp>
      <p:sp>
        <p:nvSpPr>
          <p:cNvPr id="8" name="Espace réservé du pied de page 7">
            <a:extLst>
              <a:ext uri="{FF2B5EF4-FFF2-40B4-BE49-F238E27FC236}">
                <a16:creationId xmlns:a16="http://schemas.microsoft.com/office/drawing/2014/main" id="{427D7557-F2A7-E84F-B545-ADEBA8CDEC45}"/>
              </a:ext>
            </a:extLst>
          </p:cNvPr>
          <p:cNvSpPr>
            <a:spLocks noGrp="1"/>
          </p:cNvSpPr>
          <p:nvPr>
            <p:ph type="ftr" sz="quarter" idx="11"/>
          </p:nvPr>
        </p:nvSpPr>
        <p:spPr/>
        <p:txBody>
          <a:bodyPr/>
          <a:lstStyle/>
          <a:p>
            <a:r>
              <a:rPr lang="fr-FR" dirty="0"/>
              <a:t>COPIL 1 - étude TEEP -  23/03/21</a:t>
            </a:r>
            <a:endParaRPr lang="fr-FR" sz="1200" dirty="0"/>
          </a:p>
        </p:txBody>
      </p:sp>
      <p:sp>
        <p:nvSpPr>
          <p:cNvPr id="9" name="Espace réservé du numéro de diapositive 8">
            <a:extLst>
              <a:ext uri="{FF2B5EF4-FFF2-40B4-BE49-F238E27FC236}">
                <a16:creationId xmlns:a16="http://schemas.microsoft.com/office/drawing/2014/main" id="{135B7AFE-758F-A940-8D36-805053A75981}"/>
              </a:ext>
            </a:extLst>
          </p:cNvPr>
          <p:cNvSpPr>
            <a:spLocks noGrp="1"/>
          </p:cNvSpPr>
          <p:nvPr>
            <p:ph type="sldNum" sz="quarter" idx="12"/>
          </p:nvPr>
        </p:nvSpPr>
        <p:spPr/>
        <p:txBody>
          <a:bodyPr/>
          <a:lstStyle/>
          <a:p>
            <a:fld id="{F26F9B3F-B527-E846-B335-A8C43D873C09}" type="slidenum">
              <a:rPr lang="fr-FR" smtClean="0"/>
              <a:t>‹N°›</a:t>
            </a:fld>
            <a:endParaRPr lang="fr-FR"/>
          </a:p>
        </p:txBody>
      </p:sp>
      <p:pic>
        <p:nvPicPr>
          <p:cNvPr id="10" name="Image 9">
            <a:extLst>
              <a:ext uri="{FF2B5EF4-FFF2-40B4-BE49-F238E27FC236}">
                <a16:creationId xmlns:a16="http://schemas.microsoft.com/office/drawing/2014/main" id="{02CC16BF-1EBD-194F-BBE6-6B98EADF2E75}"/>
              </a:ext>
            </a:extLst>
          </p:cNvPr>
          <p:cNvPicPr>
            <a:picLocks noChangeAspect="1"/>
          </p:cNvPicPr>
          <p:nvPr userDrawn="1"/>
        </p:nvPicPr>
        <p:blipFill>
          <a:blip r:embed="rId2"/>
          <a:stretch>
            <a:fillRect/>
          </a:stretch>
        </p:blipFill>
        <p:spPr>
          <a:xfrm>
            <a:off x="10749720" y="6024478"/>
            <a:ext cx="1208159" cy="672439"/>
          </a:xfrm>
          <a:prstGeom prst="rect">
            <a:avLst/>
          </a:prstGeom>
        </p:spPr>
      </p:pic>
      <p:sp>
        <p:nvSpPr>
          <p:cNvPr id="11" name="Rectangle : coins arrondis 10">
            <a:extLst>
              <a:ext uri="{FF2B5EF4-FFF2-40B4-BE49-F238E27FC236}">
                <a16:creationId xmlns:a16="http://schemas.microsoft.com/office/drawing/2014/main" id="{5AF23F51-A68E-E443-A552-FC5FB360FF77}"/>
              </a:ext>
            </a:extLst>
          </p:cNvPr>
          <p:cNvSpPr/>
          <p:nvPr userDrawn="1"/>
        </p:nvSpPr>
        <p:spPr>
          <a:xfrm rot="10800000">
            <a:off x="-2156197" y="566441"/>
            <a:ext cx="3190175" cy="251598"/>
          </a:xfrm>
          <a:prstGeom prst="roundRect">
            <a:avLst>
              <a:gd name="adj" fmla="val 50000"/>
            </a:avLst>
          </a:prstGeom>
          <a:solidFill>
            <a:srgbClr val="C10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516366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titre de parti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B21CB1-0F26-9B47-A6DA-A535B1EF84CF}"/>
              </a:ext>
            </a:extLst>
          </p:cNvPr>
          <p:cNvSpPr/>
          <p:nvPr userDrawn="1"/>
        </p:nvSpPr>
        <p:spPr>
          <a:xfrm>
            <a:off x="0" y="-28136"/>
            <a:ext cx="3932237" cy="6886136"/>
          </a:xfrm>
          <a:prstGeom prst="rect">
            <a:avLst/>
          </a:prstGeom>
          <a:solidFill>
            <a:srgbClr val="DCE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r-FR"/>
          </a:p>
        </p:txBody>
      </p:sp>
      <p:sp>
        <p:nvSpPr>
          <p:cNvPr id="2" name="Titre 1">
            <a:extLst>
              <a:ext uri="{FF2B5EF4-FFF2-40B4-BE49-F238E27FC236}">
                <a16:creationId xmlns:a16="http://schemas.microsoft.com/office/drawing/2014/main" id="{8AC6BB6A-2CBC-3C4E-B183-4ADB616810AB}"/>
              </a:ext>
            </a:extLst>
          </p:cNvPr>
          <p:cNvSpPr>
            <a:spLocks noGrp="1"/>
          </p:cNvSpPr>
          <p:nvPr>
            <p:ph type="title" hasCustomPrompt="1"/>
          </p:nvPr>
        </p:nvSpPr>
        <p:spPr>
          <a:xfrm>
            <a:off x="475995" y="398206"/>
            <a:ext cx="3348753" cy="2663046"/>
          </a:xfrm>
        </p:spPr>
        <p:txBody>
          <a:bodyPr anchor="t" anchorCtr="0">
            <a:normAutofit/>
          </a:bodyPr>
          <a:lstStyle>
            <a:lvl1pPr>
              <a:defRPr sz="3600" b="0">
                <a:solidFill>
                  <a:schemeClr val="tx1"/>
                </a:solidFill>
              </a:defRPr>
            </a:lvl1pPr>
          </a:lstStyle>
          <a:p>
            <a:r>
              <a:rPr lang="fr-FR" dirty="0"/>
              <a:t>Titre</a:t>
            </a:r>
          </a:p>
        </p:txBody>
      </p:sp>
      <p:sp>
        <p:nvSpPr>
          <p:cNvPr id="3" name="Espace réservé pour une image  2">
            <a:extLst>
              <a:ext uri="{FF2B5EF4-FFF2-40B4-BE49-F238E27FC236}">
                <a16:creationId xmlns:a16="http://schemas.microsoft.com/office/drawing/2014/main" id="{78E9491A-CB27-C547-AB17-7102BDD22A1F}"/>
              </a:ext>
            </a:extLst>
          </p:cNvPr>
          <p:cNvSpPr>
            <a:spLocks noGrp="1"/>
          </p:cNvSpPr>
          <p:nvPr>
            <p:ph type="pic" idx="1" hasCustomPrompt="1"/>
          </p:nvPr>
        </p:nvSpPr>
        <p:spPr>
          <a:xfrm>
            <a:off x="2927005" y="2386874"/>
            <a:ext cx="7369934" cy="3315503"/>
          </a:xfrm>
        </p:spPr>
        <p:txBody>
          <a:bodyPr vert="horz" anchor="ctr" anchorCtr="0">
            <a:normAutofit/>
          </a:bodyPr>
          <a:lstStyle>
            <a:lvl1pPr marL="0" indent="0" algn="ctr">
              <a:buNone/>
              <a:defRPr sz="2000" b="0">
                <a:solidFill>
                  <a:srgbClr val="CAC9C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Insert une illustration</a:t>
            </a:r>
          </a:p>
        </p:txBody>
      </p:sp>
      <p:sp>
        <p:nvSpPr>
          <p:cNvPr id="4" name="Espace réservé du texte 3">
            <a:extLst>
              <a:ext uri="{FF2B5EF4-FFF2-40B4-BE49-F238E27FC236}">
                <a16:creationId xmlns:a16="http://schemas.microsoft.com/office/drawing/2014/main" id="{E2D8D2B2-3900-CD42-B499-0049250E4164}"/>
              </a:ext>
            </a:extLst>
          </p:cNvPr>
          <p:cNvSpPr>
            <a:spLocks noGrp="1"/>
          </p:cNvSpPr>
          <p:nvPr>
            <p:ph type="body" sz="half" idx="2"/>
          </p:nvPr>
        </p:nvSpPr>
        <p:spPr>
          <a:xfrm>
            <a:off x="4300743" y="398206"/>
            <a:ext cx="7566792" cy="166656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5" name="Espace réservé de la date 4">
            <a:extLst>
              <a:ext uri="{FF2B5EF4-FFF2-40B4-BE49-F238E27FC236}">
                <a16:creationId xmlns:a16="http://schemas.microsoft.com/office/drawing/2014/main" id="{94F8CC1F-C83F-2046-9118-4678F7644D07}"/>
              </a:ext>
            </a:extLst>
          </p:cNvPr>
          <p:cNvSpPr>
            <a:spLocks noGrp="1"/>
          </p:cNvSpPr>
          <p:nvPr>
            <p:ph type="dt" sz="half" idx="10"/>
          </p:nvPr>
        </p:nvSpPr>
        <p:spPr/>
        <p:txBody>
          <a:bodyPr/>
          <a:lstStyle/>
          <a:p>
            <a:fld id="{531D8E13-3A02-48CE-B345-B74A16376A41}" type="datetime1">
              <a:rPr lang="fr-FR" smtClean="0"/>
              <a:t>10/04/2025</a:t>
            </a:fld>
            <a:endParaRPr lang="fr-FR"/>
          </a:p>
        </p:txBody>
      </p:sp>
      <p:sp>
        <p:nvSpPr>
          <p:cNvPr id="6" name="Espace réservé du pied de page 5">
            <a:extLst>
              <a:ext uri="{FF2B5EF4-FFF2-40B4-BE49-F238E27FC236}">
                <a16:creationId xmlns:a16="http://schemas.microsoft.com/office/drawing/2014/main" id="{E14CD41E-8BA7-874E-8B0E-0E59896B9840}"/>
              </a:ext>
            </a:extLst>
          </p:cNvPr>
          <p:cNvSpPr>
            <a:spLocks noGrp="1"/>
          </p:cNvSpPr>
          <p:nvPr>
            <p:ph type="ftr" sz="quarter" idx="11"/>
          </p:nvPr>
        </p:nvSpPr>
        <p:spPr/>
        <p:txBody>
          <a:bodyPr/>
          <a:lstStyle/>
          <a:p>
            <a:r>
              <a:rPr lang="fr-FR" dirty="0"/>
              <a:t>COPIL 1 - étude TEEP -  23/03/21</a:t>
            </a:r>
            <a:endParaRPr lang="fr-FR" sz="1200" dirty="0"/>
          </a:p>
        </p:txBody>
      </p:sp>
      <p:sp>
        <p:nvSpPr>
          <p:cNvPr id="7" name="Espace réservé du numéro de diapositive 6">
            <a:extLst>
              <a:ext uri="{FF2B5EF4-FFF2-40B4-BE49-F238E27FC236}">
                <a16:creationId xmlns:a16="http://schemas.microsoft.com/office/drawing/2014/main" id="{058932D0-A7BE-6F4E-A06C-08CF8A0270DE}"/>
              </a:ext>
            </a:extLst>
          </p:cNvPr>
          <p:cNvSpPr>
            <a:spLocks noGrp="1"/>
          </p:cNvSpPr>
          <p:nvPr>
            <p:ph type="sldNum" sz="quarter" idx="12"/>
          </p:nvPr>
        </p:nvSpPr>
        <p:spPr/>
        <p:txBody>
          <a:bodyPr/>
          <a:lstStyle/>
          <a:p>
            <a:fld id="{F26F9B3F-B527-E846-B335-A8C43D873C09}" type="slidenum">
              <a:rPr lang="fr-FR" smtClean="0"/>
              <a:t>‹N°›</a:t>
            </a:fld>
            <a:endParaRPr lang="fr-FR"/>
          </a:p>
        </p:txBody>
      </p:sp>
      <p:pic>
        <p:nvPicPr>
          <p:cNvPr id="9" name="Image 8">
            <a:extLst>
              <a:ext uri="{FF2B5EF4-FFF2-40B4-BE49-F238E27FC236}">
                <a16:creationId xmlns:a16="http://schemas.microsoft.com/office/drawing/2014/main" id="{5DDF29D1-8498-A04F-9BD8-0855FE5AB131}"/>
              </a:ext>
            </a:extLst>
          </p:cNvPr>
          <p:cNvPicPr>
            <a:picLocks noChangeAspect="1"/>
          </p:cNvPicPr>
          <p:nvPr userDrawn="1"/>
        </p:nvPicPr>
        <p:blipFill>
          <a:blip r:embed="rId2"/>
          <a:stretch>
            <a:fillRect/>
          </a:stretch>
        </p:blipFill>
        <p:spPr>
          <a:xfrm>
            <a:off x="10749720" y="6024478"/>
            <a:ext cx="1208159" cy="672439"/>
          </a:xfrm>
          <a:prstGeom prst="rect">
            <a:avLst/>
          </a:prstGeom>
        </p:spPr>
      </p:pic>
      <p:pic>
        <p:nvPicPr>
          <p:cNvPr id="10" name="Graphique 9">
            <a:extLst>
              <a:ext uri="{FF2B5EF4-FFF2-40B4-BE49-F238E27FC236}">
                <a16:creationId xmlns:a16="http://schemas.microsoft.com/office/drawing/2014/main" id="{4791B79B-4392-814B-9948-A459BFA9EA7B}"/>
              </a:ext>
            </a:extLst>
          </p:cNvPr>
          <p:cNvPicPr>
            <a:picLocks noChangeAspect="1"/>
          </p:cNvPicPr>
          <p:nvPr userDrawn="1"/>
        </p:nvPicPr>
        <p:blipFill rotWithShape="1">
          <a:blip r:embed="rId3">
            <a:duotone>
              <a:prstClr val="black"/>
              <a:schemeClr val="tx2">
                <a:tint val="45000"/>
                <a:satMod val="400000"/>
              </a:schemeClr>
            </a:duotone>
            <a:lum bright="-15000" contrast="11000"/>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3" t="13428" r="35565" b="10252"/>
          <a:stretch/>
        </p:blipFill>
        <p:spPr>
          <a:xfrm flipH="1">
            <a:off x="0" y="4547472"/>
            <a:ext cx="2156548" cy="2491396"/>
          </a:xfrm>
          <a:prstGeom prst="rect">
            <a:avLst/>
          </a:prstGeom>
        </p:spPr>
      </p:pic>
    </p:spTree>
    <p:extLst>
      <p:ext uri="{BB962C8B-B14F-4D97-AF65-F5344CB8AC3E}">
        <p14:creationId xmlns:p14="http://schemas.microsoft.com/office/powerpoint/2010/main" val="28920115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41A90C-292B-E942-9BAA-2382D5FF0C6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3A916A1-F871-9441-B650-AFCFCF1EB9BA}"/>
              </a:ext>
            </a:extLst>
          </p:cNvPr>
          <p:cNvSpPr>
            <a:spLocks noGrp="1"/>
          </p:cNvSpPr>
          <p:nvPr>
            <p:ph type="dt" sz="half" idx="10"/>
          </p:nvPr>
        </p:nvSpPr>
        <p:spPr/>
        <p:txBody>
          <a:bodyPr/>
          <a:lstStyle/>
          <a:p>
            <a:fld id="{3299112E-ABD3-402E-BE63-F2091FF5DC04}" type="datetime1">
              <a:rPr lang="fr-FR" smtClean="0"/>
              <a:t>10/04/2025</a:t>
            </a:fld>
            <a:endParaRPr lang="fr-FR"/>
          </a:p>
        </p:txBody>
      </p:sp>
      <p:sp>
        <p:nvSpPr>
          <p:cNvPr id="4" name="Espace réservé du pied de page 3">
            <a:extLst>
              <a:ext uri="{FF2B5EF4-FFF2-40B4-BE49-F238E27FC236}">
                <a16:creationId xmlns:a16="http://schemas.microsoft.com/office/drawing/2014/main" id="{F5C0B8EE-9D34-4741-8B24-B5D648031A35}"/>
              </a:ext>
            </a:extLst>
          </p:cNvPr>
          <p:cNvSpPr>
            <a:spLocks noGrp="1"/>
          </p:cNvSpPr>
          <p:nvPr>
            <p:ph type="ftr" sz="quarter" idx="11"/>
          </p:nvPr>
        </p:nvSpPr>
        <p:spPr/>
        <p:txBody>
          <a:bodyPr/>
          <a:lstStyle/>
          <a:p>
            <a:r>
              <a:rPr lang="fr-FR" dirty="0"/>
              <a:t>COPIL 1 - étude TEEP -  23/03/21</a:t>
            </a:r>
            <a:endParaRPr lang="fr-FR" sz="1200" dirty="0"/>
          </a:p>
        </p:txBody>
      </p:sp>
      <p:sp>
        <p:nvSpPr>
          <p:cNvPr id="5" name="Espace réservé du numéro de diapositive 4">
            <a:extLst>
              <a:ext uri="{FF2B5EF4-FFF2-40B4-BE49-F238E27FC236}">
                <a16:creationId xmlns:a16="http://schemas.microsoft.com/office/drawing/2014/main" id="{B561E3D4-2622-6146-95E9-16F20DDB4233}"/>
              </a:ext>
            </a:extLst>
          </p:cNvPr>
          <p:cNvSpPr>
            <a:spLocks noGrp="1"/>
          </p:cNvSpPr>
          <p:nvPr>
            <p:ph type="sldNum" sz="quarter" idx="12"/>
          </p:nvPr>
        </p:nvSpPr>
        <p:spPr/>
        <p:txBody>
          <a:bodyPr/>
          <a:lstStyle/>
          <a:p>
            <a:fld id="{F26F9B3F-B527-E846-B335-A8C43D873C09}" type="slidenum">
              <a:rPr lang="fr-FR" smtClean="0"/>
              <a:t>‹N°›</a:t>
            </a:fld>
            <a:endParaRPr lang="fr-FR"/>
          </a:p>
        </p:txBody>
      </p:sp>
      <p:pic>
        <p:nvPicPr>
          <p:cNvPr id="6" name="Image 5">
            <a:extLst>
              <a:ext uri="{FF2B5EF4-FFF2-40B4-BE49-F238E27FC236}">
                <a16:creationId xmlns:a16="http://schemas.microsoft.com/office/drawing/2014/main" id="{C6AC23DE-1D18-FE4B-96A6-0255BE46C76A}"/>
              </a:ext>
            </a:extLst>
          </p:cNvPr>
          <p:cNvPicPr>
            <a:picLocks noChangeAspect="1"/>
          </p:cNvPicPr>
          <p:nvPr userDrawn="1"/>
        </p:nvPicPr>
        <p:blipFill>
          <a:blip r:embed="rId2"/>
          <a:stretch>
            <a:fillRect/>
          </a:stretch>
        </p:blipFill>
        <p:spPr>
          <a:xfrm>
            <a:off x="10749720" y="6024478"/>
            <a:ext cx="1208159" cy="672439"/>
          </a:xfrm>
          <a:prstGeom prst="rect">
            <a:avLst/>
          </a:prstGeom>
        </p:spPr>
      </p:pic>
    </p:spTree>
    <p:extLst>
      <p:ext uri="{BB962C8B-B14F-4D97-AF65-F5344CB8AC3E}">
        <p14:creationId xmlns:p14="http://schemas.microsoft.com/office/powerpoint/2010/main" val="17451723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98DEEF6-9195-F849-9822-A8C81864EE54}"/>
              </a:ext>
            </a:extLst>
          </p:cNvPr>
          <p:cNvSpPr>
            <a:spLocks noGrp="1"/>
          </p:cNvSpPr>
          <p:nvPr>
            <p:ph type="dt" sz="half" idx="10"/>
          </p:nvPr>
        </p:nvSpPr>
        <p:spPr>
          <a:xfrm>
            <a:off x="204254" y="6952766"/>
            <a:ext cx="1238026" cy="365125"/>
          </a:xfrm>
        </p:spPr>
        <p:txBody>
          <a:bodyPr/>
          <a:lstStyle/>
          <a:p>
            <a:fld id="{B5783F34-6E82-4CAF-ACC9-84D55A2F99DD}" type="datetime1">
              <a:rPr lang="fr-FR" smtClean="0"/>
              <a:t>10/04/2025</a:t>
            </a:fld>
            <a:endParaRPr lang="fr-FR" dirty="0"/>
          </a:p>
        </p:txBody>
      </p:sp>
      <p:sp>
        <p:nvSpPr>
          <p:cNvPr id="3" name="Espace réservé du pied de page 2">
            <a:extLst>
              <a:ext uri="{FF2B5EF4-FFF2-40B4-BE49-F238E27FC236}">
                <a16:creationId xmlns:a16="http://schemas.microsoft.com/office/drawing/2014/main" id="{8E0CF21D-AE72-4A44-AD96-B57881277ADA}"/>
              </a:ext>
            </a:extLst>
          </p:cNvPr>
          <p:cNvSpPr>
            <a:spLocks noGrp="1"/>
          </p:cNvSpPr>
          <p:nvPr>
            <p:ph type="ftr" sz="quarter" idx="11"/>
          </p:nvPr>
        </p:nvSpPr>
        <p:spPr>
          <a:xfrm>
            <a:off x="1442280" y="6952766"/>
            <a:ext cx="8659151" cy="365125"/>
          </a:xfrm>
        </p:spPr>
        <p:txBody>
          <a:bodyPr/>
          <a:lstStyle/>
          <a:p>
            <a:r>
              <a:rPr lang="fr-FR"/>
              <a:t>Réunion étude TEEP</a:t>
            </a:r>
          </a:p>
        </p:txBody>
      </p:sp>
      <p:sp>
        <p:nvSpPr>
          <p:cNvPr id="4" name="Espace réservé du numéro de diapositive 3">
            <a:extLst>
              <a:ext uri="{FF2B5EF4-FFF2-40B4-BE49-F238E27FC236}">
                <a16:creationId xmlns:a16="http://schemas.microsoft.com/office/drawing/2014/main" id="{07C1D504-CA26-2B40-ADBA-88871FC6AD09}"/>
              </a:ext>
            </a:extLst>
          </p:cNvPr>
          <p:cNvSpPr>
            <a:spLocks noGrp="1"/>
          </p:cNvSpPr>
          <p:nvPr>
            <p:ph type="sldNum" sz="quarter" idx="12"/>
          </p:nvPr>
        </p:nvSpPr>
        <p:spPr>
          <a:xfrm>
            <a:off x="9997440" y="6952766"/>
            <a:ext cx="656216" cy="365125"/>
          </a:xfrm>
        </p:spPr>
        <p:txBody>
          <a:bodyPr/>
          <a:lstStyle/>
          <a:p>
            <a:fld id="{F26F9B3F-B527-E846-B335-A8C43D873C09}" type="slidenum">
              <a:rPr lang="fr-FR" smtClean="0"/>
              <a:t>‹N°›</a:t>
            </a:fld>
            <a:endParaRPr lang="fr-FR"/>
          </a:p>
        </p:txBody>
      </p:sp>
      <p:pic>
        <p:nvPicPr>
          <p:cNvPr id="7" name="Image 6">
            <a:extLst>
              <a:ext uri="{FF2B5EF4-FFF2-40B4-BE49-F238E27FC236}">
                <a16:creationId xmlns:a16="http://schemas.microsoft.com/office/drawing/2014/main" id="{50F91788-5C88-0C41-8185-92D65CC3776B}"/>
              </a:ext>
            </a:extLst>
          </p:cNvPr>
          <p:cNvPicPr>
            <a:picLocks noChangeAspect="1"/>
          </p:cNvPicPr>
          <p:nvPr userDrawn="1"/>
        </p:nvPicPr>
        <p:blipFill>
          <a:blip r:embed="rId2"/>
          <a:stretch>
            <a:fillRect/>
          </a:stretch>
        </p:blipFill>
        <p:spPr>
          <a:xfrm>
            <a:off x="-4999851" y="4956048"/>
            <a:ext cx="266700" cy="247650"/>
          </a:xfrm>
          <a:prstGeom prst="rect">
            <a:avLst/>
          </a:prstGeom>
        </p:spPr>
      </p:pic>
      <p:pic>
        <p:nvPicPr>
          <p:cNvPr id="9" name="Image 8">
            <a:extLst>
              <a:ext uri="{FF2B5EF4-FFF2-40B4-BE49-F238E27FC236}">
                <a16:creationId xmlns:a16="http://schemas.microsoft.com/office/drawing/2014/main" id="{DB7E1C1E-AC8B-5944-A920-732C3949C47D}"/>
              </a:ext>
            </a:extLst>
          </p:cNvPr>
          <p:cNvPicPr>
            <a:picLocks noChangeAspect="1"/>
          </p:cNvPicPr>
          <p:nvPr userDrawn="1"/>
        </p:nvPicPr>
        <p:blipFill>
          <a:blip r:embed="rId3"/>
          <a:stretch>
            <a:fillRect/>
          </a:stretch>
        </p:blipFill>
        <p:spPr>
          <a:xfrm>
            <a:off x="-5024773" y="4080107"/>
            <a:ext cx="260350" cy="260350"/>
          </a:xfrm>
          <a:prstGeom prst="rect">
            <a:avLst/>
          </a:prstGeom>
        </p:spPr>
      </p:pic>
      <p:pic>
        <p:nvPicPr>
          <p:cNvPr id="11" name="Image 10">
            <a:extLst>
              <a:ext uri="{FF2B5EF4-FFF2-40B4-BE49-F238E27FC236}">
                <a16:creationId xmlns:a16="http://schemas.microsoft.com/office/drawing/2014/main" id="{1723E166-0ADF-E344-965D-B2728CA605C5}"/>
              </a:ext>
            </a:extLst>
          </p:cNvPr>
          <p:cNvPicPr>
            <a:picLocks noChangeAspect="1"/>
          </p:cNvPicPr>
          <p:nvPr userDrawn="1"/>
        </p:nvPicPr>
        <p:blipFill>
          <a:blip r:embed="rId4"/>
          <a:stretch>
            <a:fillRect/>
          </a:stretch>
        </p:blipFill>
        <p:spPr>
          <a:xfrm>
            <a:off x="-5012073" y="3693413"/>
            <a:ext cx="260350" cy="260350"/>
          </a:xfrm>
          <a:prstGeom prst="rect">
            <a:avLst/>
          </a:prstGeom>
        </p:spPr>
      </p:pic>
      <p:pic>
        <p:nvPicPr>
          <p:cNvPr id="13" name="Image 12">
            <a:extLst>
              <a:ext uri="{FF2B5EF4-FFF2-40B4-BE49-F238E27FC236}">
                <a16:creationId xmlns:a16="http://schemas.microsoft.com/office/drawing/2014/main" id="{35205A7D-E671-3744-ACAC-2519A8A2617B}"/>
              </a:ext>
            </a:extLst>
          </p:cNvPr>
          <p:cNvPicPr>
            <a:picLocks noChangeAspect="1"/>
          </p:cNvPicPr>
          <p:nvPr userDrawn="1"/>
        </p:nvPicPr>
        <p:blipFill>
          <a:blip r:embed="rId5"/>
          <a:stretch>
            <a:fillRect/>
          </a:stretch>
        </p:blipFill>
        <p:spPr>
          <a:xfrm>
            <a:off x="4900663" y="547540"/>
            <a:ext cx="1742898" cy="970066"/>
          </a:xfrm>
          <a:prstGeom prst="rect">
            <a:avLst/>
          </a:prstGeom>
        </p:spPr>
      </p:pic>
      <p:grpSp>
        <p:nvGrpSpPr>
          <p:cNvPr id="14" name="Groupe 13">
            <a:extLst>
              <a:ext uri="{FF2B5EF4-FFF2-40B4-BE49-F238E27FC236}">
                <a16:creationId xmlns:a16="http://schemas.microsoft.com/office/drawing/2014/main" id="{4C0C1529-9DA3-7D4D-9DDE-7D9B3AC6D4EC}"/>
              </a:ext>
            </a:extLst>
          </p:cNvPr>
          <p:cNvGrpSpPr/>
          <p:nvPr userDrawn="1"/>
        </p:nvGrpSpPr>
        <p:grpSpPr>
          <a:xfrm>
            <a:off x="3587198" y="6045930"/>
            <a:ext cx="7842933" cy="722529"/>
            <a:chOff x="1006105" y="-416167"/>
            <a:chExt cx="10081921" cy="1012843"/>
          </a:xfrm>
        </p:grpSpPr>
        <p:pic>
          <p:nvPicPr>
            <p:cNvPr id="15" name="Image 14">
              <a:extLst>
                <a:ext uri="{FF2B5EF4-FFF2-40B4-BE49-F238E27FC236}">
                  <a16:creationId xmlns:a16="http://schemas.microsoft.com/office/drawing/2014/main" id="{45722A48-AAA9-B849-9EB8-4BB5C46DEC53}"/>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5795382" y="-400051"/>
              <a:ext cx="1820314" cy="996727"/>
            </a:xfrm>
            <a:prstGeom prst="rect">
              <a:avLst/>
            </a:prstGeom>
          </p:spPr>
        </p:pic>
        <p:pic>
          <p:nvPicPr>
            <p:cNvPr id="16" name="Image 15">
              <a:extLst>
                <a:ext uri="{FF2B5EF4-FFF2-40B4-BE49-F238E27FC236}">
                  <a16:creationId xmlns:a16="http://schemas.microsoft.com/office/drawing/2014/main" id="{755FDA11-2863-3B49-AC0A-17FEF023175C}"/>
                </a:ext>
              </a:extLst>
            </p:cNvPr>
            <p:cNvPicPr>
              <a:picLocks noChangeAspect="1"/>
            </p:cNvPicPr>
            <p:nvPr userDrawn="1"/>
          </p:nvPicPr>
          <p:blipFill>
            <a:blip r:embed="rId7">
              <a:duotone>
                <a:schemeClr val="bg2">
                  <a:shade val="45000"/>
                  <a:satMod val="135000"/>
                </a:schemeClr>
                <a:prstClr val="white"/>
              </a:duotone>
            </a:blip>
            <a:stretch>
              <a:fillRect/>
            </a:stretch>
          </p:blipFill>
          <p:spPr>
            <a:xfrm>
              <a:off x="7472388" y="-416167"/>
              <a:ext cx="3615638" cy="873094"/>
            </a:xfrm>
            <a:prstGeom prst="rect">
              <a:avLst/>
            </a:prstGeom>
          </p:spPr>
        </p:pic>
        <p:pic>
          <p:nvPicPr>
            <p:cNvPr id="17" name="Image 16">
              <a:extLst>
                <a:ext uri="{FF2B5EF4-FFF2-40B4-BE49-F238E27FC236}">
                  <a16:creationId xmlns:a16="http://schemas.microsoft.com/office/drawing/2014/main" id="{CD37E94F-CEDC-0241-9BAB-769D81B3ED89}"/>
                </a:ext>
              </a:extLst>
            </p:cNvPr>
            <p:cNvPicPr>
              <a:picLocks noChangeAspect="1"/>
            </p:cNvPicPr>
            <p:nvPr userDrawn="1"/>
          </p:nvPicPr>
          <p:blipFill>
            <a:blip r:embed="rId8">
              <a:duotone>
                <a:schemeClr val="bg2">
                  <a:shade val="45000"/>
                  <a:satMod val="135000"/>
                </a:schemeClr>
                <a:prstClr val="white"/>
              </a:duotone>
            </a:blip>
            <a:stretch>
              <a:fillRect/>
            </a:stretch>
          </p:blipFill>
          <p:spPr>
            <a:xfrm>
              <a:off x="1006105" y="-342901"/>
              <a:ext cx="4991100" cy="685800"/>
            </a:xfrm>
            <a:prstGeom prst="rect">
              <a:avLst/>
            </a:prstGeom>
          </p:spPr>
        </p:pic>
      </p:grpSp>
      <p:pic>
        <p:nvPicPr>
          <p:cNvPr id="19" name="Image 18">
            <a:extLst>
              <a:ext uri="{FF2B5EF4-FFF2-40B4-BE49-F238E27FC236}">
                <a16:creationId xmlns:a16="http://schemas.microsoft.com/office/drawing/2014/main" id="{DAF1279C-EE9A-7941-8A14-3656625673BE}"/>
              </a:ext>
            </a:extLst>
          </p:cNvPr>
          <p:cNvPicPr>
            <a:picLocks noChangeAspect="1"/>
          </p:cNvPicPr>
          <p:nvPr userDrawn="1"/>
        </p:nvPicPr>
        <p:blipFill>
          <a:blip r:embed="rId9"/>
          <a:stretch>
            <a:fillRect/>
          </a:stretch>
        </p:blipFill>
        <p:spPr>
          <a:xfrm>
            <a:off x="-5004601" y="4487636"/>
            <a:ext cx="260350" cy="260350"/>
          </a:xfrm>
          <a:prstGeom prst="rect">
            <a:avLst/>
          </a:prstGeom>
        </p:spPr>
      </p:pic>
      <p:pic>
        <p:nvPicPr>
          <p:cNvPr id="21" name="Image 20">
            <a:extLst>
              <a:ext uri="{FF2B5EF4-FFF2-40B4-BE49-F238E27FC236}">
                <a16:creationId xmlns:a16="http://schemas.microsoft.com/office/drawing/2014/main" id="{E80B4FAD-6C1E-BD48-9D37-1BA3797DD0B6}"/>
              </a:ext>
            </a:extLst>
          </p:cNvPr>
          <p:cNvPicPr>
            <a:picLocks noChangeAspect="1"/>
          </p:cNvPicPr>
          <p:nvPr userDrawn="1"/>
        </p:nvPicPr>
        <p:blipFill>
          <a:blip r:embed="rId10"/>
          <a:stretch>
            <a:fillRect/>
          </a:stretch>
        </p:blipFill>
        <p:spPr>
          <a:xfrm>
            <a:off x="-5018423" y="3211126"/>
            <a:ext cx="254000" cy="266700"/>
          </a:xfrm>
          <a:prstGeom prst="rect">
            <a:avLst/>
          </a:prstGeom>
        </p:spPr>
      </p:pic>
      <p:sp>
        <p:nvSpPr>
          <p:cNvPr id="22" name="Rectangle : coins arrondis 10">
            <a:extLst>
              <a:ext uri="{FF2B5EF4-FFF2-40B4-BE49-F238E27FC236}">
                <a16:creationId xmlns:a16="http://schemas.microsoft.com/office/drawing/2014/main" id="{03E0E804-0A18-464C-AD2A-0466FD9C6330}"/>
              </a:ext>
            </a:extLst>
          </p:cNvPr>
          <p:cNvSpPr/>
          <p:nvPr userDrawn="1"/>
        </p:nvSpPr>
        <p:spPr>
          <a:xfrm rot="10800000">
            <a:off x="-2" y="6201936"/>
            <a:ext cx="3465696" cy="346851"/>
          </a:xfrm>
          <a:prstGeom prst="roundRect">
            <a:avLst>
              <a:gd name="adj" fmla="val 50000"/>
            </a:avLst>
          </a:prstGeom>
          <a:solidFill>
            <a:srgbClr val="C10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3" name="ZoneTexte 22">
            <a:extLst>
              <a:ext uri="{FF2B5EF4-FFF2-40B4-BE49-F238E27FC236}">
                <a16:creationId xmlns:a16="http://schemas.microsoft.com/office/drawing/2014/main" id="{B2F61556-0FAC-C241-9DE6-D3100D4F2DFA}"/>
              </a:ext>
            </a:extLst>
          </p:cNvPr>
          <p:cNvSpPr txBox="1"/>
          <p:nvPr userDrawn="1"/>
        </p:nvSpPr>
        <p:spPr>
          <a:xfrm>
            <a:off x="-1" y="6172987"/>
            <a:ext cx="3013411" cy="677108"/>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Arial" panose="020B0604020202020204" pitchFamily="34" charset="0"/>
                <a:cs typeface="Arial" panose="020B0604020202020204" pitchFamily="34" charset="0"/>
              </a:rPr>
              <a:t>www. ifip.asso.fr</a:t>
            </a:r>
          </a:p>
          <a:p>
            <a:pPr algn="r"/>
            <a:endParaRPr lang="fr-FR" dirty="0"/>
          </a:p>
        </p:txBody>
      </p:sp>
      <p:sp>
        <p:nvSpPr>
          <p:cNvPr id="25" name="Espace réservé du texte 24">
            <a:extLst>
              <a:ext uri="{FF2B5EF4-FFF2-40B4-BE49-F238E27FC236}">
                <a16:creationId xmlns:a16="http://schemas.microsoft.com/office/drawing/2014/main" id="{78AC9888-8AB3-B944-B21D-E974A7DA16E9}"/>
              </a:ext>
            </a:extLst>
          </p:cNvPr>
          <p:cNvSpPr>
            <a:spLocks noGrp="1"/>
          </p:cNvSpPr>
          <p:nvPr>
            <p:ph type="body" sz="quarter" idx="13" hasCustomPrompt="1"/>
          </p:nvPr>
        </p:nvSpPr>
        <p:spPr>
          <a:xfrm>
            <a:off x="-5671459" y="1212255"/>
            <a:ext cx="4419129" cy="1549509"/>
          </a:xfrm>
        </p:spPr>
        <p:txBody>
          <a:bodyPr>
            <a:normAutofit/>
          </a:bodyPr>
          <a:lstStyle>
            <a:lvl5pPr marL="342900" indent="-342900">
              <a:spcBef>
                <a:spcPts val="1100"/>
              </a:spcBef>
              <a:buSzPct val="150000"/>
              <a:buFontTx/>
              <a:buBlip>
                <a:blip r:embed="rId10"/>
              </a:buBlip>
              <a:defRPr sz="2000" b="0" normalizeH="0" baseline="0">
                <a:solidFill>
                  <a:srgbClr val="014373"/>
                </a:solidFill>
                <a:latin typeface="Arial" panose="020B0604020202020204" pitchFamily="34" charset="0"/>
                <a:cs typeface="Arial" panose="020B0604020202020204" pitchFamily="34" charset="0"/>
              </a:defRPr>
            </a:lvl5pPr>
            <a:lvl6pPr marL="0" indent="-342000">
              <a:spcBef>
                <a:spcPts val="1100"/>
              </a:spcBef>
              <a:buSzPct val="150000"/>
              <a:buFontTx/>
              <a:buBlip>
                <a:blip r:embed="rId4"/>
              </a:buBlip>
              <a:defRPr sz="2000">
                <a:solidFill>
                  <a:srgbClr val="014373"/>
                </a:solidFill>
                <a:latin typeface="Arial" panose="020B0604020202020204" pitchFamily="34" charset="0"/>
                <a:cs typeface="Arial" panose="020B0604020202020204" pitchFamily="34" charset="0"/>
              </a:defRPr>
            </a:lvl6pPr>
            <a:lvl7pPr marL="0" indent="-342000">
              <a:spcBef>
                <a:spcPts val="1100"/>
              </a:spcBef>
              <a:buSzPct val="150000"/>
              <a:buFontTx/>
              <a:buBlip>
                <a:blip r:embed="rId3"/>
              </a:buBlip>
              <a:defRPr sz="2000">
                <a:solidFill>
                  <a:srgbClr val="014373"/>
                </a:solidFill>
                <a:latin typeface="Arial" panose="020B0604020202020204" pitchFamily="34" charset="0"/>
                <a:cs typeface="Arial" panose="020B0604020202020204" pitchFamily="34" charset="0"/>
              </a:defRPr>
            </a:lvl7pPr>
            <a:lvl8pPr marL="0" indent="-342000">
              <a:spcBef>
                <a:spcPts val="1100"/>
              </a:spcBef>
              <a:buSzPct val="152000"/>
              <a:buFontTx/>
              <a:buBlip>
                <a:blip r:embed="rId11"/>
              </a:buBlip>
              <a:defRPr>
                <a:solidFill>
                  <a:srgbClr val="014373"/>
                </a:solidFill>
                <a:latin typeface="Arial" panose="020B0604020202020204" pitchFamily="34" charset="0"/>
                <a:cs typeface="Arial" panose="020B0604020202020204" pitchFamily="34" charset="0"/>
              </a:defRPr>
            </a:lvl8pPr>
          </a:lstStyle>
          <a:p>
            <a:pPr lvl="4"/>
            <a:r>
              <a:rPr lang="fr-FR" dirty="0" err="1"/>
              <a:t>Prenom.nom@ifip.asso.fr</a:t>
            </a:r>
            <a:endParaRPr lang="fr-FR" dirty="0"/>
          </a:p>
          <a:p>
            <a:pPr lvl="5"/>
            <a:r>
              <a:rPr lang="fr-FR" dirty="0"/>
              <a:t>+33 (0)2 … </a:t>
            </a:r>
          </a:p>
          <a:p>
            <a:pPr lvl="6"/>
            <a:r>
              <a:rPr lang="fr-FR" dirty="0"/>
              <a:t>07 …</a:t>
            </a:r>
          </a:p>
          <a:p>
            <a:pPr lvl="7"/>
            <a:r>
              <a:rPr lang="fr-FR" dirty="0"/>
              <a:t>IFIP – le </a:t>
            </a:r>
            <a:r>
              <a:rPr lang="fr-FR" dirty="0" err="1"/>
              <a:t>Rheu</a:t>
            </a:r>
            <a:endParaRPr lang="fr-FR" dirty="0"/>
          </a:p>
        </p:txBody>
      </p:sp>
      <p:sp>
        <p:nvSpPr>
          <p:cNvPr id="27" name="Rectangle 26">
            <a:extLst>
              <a:ext uri="{FF2B5EF4-FFF2-40B4-BE49-F238E27FC236}">
                <a16:creationId xmlns:a16="http://schemas.microsoft.com/office/drawing/2014/main" id="{8E04784F-B7AD-844D-B187-47B3089FB995}"/>
              </a:ext>
            </a:extLst>
          </p:cNvPr>
          <p:cNvSpPr/>
          <p:nvPr userDrawn="1"/>
        </p:nvSpPr>
        <p:spPr>
          <a:xfrm>
            <a:off x="8383737" y="6903331"/>
            <a:ext cx="2069797" cy="369332"/>
          </a:xfrm>
          <a:prstGeom prst="rect">
            <a:avLst/>
          </a:prstGeom>
        </p:spPr>
        <p:txBody>
          <a:bodyPr wrap="none">
            <a:spAutoFit/>
          </a:bodyPr>
          <a:lstStyle/>
          <a:p>
            <a:pPr fontAlgn="base"/>
            <a:r>
              <a:rPr lang="fr-FR" sz="1800" b="0" i="0" kern="1200" dirty="0" err="1">
                <a:solidFill>
                  <a:srgbClr val="014373"/>
                </a:solidFill>
                <a:effectLst/>
                <a:latin typeface="Arial" panose="020B0604020202020204" pitchFamily="34" charset="0"/>
                <a:ea typeface="+mn-ea"/>
                <a:cs typeface="Arial" panose="020B0604020202020204" pitchFamily="34" charset="0"/>
              </a:rPr>
              <a:t>Ifip</a:t>
            </a:r>
            <a:r>
              <a:rPr lang="fr-FR" sz="1800" b="0" i="0" kern="1200" dirty="0">
                <a:solidFill>
                  <a:srgbClr val="014373"/>
                </a:solidFill>
                <a:effectLst/>
                <a:latin typeface="Arial" panose="020B0604020202020204" pitchFamily="34" charset="0"/>
                <a:ea typeface="+mn-ea"/>
                <a:cs typeface="Arial" panose="020B0604020202020204" pitchFamily="34" charset="0"/>
              </a:rPr>
              <a:t> Institut du porc</a:t>
            </a:r>
            <a:endParaRPr lang="fr-FR" dirty="0">
              <a:solidFill>
                <a:srgbClr val="01437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83073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515C7F-D05C-B44A-9683-E90FDFDEAEC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57296BF-E6E5-4347-B71A-BB4E0F6690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81CFB6A-13CA-C54C-98DA-11F0A002C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F75CC07-E271-EF43-9D42-E9E24FD00134}"/>
              </a:ext>
            </a:extLst>
          </p:cNvPr>
          <p:cNvSpPr>
            <a:spLocks noGrp="1"/>
          </p:cNvSpPr>
          <p:nvPr>
            <p:ph type="dt" sz="half" idx="10"/>
          </p:nvPr>
        </p:nvSpPr>
        <p:spPr/>
        <p:txBody>
          <a:bodyPr/>
          <a:lstStyle/>
          <a:p>
            <a:fld id="{57097427-B70B-4B95-97B9-2174C12E6030}" type="datetime1">
              <a:rPr lang="fr-FR" smtClean="0"/>
              <a:t>10/04/2025</a:t>
            </a:fld>
            <a:endParaRPr lang="fr-FR"/>
          </a:p>
        </p:txBody>
      </p:sp>
      <p:sp>
        <p:nvSpPr>
          <p:cNvPr id="6" name="Espace réservé du pied de page 5">
            <a:extLst>
              <a:ext uri="{FF2B5EF4-FFF2-40B4-BE49-F238E27FC236}">
                <a16:creationId xmlns:a16="http://schemas.microsoft.com/office/drawing/2014/main" id="{4BD2996F-72A7-4445-8006-7F7B014460E4}"/>
              </a:ext>
            </a:extLst>
          </p:cNvPr>
          <p:cNvSpPr>
            <a:spLocks noGrp="1"/>
          </p:cNvSpPr>
          <p:nvPr>
            <p:ph type="ftr" sz="quarter" idx="11"/>
          </p:nvPr>
        </p:nvSpPr>
        <p:spPr/>
        <p:txBody>
          <a:bodyPr/>
          <a:lstStyle/>
          <a:p>
            <a:r>
              <a:rPr lang="fr-FR" dirty="0"/>
              <a:t>COPIL 1 - étude TEEP -  23/03/21</a:t>
            </a:r>
            <a:endParaRPr lang="fr-FR" sz="1200" dirty="0"/>
          </a:p>
        </p:txBody>
      </p:sp>
      <p:sp>
        <p:nvSpPr>
          <p:cNvPr id="7" name="Espace réservé du numéro de diapositive 6">
            <a:extLst>
              <a:ext uri="{FF2B5EF4-FFF2-40B4-BE49-F238E27FC236}">
                <a16:creationId xmlns:a16="http://schemas.microsoft.com/office/drawing/2014/main" id="{87100746-96A7-EF4B-9E81-9B06BFE53A93}"/>
              </a:ext>
            </a:extLst>
          </p:cNvPr>
          <p:cNvSpPr>
            <a:spLocks noGrp="1"/>
          </p:cNvSpPr>
          <p:nvPr>
            <p:ph type="sldNum" sz="quarter" idx="12"/>
          </p:nvPr>
        </p:nvSpPr>
        <p:spPr/>
        <p:txBody>
          <a:bodyPr/>
          <a:lstStyle/>
          <a:p>
            <a:fld id="{F26F9B3F-B527-E846-B335-A8C43D873C09}" type="slidenum">
              <a:rPr lang="fr-FR" smtClean="0"/>
              <a:t>‹N°›</a:t>
            </a:fld>
            <a:endParaRPr lang="fr-FR"/>
          </a:p>
        </p:txBody>
      </p:sp>
    </p:spTree>
    <p:extLst>
      <p:ext uri="{BB962C8B-B14F-4D97-AF65-F5344CB8AC3E}">
        <p14:creationId xmlns:p14="http://schemas.microsoft.com/office/powerpoint/2010/main" val="21911628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5D51B4-297A-B849-A950-12BD847A395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9FE4C11-CF4F-FE4A-989F-FF6A523926D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05C2C40-B7EE-D94F-9DBB-320D85DF6915}"/>
              </a:ext>
            </a:extLst>
          </p:cNvPr>
          <p:cNvSpPr>
            <a:spLocks noGrp="1"/>
          </p:cNvSpPr>
          <p:nvPr>
            <p:ph type="dt" sz="half" idx="10"/>
          </p:nvPr>
        </p:nvSpPr>
        <p:spPr/>
        <p:txBody>
          <a:bodyPr/>
          <a:lstStyle/>
          <a:p>
            <a:fld id="{FE018136-2113-45D0-ADF9-2138AAFE06F6}" type="datetime1">
              <a:rPr lang="fr-FR" smtClean="0"/>
              <a:t>10/04/2025</a:t>
            </a:fld>
            <a:endParaRPr lang="fr-FR"/>
          </a:p>
        </p:txBody>
      </p:sp>
      <p:sp>
        <p:nvSpPr>
          <p:cNvPr id="5" name="Espace réservé du pied de page 4">
            <a:extLst>
              <a:ext uri="{FF2B5EF4-FFF2-40B4-BE49-F238E27FC236}">
                <a16:creationId xmlns:a16="http://schemas.microsoft.com/office/drawing/2014/main" id="{AF89E442-A281-2A40-8B12-81BF68960ADE}"/>
              </a:ext>
            </a:extLst>
          </p:cNvPr>
          <p:cNvSpPr>
            <a:spLocks noGrp="1"/>
          </p:cNvSpPr>
          <p:nvPr>
            <p:ph type="ftr" sz="quarter" idx="11"/>
          </p:nvPr>
        </p:nvSpPr>
        <p:spPr/>
        <p:txBody>
          <a:bodyPr/>
          <a:lstStyle/>
          <a:p>
            <a:r>
              <a:rPr lang="fr-FR" dirty="0"/>
              <a:t>COPIL 1 - étude TEEP -  23/03/21</a:t>
            </a:r>
            <a:endParaRPr lang="fr-FR" sz="1200" dirty="0"/>
          </a:p>
        </p:txBody>
      </p:sp>
      <p:sp>
        <p:nvSpPr>
          <p:cNvPr id="6" name="Espace réservé du numéro de diapositive 5">
            <a:extLst>
              <a:ext uri="{FF2B5EF4-FFF2-40B4-BE49-F238E27FC236}">
                <a16:creationId xmlns:a16="http://schemas.microsoft.com/office/drawing/2014/main" id="{A3C54E8C-2D9E-9847-9D45-3FCA8A226482}"/>
              </a:ext>
            </a:extLst>
          </p:cNvPr>
          <p:cNvSpPr>
            <a:spLocks noGrp="1"/>
          </p:cNvSpPr>
          <p:nvPr>
            <p:ph type="sldNum" sz="quarter" idx="12"/>
          </p:nvPr>
        </p:nvSpPr>
        <p:spPr/>
        <p:txBody>
          <a:bodyPr/>
          <a:lstStyle/>
          <a:p>
            <a:fld id="{F26F9B3F-B527-E846-B335-A8C43D873C09}" type="slidenum">
              <a:rPr lang="fr-FR" smtClean="0"/>
              <a:t>‹N°›</a:t>
            </a:fld>
            <a:endParaRPr lang="fr-FR"/>
          </a:p>
        </p:txBody>
      </p:sp>
    </p:spTree>
    <p:extLst>
      <p:ext uri="{BB962C8B-B14F-4D97-AF65-F5344CB8AC3E}">
        <p14:creationId xmlns:p14="http://schemas.microsoft.com/office/powerpoint/2010/main" val="11836820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4713DE4-B5BA-3B48-BC44-18365C2459E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361D6BD-C25D-964E-BC91-878F39A9FB5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04B21DD-9FCA-0E44-8143-E3BB01729D73}"/>
              </a:ext>
            </a:extLst>
          </p:cNvPr>
          <p:cNvSpPr>
            <a:spLocks noGrp="1"/>
          </p:cNvSpPr>
          <p:nvPr>
            <p:ph type="dt" sz="half" idx="10"/>
          </p:nvPr>
        </p:nvSpPr>
        <p:spPr/>
        <p:txBody>
          <a:bodyPr/>
          <a:lstStyle/>
          <a:p>
            <a:fld id="{8525FF87-6306-4CC7-87B3-AFBA2B07094A}" type="datetime1">
              <a:rPr lang="fr-FR" smtClean="0"/>
              <a:t>10/04/2025</a:t>
            </a:fld>
            <a:endParaRPr lang="fr-FR"/>
          </a:p>
        </p:txBody>
      </p:sp>
      <p:sp>
        <p:nvSpPr>
          <p:cNvPr id="5" name="Espace réservé du pied de page 4">
            <a:extLst>
              <a:ext uri="{FF2B5EF4-FFF2-40B4-BE49-F238E27FC236}">
                <a16:creationId xmlns:a16="http://schemas.microsoft.com/office/drawing/2014/main" id="{780427DA-8AD4-144D-9309-AF254D201590}"/>
              </a:ext>
            </a:extLst>
          </p:cNvPr>
          <p:cNvSpPr>
            <a:spLocks noGrp="1"/>
          </p:cNvSpPr>
          <p:nvPr>
            <p:ph type="ftr" sz="quarter" idx="11"/>
          </p:nvPr>
        </p:nvSpPr>
        <p:spPr/>
        <p:txBody>
          <a:bodyPr/>
          <a:lstStyle/>
          <a:p>
            <a:r>
              <a:rPr lang="fr-FR" dirty="0"/>
              <a:t>COPIL 1 - étude TEEP -  23/03/21</a:t>
            </a:r>
            <a:endParaRPr lang="fr-FR" sz="1200" dirty="0"/>
          </a:p>
        </p:txBody>
      </p:sp>
      <p:sp>
        <p:nvSpPr>
          <p:cNvPr id="6" name="Espace réservé du numéro de diapositive 5">
            <a:extLst>
              <a:ext uri="{FF2B5EF4-FFF2-40B4-BE49-F238E27FC236}">
                <a16:creationId xmlns:a16="http://schemas.microsoft.com/office/drawing/2014/main" id="{A829FCD5-4688-CB4E-B922-A17021A58D1C}"/>
              </a:ext>
            </a:extLst>
          </p:cNvPr>
          <p:cNvSpPr>
            <a:spLocks noGrp="1"/>
          </p:cNvSpPr>
          <p:nvPr>
            <p:ph type="sldNum" sz="quarter" idx="12"/>
          </p:nvPr>
        </p:nvSpPr>
        <p:spPr/>
        <p:txBody>
          <a:bodyPr/>
          <a:lstStyle/>
          <a:p>
            <a:fld id="{F26F9B3F-B527-E846-B335-A8C43D873C09}" type="slidenum">
              <a:rPr lang="fr-FR" smtClean="0"/>
              <a:t>‹N°›</a:t>
            </a:fld>
            <a:endParaRPr lang="fr-FR"/>
          </a:p>
        </p:txBody>
      </p:sp>
    </p:spTree>
    <p:extLst>
      <p:ext uri="{BB962C8B-B14F-4D97-AF65-F5344CB8AC3E}">
        <p14:creationId xmlns:p14="http://schemas.microsoft.com/office/powerpoint/2010/main" val="3484423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10/04/2025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23833394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07E6A5-F4C6-384B-BC5A-80BB4E912FD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784C744-E859-5246-8C54-D1DE273EC5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9BE868E-5967-2D47-B633-A63095E7DFC2}"/>
              </a:ext>
            </a:extLst>
          </p:cNvPr>
          <p:cNvSpPr>
            <a:spLocks noGrp="1"/>
          </p:cNvSpPr>
          <p:nvPr>
            <p:ph type="dt" sz="half" idx="10"/>
          </p:nvPr>
        </p:nvSpPr>
        <p:spPr/>
        <p:txBody>
          <a:bodyPr/>
          <a:lstStyle/>
          <a:p>
            <a:fld id="{E52C096C-9AC6-411D-B053-ED44A10645F0}" type="datetime1">
              <a:rPr lang="fr-FR" smtClean="0"/>
              <a:t>10/04/2025</a:t>
            </a:fld>
            <a:endParaRPr lang="fr-FR"/>
          </a:p>
        </p:txBody>
      </p:sp>
      <p:sp>
        <p:nvSpPr>
          <p:cNvPr id="5" name="Espace réservé du pied de page 4">
            <a:extLst>
              <a:ext uri="{FF2B5EF4-FFF2-40B4-BE49-F238E27FC236}">
                <a16:creationId xmlns:a16="http://schemas.microsoft.com/office/drawing/2014/main" id="{3DBCE04E-3DD9-094E-9CF1-28D1CFA64AEF}"/>
              </a:ext>
            </a:extLst>
          </p:cNvPr>
          <p:cNvSpPr>
            <a:spLocks noGrp="1"/>
          </p:cNvSpPr>
          <p:nvPr>
            <p:ph type="ftr" sz="quarter" idx="11"/>
          </p:nvPr>
        </p:nvSpPr>
        <p:spPr/>
        <p:txBody>
          <a:bodyPr/>
          <a:lstStyle/>
          <a:p>
            <a:r>
              <a:rPr lang="fr-FR" dirty="0"/>
              <a:t>COPIL 1 - étude TEEP -  23/03/21</a:t>
            </a:r>
            <a:endParaRPr lang="fr-FR" sz="1200" dirty="0"/>
          </a:p>
        </p:txBody>
      </p:sp>
      <p:sp>
        <p:nvSpPr>
          <p:cNvPr id="6" name="Espace réservé du numéro de diapositive 5">
            <a:extLst>
              <a:ext uri="{FF2B5EF4-FFF2-40B4-BE49-F238E27FC236}">
                <a16:creationId xmlns:a16="http://schemas.microsoft.com/office/drawing/2014/main" id="{265FFD14-7D8C-6740-A949-34DEA7873398}"/>
              </a:ext>
            </a:extLst>
          </p:cNvPr>
          <p:cNvSpPr>
            <a:spLocks noGrp="1"/>
          </p:cNvSpPr>
          <p:nvPr>
            <p:ph type="sldNum" sz="quarter" idx="12"/>
          </p:nvPr>
        </p:nvSpPr>
        <p:spPr/>
        <p:txBody>
          <a:bodyPr/>
          <a:lstStyle/>
          <a:p>
            <a:fld id="{F26F9B3F-B527-E846-B335-A8C43D873C09}" type="slidenum">
              <a:rPr lang="fr-FR" smtClean="0"/>
              <a:t>‹N°›</a:t>
            </a:fld>
            <a:endParaRPr lang="fr-FR"/>
          </a:p>
        </p:txBody>
      </p:sp>
    </p:spTree>
    <p:extLst>
      <p:ext uri="{BB962C8B-B14F-4D97-AF65-F5344CB8AC3E}">
        <p14:creationId xmlns:p14="http://schemas.microsoft.com/office/powerpoint/2010/main" val="4257431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 diapo couverture">
    <p:spTree>
      <p:nvGrpSpPr>
        <p:cNvPr id="1" name=""/>
        <p:cNvGrpSpPr/>
        <p:nvPr/>
      </p:nvGrpSpPr>
      <p:grpSpPr>
        <a:xfrm>
          <a:off x="0" y="0"/>
          <a:ext cx="0" cy="0"/>
          <a:chOff x="0" y="0"/>
          <a:chExt cx="0" cy="0"/>
        </a:xfrm>
      </p:grpSpPr>
      <p:pic>
        <p:nvPicPr>
          <p:cNvPr id="12" name="Imag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332843" y="98347"/>
            <a:ext cx="2589192" cy="854834"/>
          </a:xfrm>
          <a:prstGeom prst="rect">
            <a:avLst/>
          </a:prstGeom>
        </p:spPr>
      </p:pic>
      <p:sp>
        <p:nvSpPr>
          <p:cNvPr id="7" name="Titre 17"/>
          <p:cNvSpPr>
            <a:spLocks noGrp="1"/>
          </p:cNvSpPr>
          <p:nvPr>
            <p:ph type="title"/>
          </p:nvPr>
        </p:nvSpPr>
        <p:spPr>
          <a:xfrm>
            <a:off x="1377150" y="1750160"/>
            <a:ext cx="9342120" cy="1325563"/>
          </a:xfrm>
        </p:spPr>
        <p:txBody>
          <a:bodyPr>
            <a:normAutofit/>
          </a:bodyPr>
          <a:lstStyle>
            <a:lvl1pPr algn="ctr">
              <a:defRPr sz="3600"/>
            </a:lvl1pPr>
          </a:lstStyle>
          <a:p>
            <a:r>
              <a:rPr lang="fr-FR"/>
              <a:t>Modifiez le style du titre</a:t>
            </a:r>
          </a:p>
        </p:txBody>
      </p:sp>
      <p:grpSp>
        <p:nvGrpSpPr>
          <p:cNvPr id="8" name="Group 13"/>
          <p:cNvGrpSpPr/>
          <p:nvPr userDrawn="1"/>
        </p:nvGrpSpPr>
        <p:grpSpPr>
          <a:xfrm>
            <a:off x="10259394" y="5932414"/>
            <a:ext cx="919752" cy="919752"/>
            <a:chOff x="0" y="0"/>
            <a:chExt cx="812800" cy="812800"/>
          </a:xfrm>
        </p:grpSpPr>
        <p:sp>
          <p:nvSpPr>
            <p:cNvPr id="9"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solidFill>
          </p:spPr>
        </p:sp>
        <p:sp>
          <p:nvSpPr>
            <p:cNvPr id="10" name="TextBox 15"/>
            <p:cNvSpPr txBox="1"/>
            <p:nvPr/>
          </p:nvSpPr>
          <p:spPr>
            <a:xfrm>
              <a:off x="76200" y="66675"/>
              <a:ext cx="660400" cy="669925"/>
            </a:xfrm>
            <a:prstGeom prst="rect">
              <a:avLst/>
            </a:prstGeom>
          </p:spPr>
          <p:txBody>
            <a:bodyPr lIns="50800" tIns="50800" rIns="50800" bIns="50800" rtlCol="0" anchor="ctr"/>
            <a:lstStyle/>
            <a:p>
              <a:pPr algn="ctr">
                <a:lnSpc>
                  <a:spcPts val="419"/>
                </a:lnSpc>
              </a:pPr>
              <a:endParaRPr/>
            </a:p>
          </p:txBody>
        </p:sp>
      </p:grpSp>
      <p:sp>
        <p:nvSpPr>
          <p:cNvPr id="11" name="Freeform 23"/>
          <p:cNvSpPr/>
          <p:nvPr userDrawn="1"/>
        </p:nvSpPr>
        <p:spPr>
          <a:xfrm flipH="1" flipV="1">
            <a:off x="11236770" y="4919170"/>
            <a:ext cx="963305" cy="963305"/>
          </a:xfrm>
          <a:custGeom>
            <a:avLst/>
            <a:gdLst/>
            <a:ahLst/>
            <a:cxnLst/>
            <a:rect l="l" t="t" r="r" b="b"/>
            <a:pathLst>
              <a:path w="1363706" h="1363706">
                <a:moveTo>
                  <a:pt x="1363706" y="1363706"/>
                </a:moveTo>
                <a:lnTo>
                  <a:pt x="0" y="1363706"/>
                </a:lnTo>
                <a:lnTo>
                  <a:pt x="0" y="0"/>
                </a:lnTo>
                <a:lnTo>
                  <a:pt x="1363706" y="0"/>
                </a:lnTo>
                <a:lnTo>
                  <a:pt x="1363706" y="1363706"/>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3" name="Group 6"/>
          <p:cNvGrpSpPr/>
          <p:nvPr userDrawn="1"/>
        </p:nvGrpSpPr>
        <p:grpSpPr>
          <a:xfrm>
            <a:off x="11236770" y="5941384"/>
            <a:ext cx="963305" cy="915005"/>
            <a:chOff x="0" y="0"/>
            <a:chExt cx="664047" cy="660590"/>
          </a:xfrm>
        </p:grpSpPr>
        <p:sp>
          <p:nvSpPr>
            <p:cNvPr id="14" name="Freeform 7"/>
            <p:cNvSpPr/>
            <p:nvPr/>
          </p:nvSpPr>
          <p:spPr>
            <a:xfrm>
              <a:off x="0" y="0"/>
              <a:ext cx="664047" cy="660590"/>
            </a:xfrm>
            <a:custGeom>
              <a:avLst/>
              <a:gdLst/>
              <a:ahLst/>
              <a:cxnLst/>
              <a:rect l="l" t="t" r="r" b="b"/>
              <a:pathLst>
                <a:path w="664047" h="660590">
                  <a:moveTo>
                    <a:pt x="0" y="0"/>
                  </a:moveTo>
                  <a:lnTo>
                    <a:pt x="664047" y="0"/>
                  </a:lnTo>
                  <a:lnTo>
                    <a:pt x="664047" y="660590"/>
                  </a:lnTo>
                  <a:lnTo>
                    <a:pt x="0" y="660590"/>
                  </a:lnTo>
                  <a:close/>
                </a:path>
              </a:pathLst>
            </a:custGeom>
            <a:solidFill>
              <a:srgbClr val="80A82B"/>
            </a:solidFill>
          </p:spPr>
        </p:sp>
        <p:sp>
          <p:nvSpPr>
            <p:cNvPr id="15" name="TextBox 8"/>
            <p:cNvSpPr txBox="1"/>
            <p:nvPr/>
          </p:nvSpPr>
          <p:spPr>
            <a:xfrm>
              <a:off x="0" y="-9525"/>
              <a:ext cx="664047" cy="670115"/>
            </a:xfrm>
            <a:prstGeom prst="rect">
              <a:avLst/>
            </a:prstGeom>
          </p:spPr>
          <p:txBody>
            <a:bodyPr lIns="50800" tIns="50800" rIns="50800" bIns="50800" rtlCol="0" anchor="ctr"/>
            <a:lstStyle/>
            <a:p>
              <a:pPr algn="ctr">
                <a:lnSpc>
                  <a:spcPts val="419"/>
                </a:lnSpc>
                <a:spcBef>
                  <a:spcPct val="0"/>
                </a:spcBef>
              </a:pPr>
              <a:endParaRPr/>
            </a:p>
          </p:txBody>
        </p:sp>
      </p:grpSp>
      <p:sp>
        <p:nvSpPr>
          <p:cNvPr id="17" name="Freeform 23"/>
          <p:cNvSpPr/>
          <p:nvPr userDrawn="1"/>
        </p:nvSpPr>
        <p:spPr>
          <a:xfrm flipH="1" flipV="1">
            <a:off x="-554679" y="754650"/>
            <a:ext cx="966634" cy="925121"/>
          </a:xfrm>
          <a:custGeom>
            <a:avLst/>
            <a:gdLst/>
            <a:ahLst/>
            <a:cxnLst/>
            <a:rect l="l" t="t" r="r" b="b"/>
            <a:pathLst>
              <a:path w="1363706" h="1363706">
                <a:moveTo>
                  <a:pt x="1363706" y="1363706"/>
                </a:moveTo>
                <a:lnTo>
                  <a:pt x="0" y="1363706"/>
                </a:lnTo>
                <a:lnTo>
                  <a:pt x="0" y="0"/>
                </a:lnTo>
                <a:lnTo>
                  <a:pt x="1363706" y="0"/>
                </a:lnTo>
                <a:lnTo>
                  <a:pt x="1363706" y="136370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23"/>
          <p:cNvSpPr/>
          <p:nvPr userDrawn="1"/>
        </p:nvSpPr>
        <p:spPr>
          <a:xfrm rot="5400000" flipH="1">
            <a:off x="-332334" y="3155812"/>
            <a:ext cx="957281" cy="963302"/>
          </a:xfrm>
          <a:custGeom>
            <a:avLst/>
            <a:gdLst/>
            <a:ahLst/>
            <a:cxnLst/>
            <a:rect l="l" t="t" r="r" b="b"/>
            <a:pathLst>
              <a:path w="1363706" h="1363706">
                <a:moveTo>
                  <a:pt x="1363706" y="1363706"/>
                </a:moveTo>
                <a:lnTo>
                  <a:pt x="0" y="1363706"/>
                </a:lnTo>
                <a:lnTo>
                  <a:pt x="0" y="0"/>
                </a:lnTo>
                <a:lnTo>
                  <a:pt x="1363706" y="0"/>
                </a:lnTo>
                <a:lnTo>
                  <a:pt x="1363706" y="1363706"/>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0" name="Group 13"/>
          <p:cNvGrpSpPr/>
          <p:nvPr userDrawn="1"/>
        </p:nvGrpSpPr>
        <p:grpSpPr>
          <a:xfrm>
            <a:off x="-291794" y="6233768"/>
            <a:ext cx="919752" cy="919752"/>
            <a:chOff x="0" y="0"/>
            <a:chExt cx="812800" cy="812800"/>
          </a:xfrm>
        </p:grpSpPr>
        <p:sp>
          <p:nvSpPr>
            <p:cNvPr id="21"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solidFill>
          </p:spPr>
        </p:sp>
        <p:sp>
          <p:nvSpPr>
            <p:cNvPr id="22" name="TextBox 15"/>
            <p:cNvSpPr txBox="1"/>
            <p:nvPr/>
          </p:nvSpPr>
          <p:spPr>
            <a:xfrm>
              <a:off x="76200" y="66675"/>
              <a:ext cx="660400" cy="669925"/>
            </a:xfrm>
            <a:prstGeom prst="rect">
              <a:avLst/>
            </a:prstGeom>
          </p:spPr>
          <p:txBody>
            <a:bodyPr lIns="50800" tIns="50800" rIns="50800" bIns="50800" rtlCol="0" anchor="ctr"/>
            <a:lstStyle/>
            <a:p>
              <a:pPr algn="ctr">
                <a:lnSpc>
                  <a:spcPts val="419"/>
                </a:lnSpc>
              </a:pPr>
              <a:endParaRPr/>
            </a:p>
          </p:txBody>
        </p:sp>
      </p:grpSp>
      <p:grpSp>
        <p:nvGrpSpPr>
          <p:cNvPr id="23" name="Group 13"/>
          <p:cNvGrpSpPr/>
          <p:nvPr userDrawn="1"/>
        </p:nvGrpSpPr>
        <p:grpSpPr>
          <a:xfrm>
            <a:off x="-335344" y="2163623"/>
            <a:ext cx="919752" cy="919752"/>
            <a:chOff x="0" y="0"/>
            <a:chExt cx="812800" cy="812800"/>
          </a:xfrm>
        </p:grpSpPr>
        <p:sp>
          <p:nvSpPr>
            <p:cNvPr id="2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solidFill>
          </p:spPr>
        </p:sp>
        <p:sp>
          <p:nvSpPr>
            <p:cNvPr id="25" name="TextBox 15"/>
            <p:cNvSpPr txBox="1"/>
            <p:nvPr/>
          </p:nvSpPr>
          <p:spPr>
            <a:xfrm>
              <a:off x="76200" y="66675"/>
              <a:ext cx="660400" cy="669925"/>
            </a:xfrm>
            <a:prstGeom prst="rect">
              <a:avLst/>
            </a:prstGeom>
          </p:spPr>
          <p:txBody>
            <a:bodyPr lIns="50800" tIns="50800" rIns="50800" bIns="50800" rtlCol="0" anchor="ctr"/>
            <a:lstStyle/>
            <a:p>
              <a:pPr algn="ctr">
                <a:lnSpc>
                  <a:spcPts val="419"/>
                </a:lnSpc>
              </a:pPr>
              <a:endParaRPr/>
            </a:p>
          </p:txBody>
        </p:sp>
      </p:grpSp>
      <p:grpSp>
        <p:nvGrpSpPr>
          <p:cNvPr id="26" name="Group 6"/>
          <p:cNvGrpSpPr/>
          <p:nvPr userDrawn="1"/>
        </p:nvGrpSpPr>
        <p:grpSpPr>
          <a:xfrm>
            <a:off x="461237" y="746514"/>
            <a:ext cx="1000249" cy="928198"/>
            <a:chOff x="-25468" y="-9525"/>
            <a:chExt cx="689515" cy="670115"/>
          </a:xfrm>
        </p:grpSpPr>
        <p:sp>
          <p:nvSpPr>
            <p:cNvPr id="27" name="Freeform 7"/>
            <p:cNvSpPr/>
            <p:nvPr/>
          </p:nvSpPr>
          <p:spPr>
            <a:xfrm>
              <a:off x="-25468" y="0"/>
              <a:ext cx="664047" cy="660590"/>
            </a:xfrm>
            <a:custGeom>
              <a:avLst/>
              <a:gdLst/>
              <a:ahLst/>
              <a:cxnLst/>
              <a:rect l="l" t="t" r="r" b="b"/>
              <a:pathLst>
                <a:path w="664047" h="660590">
                  <a:moveTo>
                    <a:pt x="0" y="0"/>
                  </a:moveTo>
                  <a:lnTo>
                    <a:pt x="664047" y="0"/>
                  </a:lnTo>
                  <a:lnTo>
                    <a:pt x="664047" y="660590"/>
                  </a:lnTo>
                  <a:lnTo>
                    <a:pt x="0" y="660590"/>
                  </a:lnTo>
                  <a:close/>
                </a:path>
              </a:pathLst>
            </a:custGeom>
            <a:solidFill>
              <a:srgbClr val="80A82B"/>
            </a:solidFill>
          </p:spPr>
        </p:sp>
        <p:sp>
          <p:nvSpPr>
            <p:cNvPr id="28" name="TextBox 8"/>
            <p:cNvSpPr txBox="1"/>
            <p:nvPr/>
          </p:nvSpPr>
          <p:spPr>
            <a:xfrm>
              <a:off x="0" y="-9525"/>
              <a:ext cx="664047" cy="670115"/>
            </a:xfrm>
            <a:prstGeom prst="rect">
              <a:avLst/>
            </a:prstGeom>
          </p:spPr>
          <p:txBody>
            <a:bodyPr lIns="50800" tIns="50800" rIns="50800" bIns="50800" rtlCol="0" anchor="ctr"/>
            <a:lstStyle/>
            <a:p>
              <a:pPr algn="ctr">
                <a:lnSpc>
                  <a:spcPts val="419"/>
                </a:lnSpc>
                <a:spcBef>
                  <a:spcPct val="0"/>
                </a:spcBef>
              </a:pPr>
              <a:endParaRPr/>
            </a:p>
          </p:txBody>
        </p:sp>
      </p:grpSp>
    </p:spTree>
    <p:extLst>
      <p:ext uri="{BB962C8B-B14F-4D97-AF65-F5344CB8AC3E}">
        <p14:creationId xmlns:p14="http://schemas.microsoft.com/office/powerpoint/2010/main" val="39732960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Diapo sommaire">
    <p:bg>
      <p:bgPr>
        <a:solidFill>
          <a:schemeClr val="bg1"/>
        </a:solidFill>
        <a:effectLst/>
      </p:bgPr>
    </p:bg>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H="1">
            <a:off x="1376715" y="6366104"/>
            <a:ext cx="266172" cy="380551"/>
          </a:xfrm>
          <a:prstGeom prst="rect">
            <a:avLst/>
          </a:prstGeom>
        </p:spPr>
      </p:pic>
      <p:pic>
        <p:nvPicPr>
          <p:cNvPr id="11" name="Image 10"/>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H="1">
            <a:off x="782507" y="6406966"/>
            <a:ext cx="401858" cy="282189"/>
          </a:xfrm>
          <a:prstGeom prst="rect">
            <a:avLst/>
          </a:prstGeom>
        </p:spPr>
      </p:pic>
      <p:pic>
        <p:nvPicPr>
          <p:cNvPr id="13" name="Image 12"/>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05817" y="6437718"/>
            <a:ext cx="384340" cy="315320"/>
          </a:xfrm>
          <a:prstGeom prst="rect">
            <a:avLst/>
          </a:prstGeom>
        </p:spPr>
      </p:pic>
      <p:sp>
        <p:nvSpPr>
          <p:cNvPr id="2" name="Titre 1"/>
          <p:cNvSpPr>
            <a:spLocks noGrp="1"/>
          </p:cNvSpPr>
          <p:nvPr>
            <p:ph type="ctrTitle" hasCustomPrompt="1"/>
          </p:nvPr>
        </p:nvSpPr>
        <p:spPr>
          <a:xfrm>
            <a:off x="1523999" y="1218995"/>
            <a:ext cx="9144000" cy="1006475"/>
          </a:xfrm>
        </p:spPr>
        <p:txBody>
          <a:bodyPr anchor="b">
            <a:normAutofit/>
          </a:bodyPr>
          <a:lstStyle>
            <a:lvl1pPr algn="ctr">
              <a:defRPr sz="3600"/>
            </a:lvl1pPr>
          </a:lstStyle>
          <a:p>
            <a:r>
              <a:rPr lang="fr-FR"/>
              <a:t>Titre</a:t>
            </a:r>
          </a:p>
        </p:txBody>
      </p:sp>
      <p:pic>
        <p:nvPicPr>
          <p:cNvPr id="12" name="Image 11"/>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sp>
        <p:nvSpPr>
          <p:cNvPr id="15" name="Espace réservé du contenu 2"/>
          <p:cNvSpPr>
            <a:spLocks noGrp="1"/>
          </p:cNvSpPr>
          <p:nvPr>
            <p:ph idx="13"/>
          </p:nvPr>
        </p:nvSpPr>
        <p:spPr>
          <a:xfrm>
            <a:off x="1523999" y="2440380"/>
            <a:ext cx="9144000" cy="353509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4" name="Espace réservé de la date 4"/>
          <p:cNvSpPr>
            <a:spLocks noGrp="1"/>
          </p:cNvSpPr>
          <p:nvPr>
            <p:ph type="dt" sz="half" idx="10"/>
          </p:nvPr>
        </p:nvSpPr>
        <p:spPr>
          <a:xfrm>
            <a:off x="1509314" y="6521815"/>
            <a:ext cx="2072086" cy="365125"/>
          </a:xfrm>
        </p:spPr>
        <p:txBody>
          <a:bodyPr/>
          <a:lstStyle>
            <a:lvl1pPr>
              <a:defRPr>
                <a:solidFill>
                  <a:schemeClr val="bg1">
                    <a:lumMod val="50000"/>
                  </a:schemeClr>
                </a:solidFill>
              </a:defRPr>
            </a:lvl1pPr>
          </a:lstStyle>
          <a:p>
            <a:fld id="{5739E8CC-1E8F-40FD-A941-FEE45B20DD8D}" type="datetime1">
              <a:rPr lang="fr-FR" smtClean="0"/>
              <a:pPr/>
              <a:t>10/04/2025</a:t>
            </a:fld>
            <a:endParaRPr lang="fr-FR"/>
          </a:p>
        </p:txBody>
      </p:sp>
      <p:sp>
        <p:nvSpPr>
          <p:cNvPr id="16" name="Espace réservé du pied de page 5"/>
          <p:cNvSpPr>
            <a:spLocks noGrp="1"/>
          </p:cNvSpPr>
          <p:nvPr>
            <p:ph type="ftr" sz="quarter" idx="11"/>
          </p:nvPr>
        </p:nvSpPr>
        <p:spPr>
          <a:xfrm>
            <a:off x="4038599" y="6521815"/>
            <a:ext cx="6198703" cy="365125"/>
          </a:xfrm>
        </p:spPr>
        <p:txBody>
          <a:bodyPr/>
          <a:lstStyle>
            <a:lvl1pPr>
              <a:defRPr>
                <a:solidFill>
                  <a:schemeClr val="bg1">
                    <a:lumMod val="50000"/>
                  </a:schemeClr>
                </a:solidFill>
              </a:defRPr>
            </a:lvl1pPr>
          </a:lstStyle>
          <a:p>
            <a:endParaRPr lang="fr-FR"/>
          </a:p>
        </p:txBody>
      </p:sp>
      <p:sp>
        <p:nvSpPr>
          <p:cNvPr id="17" name="Espace réservé du numéro de diapositive 6"/>
          <p:cNvSpPr>
            <a:spLocks noGrp="1"/>
          </p:cNvSpPr>
          <p:nvPr>
            <p:ph type="sldNum" sz="quarter" idx="12"/>
          </p:nvPr>
        </p:nvSpPr>
        <p:spPr>
          <a:xfrm>
            <a:off x="10744200" y="6521815"/>
            <a:ext cx="609600" cy="365125"/>
          </a:xfrm>
        </p:spPr>
        <p:txBody>
          <a:bodyPr vert="horz" lIns="91440" tIns="45720" rIns="91440" bIns="45720" rtlCol="0" anchor="ctr"/>
          <a:lstStyle>
            <a:lvl1pPr>
              <a:defRPr lang="fr-FR" smtClean="0">
                <a:solidFill>
                  <a:schemeClr val="bg1">
                    <a:lumMod val="50000"/>
                  </a:schemeClr>
                </a:solidFill>
              </a:defRPr>
            </a:lvl1pPr>
          </a:lstStyle>
          <a:p>
            <a:pPr algn="ctr"/>
            <a:fld id="{E35C3B32-BBC8-4FBC-9ABF-1C2676504F48}" type="slidenum">
              <a:rPr lang="fr-FR" smtClean="0"/>
              <a:pPr algn="ctr"/>
              <a:t>‹N°›</a:t>
            </a:fld>
            <a:endParaRPr lang="fr-FR"/>
          </a:p>
        </p:txBody>
      </p:sp>
      <p:sp>
        <p:nvSpPr>
          <p:cNvPr id="21" name="TextBox 15"/>
          <p:cNvSpPr txBox="1"/>
          <p:nvPr/>
        </p:nvSpPr>
        <p:spPr>
          <a:xfrm>
            <a:off x="11845595" y="5836998"/>
            <a:ext cx="271065" cy="273062"/>
          </a:xfrm>
          <a:prstGeom prst="rect">
            <a:avLst/>
          </a:prstGeom>
        </p:spPr>
        <p:txBody>
          <a:bodyPr lIns="50800" tIns="50800" rIns="50800" bIns="50800" rtlCol="0" anchor="ctr"/>
          <a:lstStyle/>
          <a:p>
            <a:pPr algn="ctr">
              <a:lnSpc>
                <a:spcPts val="419"/>
              </a:lnSpc>
            </a:pPr>
            <a:endParaRPr/>
          </a:p>
        </p:txBody>
      </p:sp>
      <p:sp>
        <p:nvSpPr>
          <p:cNvPr id="28" name="TextBox 15"/>
          <p:cNvSpPr txBox="1"/>
          <p:nvPr/>
        </p:nvSpPr>
        <p:spPr>
          <a:xfrm>
            <a:off x="11850204" y="6495001"/>
            <a:ext cx="261846" cy="263776"/>
          </a:xfrm>
          <a:prstGeom prst="rect">
            <a:avLst/>
          </a:prstGeom>
        </p:spPr>
        <p:txBody>
          <a:bodyPr lIns="50800" tIns="50800" rIns="50800" bIns="50800" rtlCol="0" anchor="ctr"/>
          <a:lstStyle/>
          <a:p>
            <a:pPr algn="ctr">
              <a:lnSpc>
                <a:spcPts val="419"/>
              </a:lnSpc>
            </a:pPr>
            <a:endParaRPr/>
          </a:p>
        </p:txBody>
      </p:sp>
      <p:grpSp>
        <p:nvGrpSpPr>
          <p:cNvPr id="9" name="Groupe 8"/>
          <p:cNvGrpSpPr/>
          <p:nvPr userDrawn="1"/>
        </p:nvGrpSpPr>
        <p:grpSpPr>
          <a:xfrm>
            <a:off x="11173853" y="5809821"/>
            <a:ext cx="974084" cy="978958"/>
            <a:chOff x="11173853" y="5809821"/>
            <a:chExt cx="974084" cy="978958"/>
          </a:xfrm>
        </p:grpSpPr>
        <p:sp>
          <p:nvSpPr>
            <p:cNvPr id="20" name="Freeform 14"/>
            <p:cNvSpPr/>
            <p:nvPr/>
          </p:nvSpPr>
          <p:spPr>
            <a:xfrm>
              <a:off x="11814318" y="5809821"/>
              <a:ext cx="333619" cy="33129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alpha val="40000"/>
              </a:srgbClr>
            </a:solidFill>
          </p:spPr>
        </p:sp>
        <p:sp>
          <p:nvSpPr>
            <p:cNvPr id="27" name="Freeform 14"/>
            <p:cNvSpPr/>
            <p:nvPr/>
          </p:nvSpPr>
          <p:spPr>
            <a:xfrm>
              <a:off x="11819991" y="6468748"/>
              <a:ext cx="322272" cy="32003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alpha val="40000"/>
              </a:srgbClr>
            </a:solidFill>
          </p:spPr>
        </p:sp>
        <p:sp>
          <p:nvSpPr>
            <p:cNvPr id="32" name="Freeform 7"/>
            <p:cNvSpPr/>
            <p:nvPr userDrawn="1"/>
          </p:nvSpPr>
          <p:spPr>
            <a:xfrm>
              <a:off x="11845595" y="6158122"/>
              <a:ext cx="288971" cy="295480"/>
            </a:xfrm>
            <a:custGeom>
              <a:avLst/>
              <a:gdLst/>
              <a:ahLst/>
              <a:cxnLst/>
              <a:rect l="l" t="t" r="r" b="b"/>
              <a:pathLst>
                <a:path w="664047" h="660590">
                  <a:moveTo>
                    <a:pt x="0" y="0"/>
                  </a:moveTo>
                  <a:lnTo>
                    <a:pt x="664047" y="0"/>
                  </a:lnTo>
                  <a:lnTo>
                    <a:pt x="664047" y="660590"/>
                  </a:lnTo>
                  <a:lnTo>
                    <a:pt x="0" y="660590"/>
                  </a:lnTo>
                  <a:close/>
                </a:path>
              </a:pathLst>
            </a:custGeom>
            <a:solidFill>
              <a:srgbClr val="80A82B">
                <a:alpha val="40000"/>
              </a:srgbClr>
            </a:solidFill>
          </p:spPr>
        </p:sp>
        <p:sp>
          <p:nvSpPr>
            <p:cNvPr id="33" name="Freeform 23"/>
            <p:cNvSpPr/>
            <p:nvPr userDrawn="1"/>
          </p:nvSpPr>
          <p:spPr>
            <a:xfrm flipH="1" flipV="1">
              <a:off x="11500867" y="6160119"/>
              <a:ext cx="322301" cy="301386"/>
            </a:xfrm>
            <a:custGeom>
              <a:avLst/>
              <a:gdLst/>
              <a:ahLst/>
              <a:cxnLst/>
              <a:rect l="l" t="t" r="r" b="b"/>
              <a:pathLst>
                <a:path w="1363706" h="1363706">
                  <a:moveTo>
                    <a:pt x="1363706" y="1363706"/>
                  </a:moveTo>
                  <a:lnTo>
                    <a:pt x="0" y="1363706"/>
                  </a:lnTo>
                  <a:lnTo>
                    <a:pt x="0" y="0"/>
                  </a:lnTo>
                  <a:lnTo>
                    <a:pt x="1363706" y="0"/>
                  </a:lnTo>
                  <a:lnTo>
                    <a:pt x="1363706" y="1363706"/>
                  </a:lnTo>
                  <a:close/>
                </a:path>
              </a:pathLst>
            </a:custGeom>
            <a:blipFill dpi="0" rotWithShape="1">
              <a:blip r:embed="rId6">
                <a:alphaModFix amt="40000"/>
                <a:extLst>
                  <a:ext uri="{96DAC541-7B7A-43D3-8B79-37D633B846F1}">
                    <asvg:svgBlip xmlns:asvg="http://schemas.microsoft.com/office/drawing/2016/SVG/main" r:embed="rId7"/>
                  </a:ext>
                </a:extLst>
              </a:blip>
              <a:srcRect/>
              <a:stretch>
                <a:fillRect/>
              </a:stretch>
            </a:blipFill>
          </p:spPr>
        </p:sp>
        <p:sp>
          <p:nvSpPr>
            <p:cNvPr id="36" name="Freeform 7"/>
            <p:cNvSpPr/>
            <p:nvPr userDrawn="1"/>
          </p:nvSpPr>
          <p:spPr>
            <a:xfrm>
              <a:off x="11515553" y="6476167"/>
              <a:ext cx="288971" cy="295480"/>
            </a:xfrm>
            <a:custGeom>
              <a:avLst/>
              <a:gdLst/>
              <a:ahLst/>
              <a:cxnLst/>
              <a:rect l="l" t="t" r="r" b="b"/>
              <a:pathLst>
                <a:path w="664047" h="660590">
                  <a:moveTo>
                    <a:pt x="0" y="0"/>
                  </a:moveTo>
                  <a:lnTo>
                    <a:pt x="664047" y="0"/>
                  </a:lnTo>
                  <a:lnTo>
                    <a:pt x="664047" y="660590"/>
                  </a:lnTo>
                  <a:lnTo>
                    <a:pt x="0" y="660590"/>
                  </a:lnTo>
                  <a:close/>
                </a:path>
              </a:pathLst>
            </a:custGeom>
            <a:solidFill>
              <a:srgbClr val="80A82B">
                <a:alpha val="40000"/>
              </a:srgbClr>
            </a:solidFill>
          </p:spPr>
        </p:sp>
        <p:sp>
          <p:nvSpPr>
            <p:cNvPr id="37" name="Freeform 23"/>
            <p:cNvSpPr/>
            <p:nvPr userDrawn="1"/>
          </p:nvSpPr>
          <p:spPr>
            <a:xfrm flipH="1" flipV="1">
              <a:off x="11173853" y="6476167"/>
              <a:ext cx="322301" cy="301386"/>
            </a:xfrm>
            <a:custGeom>
              <a:avLst/>
              <a:gdLst/>
              <a:ahLst/>
              <a:cxnLst/>
              <a:rect l="l" t="t" r="r" b="b"/>
              <a:pathLst>
                <a:path w="1363706" h="1363706">
                  <a:moveTo>
                    <a:pt x="1363706" y="1363706"/>
                  </a:moveTo>
                  <a:lnTo>
                    <a:pt x="0" y="1363706"/>
                  </a:lnTo>
                  <a:lnTo>
                    <a:pt x="0" y="0"/>
                  </a:lnTo>
                  <a:lnTo>
                    <a:pt x="1363706" y="0"/>
                  </a:lnTo>
                  <a:lnTo>
                    <a:pt x="1363706" y="1363706"/>
                  </a:lnTo>
                  <a:close/>
                </a:path>
              </a:pathLst>
            </a:custGeom>
            <a:blipFill dpi="0" rotWithShape="1">
              <a:blip r:embed="rId6">
                <a:alphaModFix amt="40000"/>
                <a:extLst>
                  <a:ext uri="{96DAC541-7B7A-43D3-8B79-37D633B846F1}">
                    <asvg:svgBlip xmlns:asvg="http://schemas.microsoft.com/office/drawing/2016/SVG/main" r:embed="rId7"/>
                  </a:ext>
                </a:extLst>
              </a:blip>
              <a:srcRect/>
              <a:stretch>
                <a:fillRect/>
              </a:stretch>
            </a:blipFill>
          </p:spPr>
        </p:sp>
      </p:grpSp>
    </p:spTree>
    <p:extLst>
      <p:ext uri="{BB962C8B-B14F-4D97-AF65-F5344CB8AC3E}">
        <p14:creationId xmlns:p14="http://schemas.microsoft.com/office/powerpoint/2010/main" val="16779210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 Diapo intercalaire">
    <p:spTree>
      <p:nvGrpSpPr>
        <p:cNvPr id="1" name=""/>
        <p:cNvGrpSpPr/>
        <p:nvPr/>
      </p:nvGrpSpPr>
      <p:grpSpPr>
        <a:xfrm>
          <a:off x="0" y="0"/>
          <a:ext cx="0" cy="0"/>
          <a:chOff x="0" y="0"/>
          <a:chExt cx="0" cy="0"/>
        </a:xfrm>
      </p:grpSpPr>
      <p:pic>
        <p:nvPicPr>
          <p:cNvPr id="12" name="Imag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pic>
        <p:nvPicPr>
          <p:cNvPr id="10" name="Imag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H="1">
            <a:off x="1376715" y="6366104"/>
            <a:ext cx="266172" cy="380551"/>
          </a:xfrm>
          <a:prstGeom prst="rect">
            <a:avLst/>
          </a:prstGeom>
        </p:spPr>
      </p:pic>
      <p:pic>
        <p:nvPicPr>
          <p:cNvPr id="11" name="Image 1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flipH="1">
            <a:off x="782507" y="6406966"/>
            <a:ext cx="401858" cy="282189"/>
          </a:xfrm>
          <a:prstGeom prst="rect">
            <a:avLst/>
          </a:prstGeom>
        </p:spPr>
      </p:pic>
      <p:pic>
        <p:nvPicPr>
          <p:cNvPr id="13" name="Image 12"/>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205817" y="6437718"/>
            <a:ext cx="384340" cy="315320"/>
          </a:xfrm>
          <a:prstGeom prst="rect">
            <a:avLst/>
          </a:prstGeom>
        </p:spPr>
      </p:pic>
      <p:sp>
        <p:nvSpPr>
          <p:cNvPr id="21" name="Titre 1"/>
          <p:cNvSpPr>
            <a:spLocks noGrp="1"/>
          </p:cNvSpPr>
          <p:nvPr>
            <p:ph type="title" hasCustomPrompt="1"/>
          </p:nvPr>
        </p:nvSpPr>
        <p:spPr>
          <a:xfrm>
            <a:off x="831850" y="1091429"/>
            <a:ext cx="10515600" cy="2852737"/>
          </a:xfrm>
        </p:spPr>
        <p:txBody>
          <a:bodyPr anchor="ctr">
            <a:normAutofit/>
          </a:bodyPr>
          <a:lstStyle>
            <a:lvl1pPr algn="ctr">
              <a:defRPr sz="3600"/>
            </a:lvl1pPr>
          </a:lstStyle>
          <a:p>
            <a:r>
              <a:rPr lang="fr-FR"/>
              <a:t>Titre</a:t>
            </a:r>
          </a:p>
        </p:txBody>
      </p:sp>
      <p:sp>
        <p:nvSpPr>
          <p:cNvPr id="22" name="Espace réservé du texte 2"/>
          <p:cNvSpPr>
            <a:spLocks noGrp="1"/>
          </p:cNvSpPr>
          <p:nvPr>
            <p:ph type="body" idx="1"/>
          </p:nvPr>
        </p:nvSpPr>
        <p:spPr>
          <a:xfrm>
            <a:off x="831850" y="3971154"/>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4" name="Espace réservé de la date 4"/>
          <p:cNvSpPr>
            <a:spLocks noGrp="1"/>
          </p:cNvSpPr>
          <p:nvPr>
            <p:ph type="dt" sz="half" idx="10"/>
          </p:nvPr>
        </p:nvSpPr>
        <p:spPr>
          <a:xfrm>
            <a:off x="1509314" y="6521815"/>
            <a:ext cx="2072086" cy="365125"/>
          </a:xfrm>
        </p:spPr>
        <p:txBody>
          <a:bodyPr/>
          <a:lstStyle>
            <a:lvl1pPr>
              <a:defRPr>
                <a:solidFill>
                  <a:schemeClr val="bg1">
                    <a:lumMod val="50000"/>
                  </a:schemeClr>
                </a:solidFill>
              </a:defRPr>
            </a:lvl1pPr>
          </a:lstStyle>
          <a:p>
            <a:fld id="{5739E8CC-1E8F-40FD-A941-FEE45B20DD8D}" type="datetime1">
              <a:rPr lang="fr-FR" smtClean="0"/>
              <a:pPr/>
              <a:t>10/04/2025</a:t>
            </a:fld>
            <a:endParaRPr lang="fr-FR"/>
          </a:p>
        </p:txBody>
      </p:sp>
      <p:sp>
        <p:nvSpPr>
          <p:cNvPr id="15" name="Espace réservé du pied de page 5"/>
          <p:cNvSpPr>
            <a:spLocks noGrp="1"/>
          </p:cNvSpPr>
          <p:nvPr>
            <p:ph type="ftr" sz="quarter" idx="11"/>
          </p:nvPr>
        </p:nvSpPr>
        <p:spPr>
          <a:xfrm>
            <a:off x="4038599" y="6521815"/>
            <a:ext cx="6198703" cy="365125"/>
          </a:xfrm>
        </p:spPr>
        <p:txBody>
          <a:bodyPr/>
          <a:lstStyle>
            <a:lvl1pPr>
              <a:defRPr>
                <a:solidFill>
                  <a:schemeClr val="bg1">
                    <a:lumMod val="50000"/>
                  </a:schemeClr>
                </a:solidFill>
              </a:defRPr>
            </a:lvl1pPr>
          </a:lstStyle>
          <a:p>
            <a:endParaRPr lang="fr-FR"/>
          </a:p>
        </p:txBody>
      </p:sp>
      <p:sp>
        <p:nvSpPr>
          <p:cNvPr id="16" name="Espace réservé du numéro de diapositive 6"/>
          <p:cNvSpPr>
            <a:spLocks noGrp="1"/>
          </p:cNvSpPr>
          <p:nvPr>
            <p:ph type="sldNum" sz="quarter" idx="12"/>
          </p:nvPr>
        </p:nvSpPr>
        <p:spPr>
          <a:xfrm>
            <a:off x="10744200" y="6521815"/>
            <a:ext cx="609600" cy="365125"/>
          </a:xfrm>
        </p:spPr>
        <p:txBody>
          <a:bodyPr vert="horz" lIns="91440" tIns="45720" rIns="91440" bIns="45720" rtlCol="0" anchor="ctr"/>
          <a:lstStyle>
            <a:lvl1pPr>
              <a:defRPr lang="fr-FR" smtClean="0">
                <a:solidFill>
                  <a:schemeClr val="bg1">
                    <a:lumMod val="50000"/>
                  </a:schemeClr>
                </a:solidFill>
              </a:defRPr>
            </a:lvl1pPr>
          </a:lstStyle>
          <a:p>
            <a:pPr algn="ctr"/>
            <a:fld id="{E35C3B32-BBC8-4FBC-9ABF-1C2676504F48}" type="slidenum">
              <a:rPr lang="fr-FR" smtClean="0"/>
              <a:pPr algn="ctr"/>
              <a:t>‹N°›</a:t>
            </a:fld>
            <a:endParaRPr lang="fr-FR"/>
          </a:p>
        </p:txBody>
      </p:sp>
      <p:grpSp>
        <p:nvGrpSpPr>
          <p:cNvPr id="27" name="Groupe 26"/>
          <p:cNvGrpSpPr/>
          <p:nvPr userDrawn="1"/>
        </p:nvGrpSpPr>
        <p:grpSpPr>
          <a:xfrm>
            <a:off x="11173853" y="5809821"/>
            <a:ext cx="974084" cy="978958"/>
            <a:chOff x="11173853" y="5809821"/>
            <a:chExt cx="974084" cy="978958"/>
          </a:xfrm>
        </p:grpSpPr>
        <p:sp>
          <p:nvSpPr>
            <p:cNvPr id="28" name="Freeform 14"/>
            <p:cNvSpPr/>
            <p:nvPr/>
          </p:nvSpPr>
          <p:spPr>
            <a:xfrm>
              <a:off x="11814318" y="5809821"/>
              <a:ext cx="333619" cy="33129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alpha val="40000"/>
              </a:srgbClr>
            </a:solidFill>
          </p:spPr>
        </p:sp>
        <p:sp>
          <p:nvSpPr>
            <p:cNvPr id="29" name="Freeform 14"/>
            <p:cNvSpPr/>
            <p:nvPr/>
          </p:nvSpPr>
          <p:spPr>
            <a:xfrm>
              <a:off x="11819991" y="6468748"/>
              <a:ext cx="322272" cy="32003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alpha val="40000"/>
              </a:srgbClr>
            </a:solidFill>
          </p:spPr>
        </p:sp>
        <p:sp>
          <p:nvSpPr>
            <p:cNvPr id="30" name="Freeform 7"/>
            <p:cNvSpPr/>
            <p:nvPr userDrawn="1"/>
          </p:nvSpPr>
          <p:spPr>
            <a:xfrm>
              <a:off x="11845595" y="6158122"/>
              <a:ext cx="288971" cy="295480"/>
            </a:xfrm>
            <a:custGeom>
              <a:avLst/>
              <a:gdLst/>
              <a:ahLst/>
              <a:cxnLst/>
              <a:rect l="l" t="t" r="r" b="b"/>
              <a:pathLst>
                <a:path w="664047" h="660590">
                  <a:moveTo>
                    <a:pt x="0" y="0"/>
                  </a:moveTo>
                  <a:lnTo>
                    <a:pt x="664047" y="0"/>
                  </a:lnTo>
                  <a:lnTo>
                    <a:pt x="664047" y="660590"/>
                  </a:lnTo>
                  <a:lnTo>
                    <a:pt x="0" y="660590"/>
                  </a:lnTo>
                  <a:close/>
                </a:path>
              </a:pathLst>
            </a:custGeom>
            <a:solidFill>
              <a:srgbClr val="80A82B">
                <a:alpha val="40000"/>
              </a:srgbClr>
            </a:solidFill>
          </p:spPr>
        </p:sp>
        <p:sp>
          <p:nvSpPr>
            <p:cNvPr id="31" name="Freeform 23"/>
            <p:cNvSpPr/>
            <p:nvPr userDrawn="1"/>
          </p:nvSpPr>
          <p:spPr>
            <a:xfrm flipH="1" flipV="1">
              <a:off x="11500867" y="6160119"/>
              <a:ext cx="322301" cy="301386"/>
            </a:xfrm>
            <a:custGeom>
              <a:avLst/>
              <a:gdLst/>
              <a:ahLst/>
              <a:cxnLst/>
              <a:rect l="l" t="t" r="r" b="b"/>
              <a:pathLst>
                <a:path w="1363706" h="1363706">
                  <a:moveTo>
                    <a:pt x="1363706" y="1363706"/>
                  </a:moveTo>
                  <a:lnTo>
                    <a:pt x="0" y="1363706"/>
                  </a:lnTo>
                  <a:lnTo>
                    <a:pt x="0" y="0"/>
                  </a:lnTo>
                  <a:lnTo>
                    <a:pt x="1363706" y="0"/>
                  </a:lnTo>
                  <a:lnTo>
                    <a:pt x="1363706" y="1363706"/>
                  </a:lnTo>
                  <a:close/>
                </a:path>
              </a:pathLst>
            </a:custGeom>
            <a:blipFill dpi="0" rotWithShape="1">
              <a:blip r:embed="rId6">
                <a:alphaModFix amt="40000"/>
                <a:extLst>
                  <a:ext uri="{96DAC541-7B7A-43D3-8B79-37D633B846F1}">
                    <asvg:svgBlip xmlns:asvg="http://schemas.microsoft.com/office/drawing/2016/SVG/main" r:embed="rId7"/>
                  </a:ext>
                </a:extLst>
              </a:blip>
              <a:srcRect/>
              <a:stretch>
                <a:fillRect/>
              </a:stretch>
            </a:blipFill>
          </p:spPr>
        </p:sp>
        <p:sp>
          <p:nvSpPr>
            <p:cNvPr id="32" name="Freeform 7"/>
            <p:cNvSpPr/>
            <p:nvPr userDrawn="1"/>
          </p:nvSpPr>
          <p:spPr>
            <a:xfrm>
              <a:off x="11515553" y="6476167"/>
              <a:ext cx="288971" cy="295480"/>
            </a:xfrm>
            <a:custGeom>
              <a:avLst/>
              <a:gdLst/>
              <a:ahLst/>
              <a:cxnLst/>
              <a:rect l="l" t="t" r="r" b="b"/>
              <a:pathLst>
                <a:path w="664047" h="660590">
                  <a:moveTo>
                    <a:pt x="0" y="0"/>
                  </a:moveTo>
                  <a:lnTo>
                    <a:pt x="664047" y="0"/>
                  </a:lnTo>
                  <a:lnTo>
                    <a:pt x="664047" y="660590"/>
                  </a:lnTo>
                  <a:lnTo>
                    <a:pt x="0" y="660590"/>
                  </a:lnTo>
                  <a:close/>
                </a:path>
              </a:pathLst>
            </a:custGeom>
            <a:solidFill>
              <a:srgbClr val="80A82B">
                <a:alpha val="40000"/>
              </a:srgbClr>
            </a:solidFill>
          </p:spPr>
        </p:sp>
        <p:sp>
          <p:nvSpPr>
            <p:cNvPr id="33" name="Freeform 23"/>
            <p:cNvSpPr/>
            <p:nvPr userDrawn="1"/>
          </p:nvSpPr>
          <p:spPr>
            <a:xfrm flipH="1" flipV="1">
              <a:off x="11173853" y="6476167"/>
              <a:ext cx="322301" cy="301386"/>
            </a:xfrm>
            <a:custGeom>
              <a:avLst/>
              <a:gdLst/>
              <a:ahLst/>
              <a:cxnLst/>
              <a:rect l="l" t="t" r="r" b="b"/>
              <a:pathLst>
                <a:path w="1363706" h="1363706">
                  <a:moveTo>
                    <a:pt x="1363706" y="1363706"/>
                  </a:moveTo>
                  <a:lnTo>
                    <a:pt x="0" y="1363706"/>
                  </a:lnTo>
                  <a:lnTo>
                    <a:pt x="0" y="0"/>
                  </a:lnTo>
                  <a:lnTo>
                    <a:pt x="1363706" y="0"/>
                  </a:lnTo>
                  <a:lnTo>
                    <a:pt x="1363706" y="1363706"/>
                  </a:lnTo>
                  <a:close/>
                </a:path>
              </a:pathLst>
            </a:custGeom>
            <a:blipFill dpi="0" rotWithShape="1">
              <a:blip r:embed="rId6">
                <a:alphaModFix amt="40000"/>
                <a:extLst>
                  <a:ext uri="{96DAC541-7B7A-43D3-8B79-37D633B846F1}">
                    <asvg:svgBlip xmlns:asvg="http://schemas.microsoft.com/office/drawing/2016/SVG/main" r:embed="rId7"/>
                  </a:ext>
                </a:extLst>
              </a:blip>
              <a:srcRect/>
              <a:stretch>
                <a:fillRect/>
              </a:stretch>
            </a:blipFill>
          </p:spPr>
        </p:sp>
      </p:grpSp>
    </p:spTree>
    <p:extLst>
      <p:ext uri="{BB962C8B-B14F-4D97-AF65-F5344CB8AC3E}">
        <p14:creationId xmlns:p14="http://schemas.microsoft.com/office/powerpoint/2010/main" val="3049737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Diapo contenu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85009" y="392806"/>
            <a:ext cx="10404565" cy="1325563"/>
          </a:xfrm>
        </p:spPr>
        <p:txBody>
          <a:bodyPr>
            <a:normAutofit/>
          </a:bodyPr>
          <a:lstStyle>
            <a:lvl1pPr algn="ctr">
              <a:defRPr sz="3600"/>
            </a:lvl1pPr>
          </a:lstStyle>
          <a:p>
            <a:r>
              <a:rPr lang="fr-FR"/>
              <a:t>Titre</a:t>
            </a:r>
          </a:p>
        </p:txBody>
      </p:sp>
      <p:pic>
        <p:nvPicPr>
          <p:cNvPr id="6" name="Imag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H="1">
            <a:off x="1376715" y="6366104"/>
            <a:ext cx="266172" cy="380551"/>
          </a:xfrm>
          <a:prstGeom prst="rect">
            <a:avLst/>
          </a:prstGeom>
        </p:spPr>
      </p:pic>
      <p:pic>
        <p:nvPicPr>
          <p:cNvPr id="8" name="Imag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H="1">
            <a:off x="782507" y="6406966"/>
            <a:ext cx="401858" cy="282189"/>
          </a:xfrm>
          <a:prstGeom prst="rect">
            <a:avLst/>
          </a:prstGeom>
        </p:spPr>
      </p:pic>
      <p:pic>
        <p:nvPicPr>
          <p:cNvPr id="13" name="Image 12"/>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05817" y="6437718"/>
            <a:ext cx="384340" cy="315320"/>
          </a:xfrm>
          <a:prstGeom prst="rect">
            <a:avLst/>
          </a:prstGeom>
        </p:spPr>
      </p:pic>
      <p:sp>
        <p:nvSpPr>
          <p:cNvPr id="15" name="Espace réservé du contenu 2"/>
          <p:cNvSpPr>
            <a:spLocks noGrp="1"/>
          </p:cNvSpPr>
          <p:nvPr>
            <p:ph idx="13"/>
          </p:nvPr>
        </p:nvSpPr>
        <p:spPr>
          <a:xfrm>
            <a:off x="885008" y="2190750"/>
            <a:ext cx="10479677" cy="384809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7" name="Image 16"/>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sp>
        <p:nvSpPr>
          <p:cNvPr id="12" name="Espace réservé de la date 4"/>
          <p:cNvSpPr>
            <a:spLocks noGrp="1"/>
          </p:cNvSpPr>
          <p:nvPr>
            <p:ph type="dt" sz="half" idx="10"/>
          </p:nvPr>
        </p:nvSpPr>
        <p:spPr>
          <a:xfrm>
            <a:off x="1509314" y="6521815"/>
            <a:ext cx="2072086" cy="365125"/>
          </a:xfrm>
        </p:spPr>
        <p:txBody>
          <a:bodyPr/>
          <a:lstStyle>
            <a:lvl1pPr>
              <a:defRPr>
                <a:solidFill>
                  <a:schemeClr val="bg1">
                    <a:lumMod val="50000"/>
                  </a:schemeClr>
                </a:solidFill>
              </a:defRPr>
            </a:lvl1pPr>
          </a:lstStyle>
          <a:p>
            <a:fld id="{5739E8CC-1E8F-40FD-A941-FEE45B20DD8D}" type="datetime1">
              <a:rPr lang="fr-FR" smtClean="0"/>
              <a:pPr/>
              <a:t>10/04/2025</a:t>
            </a:fld>
            <a:endParaRPr lang="fr-FR"/>
          </a:p>
        </p:txBody>
      </p:sp>
      <p:sp>
        <p:nvSpPr>
          <p:cNvPr id="14" name="Espace réservé du pied de page 5"/>
          <p:cNvSpPr>
            <a:spLocks noGrp="1"/>
          </p:cNvSpPr>
          <p:nvPr>
            <p:ph type="ftr" sz="quarter" idx="11"/>
          </p:nvPr>
        </p:nvSpPr>
        <p:spPr>
          <a:xfrm>
            <a:off x="4038599" y="6521815"/>
            <a:ext cx="6198703" cy="365125"/>
          </a:xfrm>
        </p:spPr>
        <p:txBody>
          <a:bodyPr/>
          <a:lstStyle>
            <a:lvl1pPr>
              <a:defRPr>
                <a:solidFill>
                  <a:schemeClr val="bg1">
                    <a:lumMod val="50000"/>
                  </a:schemeClr>
                </a:solidFill>
              </a:defRPr>
            </a:lvl1pPr>
          </a:lstStyle>
          <a:p>
            <a:endParaRPr lang="fr-FR"/>
          </a:p>
        </p:txBody>
      </p:sp>
      <p:sp>
        <p:nvSpPr>
          <p:cNvPr id="16" name="Espace réservé du numéro de diapositive 6"/>
          <p:cNvSpPr>
            <a:spLocks noGrp="1"/>
          </p:cNvSpPr>
          <p:nvPr>
            <p:ph type="sldNum" sz="quarter" idx="12"/>
          </p:nvPr>
        </p:nvSpPr>
        <p:spPr>
          <a:xfrm>
            <a:off x="10744200" y="6521815"/>
            <a:ext cx="609600" cy="365125"/>
          </a:xfrm>
        </p:spPr>
        <p:txBody>
          <a:bodyPr vert="horz" lIns="91440" tIns="45720" rIns="91440" bIns="45720" rtlCol="0" anchor="ctr"/>
          <a:lstStyle>
            <a:lvl1pPr>
              <a:defRPr lang="fr-FR" smtClean="0">
                <a:solidFill>
                  <a:schemeClr val="bg1">
                    <a:lumMod val="50000"/>
                  </a:schemeClr>
                </a:solidFill>
              </a:defRPr>
            </a:lvl1pPr>
          </a:lstStyle>
          <a:p>
            <a:pPr algn="ctr"/>
            <a:fld id="{E35C3B32-BBC8-4FBC-9ABF-1C2676504F48}" type="slidenum">
              <a:rPr lang="fr-FR" smtClean="0"/>
              <a:pPr algn="ctr"/>
              <a:t>‹N°›</a:t>
            </a:fld>
            <a:endParaRPr lang="fr-FR"/>
          </a:p>
        </p:txBody>
      </p:sp>
      <p:grpSp>
        <p:nvGrpSpPr>
          <p:cNvPr id="26" name="Groupe 25"/>
          <p:cNvGrpSpPr/>
          <p:nvPr userDrawn="1"/>
        </p:nvGrpSpPr>
        <p:grpSpPr>
          <a:xfrm>
            <a:off x="11173853" y="5809821"/>
            <a:ext cx="974084" cy="978958"/>
            <a:chOff x="11173853" y="5809821"/>
            <a:chExt cx="974084" cy="978958"/>
          </a:xfrm>
        </p:grpSpPr>
        <p:sp>
          <p:nvSpPr>
            <p:cNvPr id="27" name="Freeform 14"/>
            <p:cNvSpPr/>
            <p:nvPr/>
          </p:nvSpPr>
          <p:spPr>
            <a:xfrm>
              <a:off x="11814318" y="5809821"/>
              <a:ext cx="333619" cy="33129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alpha val="40000"/>
              </a:srgbClr>
            </a:solidFill>
          </p:spPr>
        </p:sp>
        <p:sp>
          <p:nvSpPr>
            <p:cNvPr id="28" name="Freeform 14"/>
            <p:cNvSpPr/>
            <p:nvPr/>
          </p:nvSpPr>
          <p:spPr>
            <a:xfrm>
              <a:off x="11819991" y="6468748"/>
              <a:ext cx="322272" cy="32003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alpha val="40000"/>
              </a:srgbClr>
            </a:solidFill>
          </p:spPr>
        </p:sp>
        <p:sp>
          <p:nvSpPr>
            <p:cNvPr id="29" name="Freeform 7"/>
            <p:cNvSpPr/>
            <p:nvPr userDrawn="1"/>
          </p:nvSpPr>
          <p:spPr>
            <a:xfrm>
              <a:off x="11845595" y="6158122"/>
              <a:ext cx="288971" cy="295480"/>
            </a:xfrm>
            <a:custGeom>
              <a:avLst/>
              <a:gdLst/>
              <a:ahLst/>
              <a:cxnLst/>
              <a:rect l="l" t="t" r="r" b="b"/>
              <a:pathLst>
                <a:path w="664047" h="660590">
                  <a:moveTo>
                    <a:pt x="0" y="0"/>
                  </a:moveTo>
                  <a:lnTo>
                    <a:pt x="664047" y="0"/>
                  </a:lnTo>
                  <a:lnTo>
                    <a:pt x="664047" y="660590"/>
                  </a:lnTo>
                  <a:lnTo>
                    <a:pt x="0" y="660590"/>
                  </a:lnTo>
                  <a:close/>
                </a:path>
              </a:pathLst>
            </a:custGeom>
            <a:solidFill>
              <a:srgbClr val="80A82B">
                <a:alpha val="40000"/>
              </a:srgbClr>
            </a:solidFill>
          </p:spPr>
        </p:sp>
        <p:sp>
          <p:nvSpPr>
            <p:cNvPr id="30" name="Freeform 23"/>
            <p:cNvSpPr/>
            <p:nvPr userDrawn="1"/>
          </p:nvSpPr>
          <p:spPr>
            <a:xfrm flipH="1" flipV="1">
              <a:off x="11500867" y="6160119"/>
              <a:ext cx="322301" cy="301386"/>
            </a:xfrm>
            <a:custGeom>
              <a:avLst/>
              <a:gdLst/>
              <a:ahLst/>
              <a:cxnLst/>
              <a:rect l="l" t="t" r="r" b="b"/>
              <a:pathLst>
                <a:path w="1363706" h="1363706">
                  <a:moveTo>
                    <a:pt x="1363706" y="1363706"/>
                  </a:moveTo>
                  <a:lnTo>
                    <a:pt x="0" y="1363706"/>
                  </a:lnTo>
                  <a:lnTo>
                    <a:pt x="0" y="0"/>
                  </a:lnTo>
                  <a:lnTo>
                    <a:pt x="1363706" y="0"/>
                  </a:lnTo>
                  <a:lnTo>
                    <a:pt x="1363706" y="1363706"/>
                  </a:lnTo>
                  <a:close/>
                </a:path>
              </a:pathLst>
            </a:custGeom>
            <a:blipFill dpi="0" rotWithShape="1">
              <a:blip r:embed="rId6">
                <a:alphaModFix amt="40000"/>
                <a:extLst>
                  <a:ext uri="{96DAC541-7B7A-43D3-8B79-37D633B846F1}">
                    <asvg:svgBlip xmlns:asvg="http://schemas.microsoft.com/office/drawing/2016/SVG/main" r:embed="rId7"/>
                  </a:ext>
                </a:extLst>
              </a:blip>
              <a:srcRect/>
              <a:stretch>
                <a:fillRect/>
              </a:stretch>
            </a:blipFill>
          </p:spPr>
        </p:sp>
        <p:sp>
          <p:nvSpPr>
            <p:cNvPr id="31" name="Freeform 7"/>
            <p:cNvSpPr/>
            <p:nvPr userDrawn="1"/>
          </p:nvSpPr>
          <p:spPr>
            <a:xfrm>
              <a:off x="11515553" y="6476167"/>
              <a:ext cx="288971" cy="295480"/>
            </a:xfrm>
            <a:custGeom>
              <a:avLst/>
              <a:gdLst/>
              <a:ahLst/>
              <a:cxnLst/>
              <a:rect l="l" t="t" r="r" b="b"/>
              <a:pathLst>
                <a:path w="664047" h="660590">
                  <a:moveTo>
                    <a:pt x="0" y="0"/>
                  </a:moveTo>
                  <a:lnTo>
                    <a:pt x="664047" y="0"/>
                  </a:lnTo>
                  <a:lnTo>
                    <a:pt x="664047" y="660590"/>
                  </a:lnTo>
                  <a:lnTo>
                    <a:pt x="0" y="660590"/>
                  </a:lnTo>
                  <a:close/>
                </a:path>
              </a:pathLst>
            </a:custGeom>
            <a:solidFill>
              <a:srgbClr val="80A82B">
                <a:alpha val="40000"/>
              </a:srgbClr>
            </a:solidFill>
          </p:spPr>
        </p:sp>
        <p:sp>
          <p:nvSpPr>
            <p:cNvPr id="32" name="Freeform 23"/>
            <p:cNvSpPr/>
            <p:nvPr userDrawn="1"/>
          </p:nvSpPr>
          <p:spPr>
            <a:xfrm flipH="1" flipV="1">
              <a:off x="11173853" y="6476167"/>
              <a:ext cx="322301" cy="301386"/>
            </a:xfrm>
            <a:custGeom>
              <a:avLst/>
              <a:gdLst/>
              <a:ahLst/>
              <a:cxnLst/>
              <a:rect l="l" t="t" r="r" b="b"/>
              <a:pathLst>
                <a:path w="1363706" h="1363706">
                  <a:moveTo>
                    <a:pt x="1363706" y="1363706"/>
                  </a:moveTo>
                  <a:lnTo>
                    <a:pt x="0" y="1363706"/>
                  </a:lnTo>
                  <a:lnTo>
                    <a:pt x="0" y="0"/>
                  </a:lnTo>
                  <a:lnTo>
                    <a:pt x="1363706" y="0"/>
                  </a:lnTo>
                  <a:lnTo>
                    <a:pt x="1363706" y="1363706"/>
                  </a:lnTo>
                  <a:close/>
                </a:path>
              </a:pathLst>
            </a:custGeom>
            <a:blipFill dpi="0" rotWithShape="1">
              <a:blip r:embed="rId6">
                <a:alphaModFix amt="40000"/>
                <a:extLst>
                  <a:ext uri="{96DAC541-7B7A-43D3-8B79-37D633B846F1}">
                    <asvg:svgBlip xmlns:asvg="http://schemas.microsoft.com/office/drawing/2016/SVG/main" r:embed="rId7"/>
                  </a:ext>
                </a:extLst>
              </a:blip>
              <a:srcRect/>
              <a:stretch>
                <a:fillRect/>
              </a:stretch>
            </a:blipFill>
          </p:spPr>
        </p:sp>
      </p:grpSp>
    </p:spTree>
    <p:extLst>
      <p:ext uri="{BB962C8B-B14F-4D97-AF65-F5344CB8AC3E}">
        <p14:creationId xmlns:p14="http://schemas.microsoft.com/office/powerpoint/2010/main" val="29383883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4 Diapo 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590157" y="987425"/>
            <a:ext cx="3932237" cy="814155"/>
          </a:xfrm>
        </p:spPr>
        <p:txBody>
          <a:bodyPr anchor="t" anchorCtr="0"/>
          <a:lstStyle>
            <a:lvl1pPr>
              <a:lnSpc>
                <a:spcPct val="100000"/>
              </a:lnSpc>
              <a:defRPr sz="3200">
                <a:solidFill>
                  <a:schemeClr val="tx2"/>
                </a:solidFill>
              </a:defRPr>
            </a:lvl1pPr>
          </a:lstStyle>
          <a:p>
            <a:r>
              <a:rPr lang="fr-FR"/>
              <a:t>Titre</a:t>
            </a:r>
          </a:p>
        </p:txBody>
      </p:sp>
      <p:sp>
        <p:nvSpPr>
          <p:cNvPr id="3" name="Espace réservé du contenu 2"/>
          <p:cNvSpPr>
            <a:spLocks noGrp="1"/>
          </p:cNvSpPr>
          <p:nvPr>
            <p:ph idx="1"/>
          </p:nvPr>
        </p:nvSpPr>
        <p:spPr>
          <a:xfrm>
            <a:off x="5183188" y="987425"/>
            <a:ext cx="6172200" cy="4873625"/>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590157" y="2343149"/>
            <a:ext cx="3932237" cy="35179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pic>
        <p:nvPicPr>
          <p:cNvPr id="11" name="Image 10"/>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H="1">
            <a:off x="1376715" y="6366104"/>
            <a:ext cx="266172" cy="380551"/>
          </a:xfrm>
          <a:prstGeom prst="rect">
            <a:avLst/>
          </a:prstGeom>
        </p:spPr>
      </p:pic>
      <p:pic>
        <p:nvPicPr>
          <p:cNvPr id="12" name="Image 11"/>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flipH="1">
            <a:off x="782507" y="6406966"/>
            <a:ext cx="401858" cy="282189"/>
          </a:xfrm>
          <a:prstGeom prst="rect">
            <a:avLst/>
          </a:prstGeom>
        </p:spPr>
      </p:pic>
      <p:pic>
        <p:nvPicPr>
          <p:cNvPr id="13" name="Image 12"/>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205817" y="6437718"/>
            <a:ext cx="384340" cy="315320"/>
          </a:xfrm>
          <a:prstGeom prst="rect">
            <a:avLst/>
          </a:prstGeom>
        </p:spPr>
      </p:pic>
      <p:sp>
        <p:nvSpPr>
          <p:cNvPr id="18" name="Espace réservé de la date 4"/>
          <p:cNvSpPr>
            <a:spLocks noGrp="1"/>
          </p:cNvSpPr>
          <p:nvPr>
            <p:ph type="dt" sz="half" idx="10"/>
          </p:nvPr>
        </p:nvSpPr>
        <p:spPr>
          <a:xfrm>
            <a:off x="1509314" y="6521815"/>
            <a:ext cx="2072086" cy="365125"/>
          </a:xfrm>
        </p:spPr>
        <p:txBody>
          <a:bodyPr/>
          <a:lstStyle>
            <a:lvl1pPr>
              <a:defRPr>
                <a:solidFill>
                  <a:schemeClr val="bg1">
                    <a:lumMod val="50000"/>
                  </a:schemeClr>
                </a:solidFill>
              </a:defRPr>
            </a:lvl1pPr>
          </a:lstStyle>
          <a:p>
            <a:fld id="{5739E8CC-1E8F-40FD-A941-FEE45B20DD8D}" type="datetime1">
              <a:rPr lang="fr-FR" smtClean="0"/>
              <a:pPr/>
              <a:t>10/04/2025</a:t>
            </a:fld>
            <a:endParaRPr lang="fr-FR"/>
          </a:p>
        </p:txBody>
      </p:sp>
      <p:sp>
        <p:nvSpPr>
          <p:cNvPr id="19" name="Espace réservé du pied de page 5"/>
          <p:cNvSpPr>
            <a:spLocks noGrp="1"/>
          </p:cNvSpPr>
          <p:nvPr>
            <p:ph type="ftr" sz="quarter" idx="11"/>
          </p:nvPr>
        </p:nvSpPr>
        <p:spPr>
          <a:xfrm>
            <a:off x="4038599" y="6521815"/>
            <a:ext cx="6198703" cy="365125"/>
          </a:xfrm>
        </p:spPr>
        <p:txBody>
          <a:bodyPr/>
          <a:lstStyle>
            <a:lvl1pPr>
              <a:defRPr>
                <a:solidFill>
                  <a:schemeClr val="bg1">
                    <a:lumMod val="50000"/>
                  </a:schemeClr>
                </a:solidFill>
              </a:defRPr>
            </a:lvl1pPr>
          </a:lstStyle>
          <a:p>
            <a:endParaRPr lang="fr-FR"/>
          </a:p>
        </p:txBody>
      </p:sp>
      <p:sp>
        <p:nvSpPr>
          <p:cNvPr id="20" name="Espace réservé du numéro de diapositive 6"/>
          <p:cNvSpPr>
            <a:spLocks noGrp="1"/>
          </p:cNvSpPr>
          <p:nvPr>
            <p:ph type="sldNum" sz="quarter" idx="12"/>
          </p:nvPr>
        </p:nvSpPr>
        <p:spPr>
          <a:xfrm>
            <a:off x="10744200" y="6521815"/>
            <a:ext cx="609600" cy="365125"/>
          </a:xfrm>
        </p:spPr>
        <p:txBody>
          <a:bodyPr vert="horz" lIns="91440" tIns="45720" rIns="91440" bIns="45720" rtlCol="0" anchor="ctr"/>
          <a:lstStyle>
            <a:lvl1pPr>
              <a:defRPr lang="fr-FR" smtClean="0">
                <a:solidFill>
                  <a:schemeClr val="bg1">
                    <a:lumMod val="50000"/>
                  </a:schemeClr>
                </a:solidFill>
              </a:defRPr>
            </a:lvl1pPr>
          </a:lstStyle>
          <a:p>
            <a:pPr algn="ctr"/>
            <a:fld id="{E35C3B32-BBC8-4FBC-9ABF-1C2676504F48}" type="slidenum">
              <a:rPr lang="fr-FR" smtClean="0"/>
              <a:pPr algn="ctr"/>
              <a:t>‹N°›</a:t>
            </a:fld>
            <a:endParaRPr lang="fr-FR"/>
          </a:p>
        </p:txBody>
      </p:sp>
      <p:grpSp>
        <p:nvGrpSpPr>
          <p:cNvPr id="25" name="Groupe 24"/>
          <p:cNvGrpSpPr/>
          <p:nvPr userDrawn="1"/>
        </p:nvGrpSpPr>
        <p:grpSpPr>
          <a:xfrm>
            <a:off x="11173853" y="5809821"/>
            <a:ext cx="974084" cy="978958"/>
            <a:chOff x="11173853" y="5809821"/>
            <a:chExt cx="974084" cy="978958"/>
          </a:xfrm>
        </p:grpSpPr>
        <p:sp>
          <p:nvSpPr>
            <p:cNvPr id="26" name="Freeform 14"/>
            <p:cNvSpPr/>
            <p:nvPr/>
          </p:nvSpPr>
          <p:spPr>
            <a:xfrm>
              <a:off x="11814318" y="5809821"/>
              <a:ext cx="333619" cy="33129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alpha val="40000"/>
              </a:srgbClr>
            </a:solidFill>
          </p:spPr>
        </p:sp>
        <p:sp>
          <p:nvSpPr>
            <p:cNvPr id="27" name="Freeform 14"/>
            <p:cNvSpPr/>
            <p:nvPr/>
          </p:nvSpPr>
          <p:spPr>
            <a:xfrm>
              <a:off x="11819991" y="6468748"/>
              <a:ext cx="322272" cy="32003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alpha val="40000"/>
              </a:srgbClr>
            </a:solidFill>
          </p:spPr>
        </p:sp>
        <p:sp>
          <p:nvSpPr>
            <p:cNvPr id="28" name="Freeform 7"/>
            <p:cNvSpPr/>
            <p:nvPr userDrawn="1"/>
          </p:nvSpPr>
          <p:spPr>
            <a:xfrm>
              <a:off x="11845595" y="6158122"/>
              <a:ext cx="288971" cy="295480"/>
            </a:xfrm>
            <a:custGeom>
              <a:avLst/>
              <a:gdLst/>
              <a:ahLst/>
              <a:cxnLst/>
              <a:rect l="l" t="t" r="r" b="b"/>
              <a:pathLst>
                <a:path w="664047" h="660590">
                  <a:moveTo>
                    <a:pt x="0" y="0"/>
                  </a:moveTo>
                  <a:lnTo>
                    <a:pt x="664047" y="0"/>
                  </a:lnTo>
                  <a:lnTo>
                    <a:pt x="664047" y="660590"/>
                  </a:lnTo>
                  <a:lnTo>
                    <a:pt x="0" y="660590"/>
                  </a:lnTo>
                  <a:close/>
                </a:path>
              </a:pathLst>
            </a:custGeom>
            <a:solidFill>
              <a:srgbClr val="80A82B">
                <a:alpha val="40000"/>
              </a:srgbClr>
            </a:solidFill>
          </p:spPr>
        </p:sp>
        <p:sp>
          <p:nvSpPr>
            <p:cNvPr id="29" name="Freeform 23"/>
            <p:cNvSpPr/>
            <p:nvPr userDrawn="1"/>
          </p:nvSpPr>
          <p:spPr>
            <a:xfrm flipH="1" flipV="1">
              <a:off x="11500867" y="6160119"/>
              <a:ext cx="322301" cy="301386"/>
            </a:xfrm>
            <a:custGeom>
              <a:avLst/>
              <a:gdLst/>
              <a:ahLst/>
              <a:cxnLst/>
              <a:rect l="l" t="t" r="r" b="b"/>
              <a:pathLst>
                <a:path w="1363706" h="1363706">
                  <a:moveTo>
                    <a:pt x="1363706" y="1363706"/>
                  </a:moveTo>
                  <a:lnTo>
                    <a:pt x="0" y="1363706"/>
                  </a:lnTo>
                  <a:lnTo>
                    <a:pt x="0" y="0"/>
                  </a:lnTo>
                  <a:lnTo>
                    <a:pt x="1363706" y="0"/>
                  </a:lnTo>
                  <a:lnTo>
                    <a:pt x="1363706" y="1363706"/>
                  </a:lnTo>
                  <a:close/>
                </a:path>
              </a:pathLst>
            </a:custGeom>
            <a:blipFill dpi="0" rotWithShape="1">
              <a:blip r:embed="rId6">
                <a:alphaModFix amt="40000"/>
                <a:extLst>
                  <a:ext uri="{96DAC541-7B7A-43D3-8B79-37D633B846F1}">
                    <asvg:svgBlip xmlns:asvg="http://schemas.microsoft.com/office/drawing/2016/SVG/main" r:embed="rId7"/>
                  </a:ext>
                </a:extLst>
              </a:blip>
              <a:srcRect/>
              <a:stretch>
                <a:fillRect/>
              </a:stretch>
            </a:blipFill>
          </p:spPr>
        </p:sp>
        <p:sp>
          <p:nvSpPr>
            <p:cNvPr id="30" name="Freeform 7"/>
            <p:cNvSpPr/>
            <p:nvPr userDrawn="1"/>
          </p:nvSpPr>
          <p:spPr>
            <a:xfrm>
              <a:off x="11515553" y="6476167"/>
              <a:ext cx="288971" cy="295480"/>
            </a:xfrm>
            <a:custGeom>
              <a:avLst/>
              <a:gdLst/>
              <a:ahLst/>
              <a:cxnLst/>
              <a:rect l="l" t="t" r="r" b="b"/>
              <a:pathLst>
                <a:path w="664047" h="660590">
                  <a:moveTo>
                    <a:pt x="0" y="0"/>
                  </a:moveTo>
                  <a:lnTo>
                    <a:pt x="664047" y="0"/>
                  </a:lnTo>
                  <a:lnTo>
                    <a:pt x="664047" y="660590"/>
                  </a:lnTo>
                  <a:lnTo>
                    <a:pt x="0" y="660590"/>
                  </a:lnTo>
                  <a:close/>
                </a:path>
              </a:pathLst>
            </a:custGeom>
            <a:solidFill>
              <a:srgbClr val="80A82B">
                <a:alpha val="40000"/>
              </a:srgbClr>
            </a:solidFill>
          </p:spPr>
        </p:sp>
        <p:sp>
          <p:nvSpPr>
            <p:cNvPr id="31" name="Freeform 23"/>
            <p:cNvSpPr/>
            <p:nvPr userDrawn="1"/>
          </p:nvSpPr>
          <p:spPr>
            <a:xfrm flipH="1" flipV="1">
              <a:off x="11173853" y="6476167"/>
              <a:ext cx="322301" cy="301386"/>
            </a:xfrm>
            <a:custGeom>
              <a:avLst/>
              <a:gdLst/>
              <a:ahLst/>
              <a:cxnLst/>
              <a:rect l="l" t="t" r="r" b="b"/>
              <a:pathLst>
                <a:path w="1363706" h="1363706">
                  <a:moveTo>
                    <a:pt x="1363706" y="1363706"/>
                  </a:moveTo>
                  <a:lnTo>
                    <a:pt x="0" y="1363706"/>
                  </a:lnTo>
                  <a:lnTo>
                    <a:pt x="0" y="0"/>
                  </a:lnTo>
                  <a:lnTo>
                    <a:pt x="1363706" y="0"/>
                  </a:lnTo>
                  <a:lnTo>
                    <a:pt x="1363706" y="1363706"/>
                  </a:lnTo>
                  <a:close/>
                </a:path>
              </a:pathLst>
            </a:custGeom>
            <a:blipFill dpi="0" rotWithShape="1">
              <a:blip r:embed="rId6">
                <a:alphaModFix amt="40000"/>
                <a:extLst>
                  <a:ext uri="{96DAC541-7B7A-43D3-8B79-37D633B846F1}">
                    <asvg:svgBlip xmlns:asvg="http://schemas.microsoft.com/office/drawing/2016/SVG/main" r:embed="rId7"/>
                  </a:ext>
                </a:extLst>
              </a:blip>
              <a:srcRect/>
              <a:stretch>
                <a:fillRect/>
              </a:stretch>
            </a:blipFill>
          </p:spPr>
        </p:sp>
      </p:grpSp>
    </p:spTree>
    <p:extLst>
      <p:ext uri="{BB962C8B-B14F-4D97-AF65-F5344CB8AC3E}">
        <p14:creationId xmlns:p14="http://schemas.microsoft.com/office/powerpoint/2010/main" val="33335497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 Contenu avec légende">
    <p:spTree>
      <p:nvGrpSpPr>
        <p:cNvPr id="1" name=""/>
        <p:cNvGrpSpPr/>
        <p:nvPr/>
      </p:nvGrpSpPr>
      <p:grpSpPr>
        <a:xfrm>
          <a:off x="0" y="0"/>
          <a:ext cx="0" cy="0"/>
          <a:chOff x="0" y="0"/>
          <a:chExt cx="0" cy="0"/>
        </a:xfrm>
      </p:grpSpPr>
      <p:pic>
        <p:nvPicPr>
          <p:cNvPr id="12" name="Imag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H="1">
            <a:off x="1376715" y="6366104"/>
            <a:ext cx="266172" cy="380551"/>
          </a:xfrm>
          <a:prstGeom prst="rect">
            <a:avLst/>
          </a:prstGeom>
        </p:spPr>
      </p:pic>
      <p:pic>
        <p:nvPicPr>
          <p:cNvPr id="13" name="Imag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H="1">
            <a:off x="782507" y="6406966"/>
            <a:ext cx="401858" cy="282189"/>
          </a:xfrm>
          <a:prstGeom prst="rect">
            <a:avLst/>
          </a:prstGeom>
        </p:spPr>
      </p:pic>
      <p:pic>
        <p:nvPicPr>
          <p:cNvPr id="14" name="Image 13"/>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05817" y="6437718"/>
            <a:ext cx="384340" cy="315320"/>
          </a:xfrm>
          <a:prstGeom prst="rect">
            <a:avLst/>
          </a:prstGeom>
        </p:spPr>
      </p:pic>
      <p:sp>
        <p:nvSpPr>
          <p:cNvPr id="2" name="Titre 1"/>
          <p:cNvSpPr>
            <a:spLocks noGrp="1"/>
          </p:cNvSpPr>
          <p:nvPr>
            <p:ph type="title" hasCustomPrompt="1"/>
          </p:nvPr>
        </p:nvSpPr>
        <p:spPr>
          <a:xfrm>
            <a:off x="523875" y="748937"/>
            <a:ext cx="8801100" cy="949610"/>
          </a:xfrm>
        </p:spPr>
        <p:txBody>
          <a:bodyPr anchor="t" anchorCtr="0"/>
          <a:lstStyle>
            <a:lvl1pPr>
              <a:defRPr sz="3200">
                <a:solidFill>
                  <a:schemeClr val="accent2"/>
                </a:solidFill>
              </a:defRPr>
            </a:lvl1pPr>
          </a:lstStyle>
          <a:p>
            <a:r>
              <a:rPr lang="fr-FR"/>
              <a:t>Titre</a:t>
            </a:r>
          </a:p>
        </p:txBody>
      </p:sp>
      <p:sp>
        <p:nvSpPr>
          <p:cNvPr id="3" name="Espace réservé du contenu 2"/>
          <p:cNvSpPr>
            <a:spLocks noGrp="1"/>
          </p:cNvSpPr>
          <p:nvPr>
            <p:ph idx="1"/>
          </p:nvPr>
        </p:nvSpPr>
        <p:spPr>
          <a:xfrm>
            <a:off x="523875" y="2218453"/>
            <a:ext cx="10915650" cy="365053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9" name="Image 8"/>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sp>
        <p:nvSpPr>
          <p:cNvPr id="19" name="Espace réservé de la date 4"/>
          <p:cNvSpPr>
            <a:spLocks noGrp="1"/>
          </p:cNvSpPr>
          <p:nvPr>
            <p:ph type="dt" sz="half" idx="10"/>
          </p:nvPr>
        </p:nvSpPr>
        <p:spPr>
          <a:xfrm>
            <a:off x="1509314" y="6521815"/>
            <a:ext cx="2072086" cy="365125"/>
          </a:xfrm>
        </p:spPr>
        <p:txBody>
          <a:bodyPr/>
          <a:lstStyle>
            <a:lvl1pPr>
              <a:defRPr>
                <a:solidFill>
                  <a:schemeClr val="bg1">
                    <a:lumMod val="50000"/>
                  </a:schemeClr>
                </a:solidFill>
              </a:defRPr>
            </a:lvl1pPr>
          </a:lstStyle>
          <a:p>
            <a:fld id="{5739E8CC-1E8F-40FD-A941-FEE45B20DD8D}" type="datetime1">
              <a:rPr lang="fr-FR" smtClean="0"/>
              <a:pPr/>
              <a:t>10/04/2025</a:t>
            </a:fld>
            <a:endParaRPr lang="fr-FR"/>
          </a:p>
        </p:txBody>
      </p:sp>
      <p:sp>
        <p:nvSpPr>
          <p:cNvPr id="20" name="Espace réservé du pied de page 5"/>
          <p:cNvSpPr>
            <a:spLocks noGrp="1"/>
          </p:cNvSpPr>
          <p:nvPr>
            <p:ph type="ftr" sz="quarter" idx="11"/>
          </p:nvPr>
        </p:nvSpPr>
        <p:spPr>
          <a:xfrm>
            <a:off x="4038599" y="6521815"/>
            <a:ext cx="6198703" cy="365125"/>
          </a:xfrm>
        </p:spPr>
        <p:txBody>
          <a:bodyPr/>
          <a:lstStyle>
            <a:lvl1pPr>
              <a:defRPr>
                <a:solidFill>
                  <a:schemeClr val="bg1">
                    <a:lumMod val="50000"/>
                  </a:schemeClr>
                </a:solidFill>
              </a:defRPr>
            </a:lvl1pPr>
          </a:lstStyle>
          <a:p>
            <a:endParaRPr lang="fr-FR"/>
          </a:p>
        </p:txBody>
      </p:sp>
      <p:sp>
        <p:nvSpPr>
          <p:cNvPr id="21" name="Espace réservé du numéro de diapositive 6"/>
          <p:cNvSpPr>
            <a:spLocks noGrp="1"/>
          </p:cNvSpPr>
          <p:nvPr>
            <p:ph type="sldNum" sz="quarter" idx="12"/>
          </p:nvPr>
        </p:nvSpPr>
        <p:spPr>
          <a:xfrm>
            <a:off x="10744200" y="6521815"/>
            <a:ext cx="609600" cy="365125"/>
          </a:xfrm>
        </p:spPr>
        <p:txBody>
          <a:bodyPr vert="horz" lIns="91440" tIns="45720" rIns="91440" bIns="45720" rtlCol="0" anchor="ctr"/>
          <a:lstStyle>
            <a:lvl1pPr>
              <a:defRPr lang="fr-FR" smtClean="0">
                <a:solidFill>
                  <a:schemeClr val="bg1">
                    <a:lumMod val="50000"/>
                  </a:schemeClr>
                </a:solidFill>
              </a:defRPr>
            </a:lvl1pPr>
          </a:lstStyle>
          <a:p>
            <a:pPr algn="ctr"/>
            <a:fld id="{E35C3B32-BBC8-4FBC-9ABF-1C2676504F48}" type="slidenum">
              <a:rPr lang="fr-FR" smtClean="0"/>
              <a:pPr algn="ctr"/>
              <a:t>‹N°›</a:t>
            </a:fld>
            <a:endParaRPr lang="fr-FR"/>
          </a:p>
        </p:txBody>
      </p:sp>
      <p:grpSp>
        <p:nvGrpSpPr>
          <p:cNvPr id="26" name="Groupe 25"/>
          <p:cNvGrpSpPr/>
          <p:nvPr userDrawn="1"/>
        </p:nvGrpSpPr>
        <p:grpSpPr>
          <a:xfrm>
            <a:off x="11173853" y="5809821"/>
            <a:ext cx="974084" cy="978958"/>
            <a:chOff x="11173853" y="5809821"/>
            <a:chExt cx="974084" cy="978958"/>
          </a:xfrm>
        </p:grpSpPr>
        <p:sp>
          <p:nvSpPr>
            <p:cNvPr id="27" name="Freeform 14"/>
            <p:cNvSpPr/>
            <p:nvPr/>
          </p:nvSpPr>
          <p:spPr>
            <a:xfrm>
              <a:off x="11814318" y="5809821"/>
              <a:ext cx="333619" cy="33129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alpha val="40000"/>
              </a:srgbClr>
            </a:solidFill>
          </p:spPr>
        </p:sp>
        <p:sp>
          <p:nvSpPr>
            <p:cNvPr id="28" name="Freeform 14"/>
            <p:cNvSpPr/>
            <p:nvPr/>
          </p:nvSpPr>
          <p:spPr>
            <a:xfrm>
              <a:off x="11819991" y="6468748"/>
              <a:ext cx="322272" cy="32003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alpha val="40000"/>
              </a:srgbClr>
            </a:solidFill>
          </p:spPr>
        </p:sp>
        <p:sp>
          <p:nvSpPr>
            <p:cNvPr id="29" name="Freeform 7"/>
            <p:cNvSpPr/>
            <p:nvPr userDrawn="1"/>
          </p:nvSpPr>
          <p:spPr>
            <a:xfrm>
              <a:off x="11845595" y="6158122"/>
              <a:ext cx="288971" cy="295480"/>
            </a:xfrm>
            <a:custGeom>
              <a:avLst/>
              <a:gdLst/>
              <a:ahLst/>
              <a:cxnLst/>
              <a:rect l="l" t="t" r="r" b="b"/>
              <a:pathLst>
                <a:path w="664047" h="660590">
                  <a:moveTo>
                    <a:pt x="0" y="0"/>
                  </a:moveTo>
                  <a:lnTo>
                    <a:pt x="664047" y="0"/>
                  </a:lnTo>
                  <a:lnTo>
                    <a:pt x="664047" y="660590"/>
                  </a:lnTo>
                  <a:lnTo>
                    <a:pt x="0" y="660590"/>
                  </a:lnTo>
                  <a:close/>
                </a:path>
              </a:pathLst>
            </a:custGeom>
            <a:solidFill>
              <a:srgbClr val="80A82B">
                <a:alpha val="40000"/>
              </a:srgbClr>
            </a:solidFill>
          </p:spPr>
        </p:sp>
        <p:sp>
          <p:nvSpPr>
            <p:cNvPr id="30" name="Freeform 23"/>
            <p:cNvSpPr/>
            <p:nvPr userDrawn="1"/>
          </p:nvSpPr>
          <p:spPr>
            <a:xfrm flipH="1" flipV="1">
              <a:off x="11500867" y="6160119"/>
              <a:ext cx="322301" cy="301386"/>
            </a:xfrm>
            <a:custGeom>
              <a:avLst/>
              <a:gdLst/>
              <a:ahLst/>
              <a:cxnLst/>
              <a:rect l="l" t="t" r="r" b="b"/>
              <a:pathLst>
                <a:path w="1363706" h="1363706">
                  <a:moveTo>
                    <a:pt x="1363706" y="1363706"/>
                  </a:moveTo>
                  <a:lnTo>
                    <a:pt x="0" y="1363706"/>
                  </a:lnTo>
                  <a:lnTo>
                    <a:pt x="0" y="0"/>
                  </a:lnTo>
                  <a:lnTo>
                    <a:pt x="1363706" y="0"/>
                  </a:lnTo>
                  <a:lnTo>
                    <a:pt x="1363706" y="1363706"/>
                  </a:lnTo>
                  <a:close/>
                </a:path>
              </a:pathLst>
            </a:custGeom>
            <a:blipFill dpi="0" rotWithShape="1">
              <a:blip r:embed="rId6">
                <a:alphaModFix amt="40000"/>
                <a:extLst>
                  <a:ext uri="{96DAC541-7B7A-43D3-8B79-37D633B846F1}">
                    <asvg:svgBlip xmlns:asvg="http://schemas.microsoft.com/office/drawing/2016/SVG/main" r:embed="rId7"/>
                  </a:ext>
                </a:extLst>
              </a:blip>
              <a:srcRect/>
              <a:stretch>
                <a:fillRect/>
              </a:stretch>
            </a:blipFill>
          </p:spPr>
        </p:sp>
        <p:sp>
          <p:nvSpPr>
            <p:cNvPr id="31" name="Freeform 7"/>
            <p:cNvSpPr/>
            <p:nvPr userDrawn="1"/>
          </p:nvSpPr>
          <p:spPr>
            <a:xfrm>
              <a:off x="11515553" y="6476167"/>
              <a:ext cx="288971" cy="295480"/>
            </a:xfrm>
            <a:custGeom>
              <a:avLst/>
              <a:gdLst/>
              <a:ahLst/>
              <a:cxnLst/>
              <a:rect l="l" t="t" r="r" b="b"/>
              <a:pathLst>
                <a:path w="664047" h="660590">
                  <a:moveTo>
                    <a:pt x="0" y="0"/>
                  </a:moveTo>
                  <a:lnTo>
                    <a:pt x="664047" y="0"/>
                  </a:lnTo>
                  <a:lnTo>
                    <a:pt x="664047" y="660590"/>
                  </a:lnTo>
                  <a:lnTo>
                    <a:pt x="0" y="660590"/>
                  </a:lnTo>
                  <a:close/>
                </a:path>
              </a:pathLst>
            </a:custGeom>
            <a:solidFill>
              <a:srgbClr val="80A82B">
                <a:alpha val="40000"/>
              </a:srgbClr>
            </a:solidFill>
          </p:spPr>
        </p:sp>
        <p:sp>
          <p:nvSpPr>
            <p:cNvPr id="32" name="Freeform 23"/>
            <p:cNvSpPr/>
            <p:nvPr userDrawn="1"/>
          </p:nvSpPr>
          <p:spPr>
            <a:xfrm flipH="1" flipV="1">
              <a:off x="11173853" y="6476167"/>
              <a:ext cx="322301" cy="301386"/>
            </a:xfrm>
            <a:custGeom>
              <a:avLst/>
              <a:gdLst/>
              <a:ahLst/>
              <a:cxnLst/>
              <a:rect l="l" t="t" r="r" b="b"/>
              <a:pathLst>
                <a:path w="1363706" h="1363706">
                  <a:moveTo>
                    <a:pt x="1363706" y="1363706"/>
                  </a:moveTo>
                  <a:lnTo>
                    <a:pt x="0" y="1363706"/>
                  </a:lnTo>
                  <a:lnTo>
                    <a:pt x="0" y="0"/>
                  </a:lnTo>
                  <a:lnTo>
                    <a:pt x="1363706" y="0"/>
                  </a:lnTo>
                  <a:lnTo>
                    <a:pt x="1363706" y="1363706"/>
                  </a:lnTo>
                  <a:close/>
                </a:path>
              </a:pathLst>
            </a:custGeom>
            <a:blipFill dpi="0" rotWithShape="1">
              <a:blip r:embed="rId6">
                <a:alphaModFix amt="40000"/>
                <a:extLst>
                  <a:ext uri="{96DAC541-7B7A-43D3-8B79-37D633B846F1}">
                    <asvg:svgBlip xmlns:asvg="http://schemas.microsoft.com/office/drawing/2016/SVG/main" r:embed="rId7"/>
                  </a:ext>
                </a:extLst>
              </a:blip>
              <a:srcRect/>
              <a:stretch>
                <a:fillRect/>
              </a:stretch>
            </a:blipFill>
          </p:spPr>
        </p:sp>
      </p:grpSp>
    </p:spTree>
    <p:extLst>
      <p:ext uri="{BB962C8B-B14F-4D97-AF65-F5344CB8AC3E}">
        <p14:creationId xmlns:p14="http://schemas.microsoft.com/office/powerpoint/2010/main" val="36272158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6 diapo 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39788" y="457200"/>
            <a:ext cx="3932237" cy="1062222"/>
          </a:xfrm>
        </p:spPr>
        <p:txBody>
          <a:bodyPr anchor="ctr"/>
          <a:lstStyle>
            <a:lvl1pPr>
              <a:defRPr sz="3200"/>
            </a:lvl1pPr>
          </a:lstStyle>
          <a:p>
            <a:r>
              <a:rPr lang="fr-FR"/>
              <a:t>Titre</a:t>
            </a:r>
          </a:p>
        </p:txBody>
      </p:sp>
      <p:sp>
        <p:nvSpPr>
          <p:cNvPr id="3" name="Espace réservé pour une image  2"/>
          <p:cNvSpPr>
            <a:spLocks noGrp="1"/>
          </p:cNvSpPr>
          <p:nvPr>
            <p:ph type="pic" idx="1"/>
          </p:nvPr>
        </p:nvSpPr>
        <p:spPr>
          <a:xfrm>
            <a:off x="5183188" y="1196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1715589"/>
            <a:ext cx="3932237" cy="435447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pic>
        <p:nvPicPr>
          <p:cNvPr id="10" name="Imag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H="1">
            <a:off x="1376715" y="6366104"/>
            <a:ext cx="266172" cy="380551"/>
          </a:xfrm>
          <a:prstGeom prst="rect">
            <a:avLst/>
          </a:prstGeom>
        </p:spPr>
      </p:pic>
      <p:pic>
        <p:nvPicPr>
          <p:cNvPr id="12" name="Image 11"/>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flipH="1">
            <a:off x="782507" y="6406966"/>
            <a:ext cx="401858" cy="282189"/>
          </a:xfrm>
          <a:prstGeom prst="rect">
            <a:avLst/>
          </a:prstGeom>
        </p:spPr>
      </p:pic>
      <p:pic>
        <p:nvPicPr>
          <p:cNvPr id="13" name="Image 12"/>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205817" y="6437718"/>
            <a:ext cx="384340" cy="315320"/>
          </a:xfrm>
          <a:prstGeom prst="rect">
            <a:avLst/>
          </a:prstGeom>
        </p:spPr>
      </p:pic>
      <p:sp>
        <p:nvSpPr>
          <p:cNvPr id="14" name="Espace réservé de la date 4"/>
          <p:cNvSpPr>
            <a:spLocks noGrp="1"/>
          </p:cNvSpPr>
          <p:nvPr>
            <p:ph type="dt" sz="half" idx="10"/>
          </p:nvPr>
        </p:nvSpPr>
        <p:spPr>
          <a:xfrm>
            <a:off x="1509314" y="6521815"/>
            <a:ext cx="2072086" cy="365125"/>
          </a:xfrm>
        </p:spPr>
        <p:txBody>
          <a:bodyPr/>
          <a:lstStyle>
            <a:lvl1pPr>
              <a:defRPr>
                <a:solidFill>
                  <a:schemeClr val="bg1">
                    <a:lumMod val="50000"/>
                  </a:schemeClr>
                </a:solidFill>
              </a:defRPr>
            </a:lvl1pPr>
          </a:lstStyle>
          <a:p>
            <a:fld id="{5739E8CC-1E8F-40FD-A941-FEE45B20DD8D}" type="datetime1">
              <a:rPr lang="fr-FR" smtClean="0"/>
              <a:pPr/>
              <a:t>10/04/2025</a:t>
            </a:fld>
            <a:endParaRPr lang="fr-FR"/>
          </a:p>
        </p:txBody>
      </p:sp>
      <p:sp>
        <p:nvSpPr>
          <p:cNvPr id="15" name="Espace réservé du pied de page 5"/>
          <p:cNvSpPr>
            <a:spLocks noGrp="1"/>
          </p:cNvSpPr>
          <p:nvPr>
            <p:ph type="ftr" sz="quarter" idx="11"/>
          </p:nvPr>
        </p:nvSpPr>
        <p:spPr>
          <a:xfrm>
            <a:off x="4038599" y="6521815"/>
            <a:ext cx="6198703" cy="365125"/>
          </a:xfrm>
        </p:spPr>
        <p:txBody>
          <a:bodyPr/>
          <a:lstStyle>
            <a:lvl1pPr>
              <a:defRPr>
                <a:solidFill>
                  <a:schemeClr val="bg1">
                    <a:lumMod val="50000"/>
                  </a:schemeClr>
                </a:solidFill>
              </a:defRPr>
            </a:lvl1pPr>
          </a:lstStyle>
          <a:p>
            <a:endParaRPr lang="fr-FR"/>
          </a:p>
        </p:txBody>
      </p:sp>
      <p:sp>
        <p:nvSpPr>
          <p:cNvPr id="16" name="Espace réservé du numéro de diapositive 6"/>
          <p:cNvSpPr>
            <a:spLocks noGrp="1"/>
          </p:cNvSpPr>
          <p:nvPr>
            <p:ph type="sldNum" sz="quarter" idx="12"/>
          </p:nvPr>
        </p:nvSpPr>
        <p:spPr>
          <a:xfrm>
            <a:off x="10744200" y="6521815"/>
            <a:ext cx="609600" cy="365125"/>
          </a:xfrm>
        </p:spPr>
        <p:txBody>
          <a:bodyPr vert="horz" lIns="91440" tIns="45720" rIns="91440" bIns="45720" rtlCol="0" anchor="ctr"/>
          <a:lstStyle>
            <a:lvl1pPr>
              <a:defRPr lang="fr-FR" smtClean="0">
                <a:solidFill>
                  <a:schemeClr val="bg1">
                    <a:lumMod val="50000"/>
                  </a:schemeClr>
                </a:solidFill>
              </a:defRPr>
            </a:lvl1pPr>
          </a:lstStyle>
          <a:p>
            <a:pPr algn="ctr"/>
            <a:fld id="{E35C3B32-BBC8-4FBC-9ABF-1C2676504F48}" type="slidenum">
              <a:rPr lang="fr-FR" smtClean="0"/>
              <a:pPr algn="ctr"/>
              <a:t>‹N°›</a:t>
            </a:fld>
            <a:endParaRPr lang="fr-FR"/>
          </a:p>
        </p:txBody>
      </p:sp>
      <p:grpSp>
        <p:nvGrpSpPr>
          <p:cNvPr id="17" name="Groupe 16"/>
          <p:cNvGrpSpPr/>
          <p:nvPr userDrawn="1"/>
        </p:nvGrpSpPr>
        <p:grpSpPr>
          <a:xfrm>
            <a:off x="11173853" y="5809821"/>
            <a:ext cx="974084" cy="978958"/>
            <a:chOff x="11173853" y="5809821"/>
            <a:chExt cx="974084" cy="978958"/>
          </a:xfrm>
        </p:grpSpPr>
        <p:sp>
          <p:nvSpPr>
            <p:cNvPr id="19" name="Freeform 14"/>
            <p:cNvSpPr/>
            <p:nvPr/>
          </p:nvSpPr>
          <p:spPr>
            <a:xfrm>
              <a:off x="11814318" y="5809821"/>
              <a:ext cx="333619" cy="33129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alpha val="40000"/>
              </a:srgbClr>
            </a:solidFill>
          </p:spPr>
        </p:sp>
        <p:sp>
          <p:nvSpPr>
            <p:cNvPr id="20" name="Freeform 14"/>
            <p:cNvSpPr/>
            <p:nvPr/>
          </p:nvSpPr>
          <p:spPr>
            <a:xfrm>
              <a:off x="11819991" y="6468748"/>
              <a:ext cx="322272" cy="32003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alpha val="40000"/>
              </a:srgbClr>
            </a:solidFill>
          </p:spPr>
        </p:sp>
        <p:sp>
          <p:nvSpPr>
            <p:cNvPr id="21" name="Freeform 7"/>
            <p:cNvSpPr/>
            <p:nvPr userDrawn="1"/>
          </p:nvSpPr>
          <p:spPr>
            <a:xfrm>
              <a:off x="11845595" y="6158122"/>
              <a:ext cx="288971" cy="295480"/>
            </a:xfrm>
            <a:custGeom>
              <a:avLst/>
              <a:gdLst/>
              <a:ahLst/>
              <a:cxnLst/>
              <a:rect l="l" t="t" r="r" b="b"/>
              <a:pathLst>
                <a:path w="664047" h="660590">
                  <a:moveTo>
                    <a:pt x="0" y="0"/>
                  </a:moveTo>
                  <a:lnTo>
                    <a:pt x="664047" y="0"/>
                  </a:lnTo>
                  <a:lnTo>
                    <a:pt x="664047" y="660590"/>
                  </a:lnTo>
                  <a:lnTo>
                    <a:pt x="0" y="660590"/>
                  </a:lnTo>
                  <a:close/>
                </a:path>
              </a:pathLst>
            </a:custGeom>
            <a:solidFill>
              <a:srgbClr val="80A82B">
                <a:alpha val="40000"/>
              </a:srgbClr>
            </a:solidFill>
          </p:spPr>
        </p:sp>
        <p:sp>
          <p:nvSpPr>
            <p:cNvPr id="22" name="Freeform 23"/>
            <p:cNvSpPr/>
            <p:nvPr userDrawn="1"/>
          </p:nvSpPr>
          <p:spPr>
            <a:xfrm flipH="1" flipV="1">
              <a:off x="11500867" y="6160119"/>
              <a:ext cx="322301" cy="301386"/>
            </a:xfrm>
            <a:custGeom>
              <a:avLst/>
              <a:gdLst/>
              <a:ahLst/>
              <a:cxnLst/>
              <a:rect l="l" t="t" r="r" b="b"/>
              <a:pathLst>
                <a:path w="1363706" h="1363706">
                  <a:moveTo>
                    <a:pt x="1363706" y="1363706"/>
                  </a:moveTo>
                  <a:lnTo>
                    <a:pt x="0" y="1363706"/>
                  </a:lnTo>
                  <a:lnTo>
                    <a:pt x="0" y="0"/>
                  </a:lnTo>
                  <a:lnTo>
                    <a:pt x="1363706" y="0"/>
                  </a:lnTo>
                  <a:lnTo>
                    <a:pt x="1363706" y="1363706"/>
                  </a:lnTo>
                  <a:close/>
                </a:path>
              </a:pathLst>
            </a:custGeom>
            <a:blipFill dpi="0" rotWithShape="1">
              <a:blip r:embed="rId6">
                <a:alphaModFix amt="40000"/>
                <a:extLst>
                  <a:ext uri="{96DAC541-7B7A-43D3-8B79-37D633B846F1}">
                    <asvg:svgBlip xmlns:asvg="http://schemas.microsoft.com/office/drawing/2016/SVG/main" r:embed="rId7"/>
                  </a:ext>
                </a:extLst>
              </a:blip>
              <a:srcRect/>
              <a:stretch>
                <a:fillRect/>
              </a:stretch>
            </a:blipFill>
          </p:spPr>
        </p:sp>
        <p:sp>
          <p:nvSpPr>
            <p:cNvPr id="23" name="Freeform 7"/>
            <p:cNvSpPr/>
            <p:nvPr userDrawn="1"/>
          </p:nvSpPr>
          <p:spPr>
            <a:xfrm>
              <a:off x="11515553" y="6476167"/>
              <a:ext cx="288971" cy="295480"/>
            </a:xfrm>
            <a:custGeom>
              <a:avLst/>
              <a:gdLst/>
              <a:ahLst/>
              <a:cxnLst/>
              <a:rect l="l" t="t" r="r" b="b"/>
              <a:pathLst>
                <a:path w="664047" h="660590">
                  <a:moveTo>
                    <a:pt x="0" y="0"/>
                  </a:moveTo>
                  <a:lnTo>
                    <a:pt x="664047" y="0"/>
                  </a:lnTo>
                  <a:lnTo>
                    <a:pt x="664047" y="660590"/>
                  </a:lnTo>
                  <a:lnTo>
                    <a:pt x="0" y="660590"/>
                  </a:lnTo>
                  <a:close/>
                </a:path>
              </a:pathLst>
            </a:custGeom>
            <a:solidFill>
              <a:srgbClr val="80A82B">
                <a:alpha val="40000"/>
              </a:srgbClr>
            </a:solidFill>
          </p:spPr>
        </p:sp>
        <p:sp>
          <p:nvSpPr>
            <p:cNvPr id="24" name="Freeform 23"/>
            <p:cNvSpPr/>
            <p:nvPr userDrawn="1"/>
          </p:nvSpPr>
          <p:spPr>
            <a:xfrm flipH="1" flipV="1">
              <a:off x="11173853" y="6476167"/>
              <a:ext cx="322301" cy="301386"/>
            </a:xfrm>
            <a:custGeom>
              <a:avLst/>
              <a:gdLst/>
              <a:ahLst/>
              <a:cxnLst/>
              <a:rect l="l" t="t" r="r" b="b"/>
              <a:pathLst>
                <a:path w="1363706" h="1363706">
                  <a:moveTo>
                    <a:pt x="1363706" y="1363706"/>
                  </a:moveTo>
                  <a:lnTo>
                    <a:pt x="0" y="1363706"/>
                  </a:lnTo>
                  <a:lnTo>
                    <a:pt x="0" y="0"/>
                  </a:lnTo>
                  <a:lnTo>
                    <a:pt x="1363706" y="0"/>
                  </a:lnTo>
                  <a:lnTo>
                    <a:pt x="1363706" y="1363706"/>
                  </a:lnTo>
                  <a:close/>
                </a:path>
              </a:pathLst>
            </a:custGeom>
            <a:blipFill dpi="0" rotWithShape="1">
              <a:blip r:embed="rId6">
                <a:alphaModFix amt="40000"/>
                <a:extLst>
                  <a:ext uri="{96DAC541-7B7A-43D3-8B79-37D633B846F1}">
                    <asvg:svgBlip xmlns:asvg="http://schemas.microsoft.com/office/drawing/2016/SVG/main" r:embed="rId7"/>
                  </a:ext>
                </a:extLst>
              </a:blip>
              <a:srcRect/>
              <a:stretch>
                <a:fillRect/>
              </a:stretch>
            </a:blipFill>
          </p:spPr>
        </p:sp>
      </p:grpSp>
    </p:spTree>
    <p:extLst>
      <p:ext uri="{BB962C8B-B14F-4D97-AF65-F5344CB8AC3E}">
        <p14:creationId xmlns:p14="http://schemas.microsoft.com/office/powerpoint/2010/main" val="30967815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 Diapo photo gauche">
    <p:spTree>
      <p:nvGrpSpPr>
        <p:cNvPr id="1" name=""/>
        <p:cNvGrpSpPr/>
        <p:nvPr/>
      </p:nvGrpSpPr>
      <p:grpSpPr>
        <a:xfrm>
          <a:off x="0" y="0"/>
          <a:ext cx="0" cy="0"/>
          <a:chOff x="0" y="0"/>
          <a:chExt cx="0" cy="0"/>
        </a:xfrm>
      </p:grpSpPr>
      <p:sp>
        <p:nvSpPr>
          <p:cNvPr id="18" name="Titre 17"/>
          <p:cNvSpPr>
            <a:spLocks noGrp="1"/>
          </p:cNvSpPr>
          <p:nvPr>
            <p:ph type="title"/>
          </p:nvPr>
        </p:nvSpPr>
        <p:spPr>
          <a:xfrm>
            <a:off x="5387397" y="1111595"/>
            <a:ext cx="6345555" cy="934920"/>
          </a:xfrm>
        </p:spPr>
        <p:txBody>
          <a:bodyPr>
            <a:normAutofit/>
          </a:bodyPr>
          <a:lstStyle>
            <a:lvl1pPr algn="ctr">
              <a:defRPr sz="2800"/>
            </a:lvl1pPr>
          </a:lstStyle>
          <a:p>
            <a:r>
              <a:rPr lang="fr-FR"/>
              <a:t>Modifiez le style du titre</a:t>
            </a:r>
          </a:p>
        </p:txBody>
      </p:sp>
      <p:sp>
        <p:nvSpPr>
          <p:cNvPr id="10" name="Espace réservé pour une image  2"/>
          <p:cNvSpPr>
            <a:spLocks noGrp="1"/>
          </p:cNvSpPr>
          <p:nvPr>
            <p:ph type="pic" idx="1"/>
          </p:nvPr>
        </p:nvSpPr>
        <p:spPr>
          <a:xfrm>
            <a:off x="0" y="0"/>
            <a:ext cx="500062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6" name="Espace réservé du contenu 2"/>
          <p:cNvSpPr>
            <a:spLocks noGrp="1"/>
          </p:cNvSpPr>
          <p:nvPr>
            <p:ph idx="10"/>
          </p:nvPr>
        </p:nvSpPr>
        <p:spPr>
          <a:xfrm>
            <a:off x="5387398" y="2503541"/>
            <a:ext cx="6345555" cy="353509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37303" y="98347"/>
            <a:ext cx="1684731" cy="556222"/>
          </a:xfrm>
          <a:prstGeom prst="rect">
            <a:avLst/>
          </a:prstGeom>
        </p:spPr>
      </p:pic>
      <p:sp>
        <p:nvSpPr>
          <p:cNvPr id="3" name="Espace réservé du pied de page 2"/>
          <p:cNvSpPr>
            <a:spLocks noGrp="1"/>
          </p:cNvSpPr>
          <p:nvPr>
            <p:ph type="ftr" sz="quarter" idx="12"/>
          </p:nvPr>
        </p:nvSpPr>
        <p:spPr>
          <a:xfrm>
            <a:off x="5387398" y="6478276"/>
            <a:ext cx="5927222" cy="365125"/>
          </a:xfrm>
        </p:spPr>
        <p:txBody>
          <a:bodyPr/>
          <a:lstStyle/>
          <a:p>
            <a:endParaRPr lang="fr-FR"/>
          </a:p>
        </p:txBody>
      </p:sp>
      <p:sp>
        <p:nvSpPr>
          <p:cNvPr id="4" name="Espace réservé du numéro de diapositive 3"/>
          <p:cNvSpPr>
            <a:spLocks noGrp="1"/>
          </p:cNvSpPr>
          <p:nvPr>
            <p:ph type="sldNum" sz="quarter" idx="13"/>
          </p:nvPr>
        </p:nvSpPr>
        <p:spPr>
          <a:xfrm>
            <a:off x="11469189" y="6478276"/>
            <a:ext cx="563880" cy="365125"/>
          </a:xfrm>
        </p:spPr>
        <p:txBody>
          <a:bodyPr/>
          <a:lstStyle/>
          <a:p>
            <a:fld id="{E35C3B32-BBC8-4FBC-9ABF-1C2676504F48}" type="slidenum">
              <a:rPr lang="fr-FR" smtClean="0"/>
              <a:pPr/>
              <a:t>‹N°›</a:t>
            </a:fld>
            <a:endParaRPr lang="fr-FR"/>
          </a:p>
        </p:txBody>
      </p:sp>
      <p:grpSp>
        <p:nvGrpSpPr>
          <p:cNvPr id="20" name="Groupe 19"/>
          <p:cNvGrpSpPr/>
          <p:nvPr userDrawn="1"/>
        </p:nvGrpSpPr>
        <p:grpSpPr>
          <a:xfrm>
            <a:off x="11173853" y="5809821"/>
            <a:ext cx="974084" cy="978958"/>
            <a:chOff x="11173853" y="5809821"/>
            <a:chExt cx="974084" cy="978958"/>
          </a:xfrm>
        </p:grpSpPr>
        <p:sp>
          <p:nvSpPr>
            <p:cNvPr id="21" name="Freeform 14"/>
            <p:cNvSpPr/>
            <p:nvPr/>
          </p:nvSpPr>
          <p:spPr>
            <a:xfrm>
              <a:off x="11814318" y="5809821"/>
              <a:ext cx="333619" cy="33129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alpha val="40000"/>
              </a:srgbClr>
            </a:solidFill>
          </p:spPr>
        </p:sp>
        <p:sp>
          <p:nvSpPr>
            <p:cNvPr id="22" name="Freeform 14"/>
            <p:cNvSpPr/>
            <p:nvPr/>
          </p:nvSpPr>
          <p:spPr>
            <a:xfrm>
              <a:off x="11819991" y="6468748"/>
              <a:ext cx="322272" cy="32003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alpha val="40000"/>
              </a:srgbClr>
            </a:solidFill>
          </p:spPr>
        </p:sp>
        <p:sp>
          <p:nvSpPr>
            <p:cNvPr id="23" name="Freeform 7"/>
            <p:cNvSpPr/>
            <p:nvPr userDrawn="1"/>
          </p:nvSpPr>
          <p:spPr>
            <a:xfrm>
              <a:off x="11845595" y="6158122"/>
              <a:ext cx="288971" cy="295480"/>
            </a:xfrm>
            <a:custGeom>
              <a:avLst/>
              <a:gdLst/>
              <a:ahLst/>
              <a:cxnLst/>
              <a:rect l="l" t="t" r="r" b="b"/>
              <a:pathLst>
                <a:path w="664047" h="660590">
                  <a:moveTo>
                    <a:pt x="0" y="0"/>
                  </a:moveTo>
                  <a:lnTo>
                    <a:pt x="664047" y="0"/>
                  </a:lnTo>
                  <a:lnTo>
                    <a:pt x="664047" y="660590"/>
                  </a:lnTo>
                  <a:lnTo>
                    <a:pt x="0" y="660590"/>
                  </a:lnTo>
                  <a:close/>
                </a:path>
              </a:pathLst>
            </a:custGeom>
            <a:solidFill>
              <a:srgbClr val="80A82B">
                <a:alpha val="40000"/>
              </a:srgbClr>
            </a:solidFill>
          </p:spPr>
        </p:sp>
        <p:sp>
          <p:nvSpPr>
            <p:cNvPr id="24" name="Freeform 23"/>
            <p:cNvSpPr/>
            <p:nvPr userDrawn="1"/>
          </p:nvSpPr>
          <p:spPr>
            <a:xfrm flipH="1" flipV="1">
              <a:off x="11500867" y="6160119"/>
              <a:ext cx="322301" cy="301386"/>
            </a:xfrm>
            <a:custGeom>
              <a:avLst/>
              <a:gdLst/>
              <a:ahLst/>
              <a:cxnLst/>
              <a:rect l="l" t="t" r="r" b="b"/>
              <a:pathLst>
                <a:path w="1363706" h="1363706">
                  <a:moveTo>
                    <a:pt x="1363706" y="1363706"/>
                  </a:moveTo>
                  <a:lnTo>
                    <a:pt x="0" y="1363706"/>
                  </a:lnTo>
                  <a:lnTo>
                    <a:pt x="0" y="0"/>
                  </a:lnTo>
                  <a:lnTo>
                    <a:pt x="1363706" y="0"/>
                  </a:lnTo>
                  <a:lnTo>
                    <a:pt x="1363706" y="1363706"/>
                  </a:lnTo>
                  <a:close/>
                </a:path>
              </a:pathLst>
            </a:custGeom>
            <a:blipFill dpi="0" rotWithShape="1">
              <a:blip r:embed="rId3">
                <a:alphaModFix amt="40000"/>
                <a:extLst>
                  <a:ext uri="{96DAC541-7B7A-43D3-8B79-37D633B846F1}">
                    <asvg:svgBlip xmlns:asvg="http://schemas.microsoft.com/office/drawing/2016/SVG/main" r:embed="rId4"/>
                  </a:ext>
                </a:extLst>
              </a:blip>
              <a:srcRect/>
              <a:stretch>
                <a:fillRect/>
              </a:stretch>
            </a:blipFill>
          </p:spPr>
        </p:sp>
        <p:sp>
          <p:nvSpPr>
            <p:cNvPr id="25" name="Freeform 7"/>
            <p:cNvSpPr/>
            <p:nvPr userDrawn="1"/>
          </p:nvSpPr>
          <p:spPr>
            <a:xfrm>
              <a:off x="11515553" y="6476167"/>
              <a:ext cx="288971" cy="295480"/>
            </a:xfrm>
            <a:custGeom>
              <a:avLst/>
              <a:gdLst/>
              <a:ahLst/>
              <a:cxnLst/>
              <a:rect l="l" t="t" r="r" b="b"/>
              <a:pathLst>
                <a:path w="664047" h="660590">
                  <a:moveTo>
                    <a:pt x="0" y="0"/>
                  </a:moveTo>
                  <a:lnTo>
                    <a:pt x="664047" y="0"/>
                  </a:lnTo>
                  <a:lnTo>
                    <a:pt x="664047" y="660590"/>
                  </a:lnTo>
                  <a:lnTo>
                    <a:pt x="0" y="660590"/>
                  </a:lnTo>
                  <a:close/>
                </a:path>
              </a:pathLst>
            </a:custGeom>
            <a:solidFill>
              <a:srgbClr val="80A82B">
                <a:alpha val="40000"/>
              </a:srgbClr>
            </a:solidFill>
          </p:spPr>
        </p:sp>
        <p:sp>
          <p:nvSpPr>
            <p:cNvPr id="26" name="Freeform 23"/>
            <p:cNvSpPr/>
            <p:nvPr userDrawn="1"/>
          </p:nvSpPr>
          <p:spPr>
            <a:xfrm flipH="1" flipV="1">
              <a:off x="11173853" y="6476167"/>
              <a:ext cx="322301" cy="301386"/>
            </a:xfrm>
            <a:custGeom>
              <a:avLst/>
              <a:gdLst/>
              <a:ahLst/>
              <a:cxnLst/>
              <a:rect l="l" t="t" r="r" b="b"/>
              <a:pathLst>
                <a:path w="1363706" h="1363706">
                  <a:moveTo>
                    <a:pt x="1363706" y="1363706"/>
                  </a:moveTo>
                  <a:lnTo>
                    <a:pt x="0" y="1363706"/>
                  </a:lnTo>
                  <a:lnTo>
                    <a:pt x="0" y="0"/>
                  </a:lnTo>
                  <a:lnTo>
                    <a:pt x="1363706" y="0"/>
                  </a:lnTo>
                  <a:lnTo>
                    <a:pt x="1363706" y="1363706"/>
                  </a:lnTo>
                  <a:close/>
                </a:path>
              </a:pathLst>
            </a:custGeom>
            <a:blipFill dpi="0" rotWithShape="1">
              <a:blip r:embed="rId3">
                <a:alphaModFix amt="40000"/>
                <a:extLst>
                  <a:ext uri="{96DAC541-7B7A-43D3-8B79-37D633B846F1}">
                    <asvg:svgBlip xmlns:asvg="http://schemas.microsoft.com/office/drawing/2016/SVG/main" r:embed="rId4"/>
                  </a:ext>
                </a:extLst>
              </a:blip>
              <a:srcRect/>
              <a:stretch>
                <a:fillRect/>
              </a:stretch>
            </a:blipFill>
          </p:spPr>
        </p:sp>
      </p:grpSp>
    </p:spTree>
    <p:extLst>
      <p:ext uri="{BB962C8B-B14F-4D97-AF65-F5344CB8AC3E}">
        <p14:creationId xmlns:p14="http://schemas.microsoft.com/office/powerpoint/2010/main" val="21982525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 Diapo photo droite">
    <p:spTree>
      <p:nvGrpSpPr>
        <p:cNvPr id="1" name=""/>
        <p:cNvGrpSpPr/>
        <p:nvPr/>
      </p:nvGrpSpPr>
      <p:grpSpPr>
        <a:xfrm>
          <a:off x="0" y="0"/>
          <a:ext cx="0" cy="0"/>
          <a:chOff x="0" y="0"/>
          <a:chExt cx="0" cy="0"/>
        </a:xfrm>
      </p:grpSpPr>
      <p:sp>
        <p:nvSpPr>
          <p:cNvPr id="18" name="Titre 17"/>
          <p:cNvSpPr>
            <a:spLocks noGrp="1"/>
          </p:cNvSpPr>
          <p:nvPr>
            <p:ph type="title"/>
          </p:nvPr>
        </p:nvSpPr>
        <p:spPr>
          <a:xfrm>
            <a:off x="188361" y="1111595"/>
            <a:ext cx="6345555" cy="934920"/>
          </a:xfrm>
        </p:spPr>
        <p:txBody>
          <a:bodyPr>
            <a:normAutofit/>
          </a:bodyPr>
          <a:lstStyle>
            <a:lvl1pPr algn="ctr">
              <a:defRPr sz="2800"/>
            </a:lvl1pPr>
          </a:lstStyle>
          <a:p>
            <a:r>
              <a:rPr lang="fr-FR"/>
              <a:t>Modifiez le style du titre</a:t>
            </a:r>
          </a:p>
        </p:txBody>
      </p:sp>
      <p:sp>
        <p:nvSpPr>
          <p:cNvPr id="10" name="Espace réservé pour une image  2"/>
          <p:cNvSpPr>
            <a:spLocks noGrp="1"/>
          </p:cNvSpPr>
          <p:nvPr>
            <p:ph type="pic" idx="1"/>
          </p:nvPr>
        </p:nvSpPr>
        <p:spPr>
          <a:xfrm>
            <a:off x="7191375" y="0"/>
            <a:ext cx="500062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6" name="Espace réservé du contenu 2"/>
          <p:cNvSpPr>
            <a:spLocks noGrp="1"/>
          </p:cNvSpPr>
          <p:nvPr>
            <p:ph idx="10"/>
          </p:nvPr>
        </p:nvSpPr>
        <p:spPr>
          <a:xfrm>
            <a:off x="188362" y="2503541"/>
            <a:ext cx="6345555" cy="353509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88361" y="0"/>
            <a:ext cx="1684731" cy="556222"/>
          </a:xfrm>
          <a:prstGeom prst="rect">
            <a:avLst/>
          </a:prstGeom>
        </p:spPr>
      </p:pic>
      <p:sp>
        <p:nvSpPr>
          <p:cNvPr id="3" name="Espace réservé du pied de page 2"/>
          <p:cNvSpPr>
            <a:spLocks noGrp="1"/>
          </p:cNvSpPr>
          <p:nvPr>
            <p:ph type="ftr" sz="quarter" idx="12"/>
          </p:nvPr>
        </p:nvSpPr>
        <p:spPr>
          <a:xfrm>
            <a:off x="2300224" y="6495734"/>
            <a:ext cx="4791899" cy="365125"/>
          </a:xfrm>
        </p:spPr>
        <p:txBody>
          <a:bodyPr/>
          <a:lstStyle/>
          <a:p>
            <a:endParaRPr lang="fr-FR"/>
          </a:p>
        </p:txBody>
      </p:sp>
      <p:sp>
        <p:nvSpPr>
          <p:cNvPr id="4" name="Espace réservé du numéro de diapositive 3"/>
          <p:cNvSpPr>
            <a:spLocks noGrp="1"/>
          </p:cNvSpPr>
          <p:nvPr>
            <p:ph type="sldNum" sz="quarter" idx="13"/>
          </p:nvPr>
        </p:nvSpPr>
        <p:spPr>
          <a:xfrm>
            <a:off x="1637092" y="6495733"/>
            <a:ext cx="563880" cy="365125"/>
          </a:xfrm>
        </p:spPr>
        <p:txBody>
          <a:bodyPr/>
          <a:lstStyle/>
          <a:p>
            <a:fld id="{E35C3B32-BBC8-4FBC-9ABF-1C2676504F48}" type="slidenum">
              <a:rPr lang="fr-FR" smtClean="0"/>
              <a:pPr/>
              <a:t>‹N°›</a:t>
            </a:fld>
            <a:endParaRPr lang="fr-FR"/>
          </a:p>
        </p:txBody>
      </p:sp>
    </p:spTree>
    <p:extLst>
      <p:ext uri="{BB962C8B-B14F-4D97-AF65-F5344CB8AC3E}">
        <p14:creationId xmlns:p14="http://schemas.microsoft.com/office/powerpoint/2010/main" val="213744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11" Type="http://schemas.openxmlformats.org/officeDocument/2006/relationships/image" Target="../media/image5.jpeg"/><Relationship Id="rId5" Type="http://schemas.openxmlformats.org/officeDocument/2006/relationships/slideLayout" Target="../slideLayouts/slideLayout16.xml"/><Relationship Id="rId10" Type="http://schemas.openxmlformats.org/officeDocument/2006/relationships/image" Target="../media/image4.jpg"/><Relationship Id="rId4" Type="http://schemas.openxmlformats.org/officeDocument/2006/relationships/slideLayout" Target="../slideLayouts/slideLayout15.xml"/><Relationship Id="rId9" Type="http://schemas.openxmlformats.org/officeDocument/2006/relationships/image" Target="../media/image3.jpeg"/><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5.xml"/><Relationship Id="rId7"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9.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image" Target="../media/image42.jpeg"/><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theme" Target="../theme/theme9.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8" Type="http://schemas.openxmlformats.org/officeDocument/2006/relationships/slideLayout" Target="../slideLayouts/slideLayout98.xml"/><Relationship Id="rId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941B0-F4D5-4460-BCAD-F7E2B41A8257}" type="datetimeFigureOut">
              <a:rPr lang="fr-FR" smtClean="0"/>
              <a:t>10/04/2025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6CCC6-2BE5-4E42-96A4-D1E8E81A3D8E}" type="slidenum">
              <a:rPr lang="fr-FR" smtClean="0"/>
              <a:t>‹N°›</a:t>
            </a:fld>
            <a:endParaRPr lang="fr-FR"/>
          </a:p>
        </p:txBody>
      </p:sp>
    </p:spTree>
    <p:extLst>
      <p:ext uri="{BB962C8B-B14F-4D97-AF65-F5344CB8AC3E}">
        <p14:creationId xmlns:p14="http://schemas.microsoft.com/office/powerpoint/2010/main" val="3893839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Image 4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552825" y="6075363"/>
            <a:ext cx="7334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Image 4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10738" y="6048375"/>
            <a:ext cx="5778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riangle rectangle 14"/>
          <p:cNvSpPr/>
          <p:nvPr userDrawn="1"/>
        </p:nvSpPr>
        <p:spPr>
          <a:xfrm>
            <a:off x="0" y="1103313"/>
            <a:ext cx="3194050" cy="5754687"/>
          </a:xfrm>
          <a:prstGeom prst="rtTriangl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3" name="Image 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703887" y="77002"/>
            <a:ext cx="2049749" cy="2049749"/>
          </a:xfrm>
          <a:prstGeom prst="rect">
            <a:avLst/>
          </a:prstGeom>
        </p:spPr>
      </p:pic>
      <p:pic>
        <p:nvPicPr>
          <p:cNvPr id="6" name="Image 5">
            <a:extLst>
              <a:ext uri="{FF2B5EF4-FFF2-40B4-BE49-F238E27FC236}">
                <a16:creationId xmlns:a16="http://schemas.microsoft.com/office/drawing/2014/main" id="{383F7EBD-95FD-4196-B330-1AC2EA0AF55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793239" y="6082785"/>
            <a:ext cx="775118" cy="428625"/>
          </a:xfrm>
          <a:prstGeom prst="rect">
            <a:avLst/>
          </a:prstGeom>
        </p:spPr>
      </p:pic>
      <p:pic>
        <p:nvPicPr>
          <p:cNvPr id="8" name="Image 7">
            <a:extLst>
              <a:ext uri="{FF2B5EF4-FFF2-40B4-BE49-F238E27FC236}">
                <a16:creationId xmlns:a16="http://schemas.microsoft.com/office/drawing/2014/main" id="{4149B66F-9D64-47AF-88B1-51418F61EEA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917607" y="6091993"/>
            <a:ext cx="1016017" cy="379488"/>
          </a:xfrm>
          <a:prstGeom prst="rect">
            <a:avLst/>
          </a:prstGeom>
        </p:spPr>
      </p:pic>
      <p:pic>
        <p:nvPicPr>
          <p:cNvPr id="10" name="Image 9">
            <a:extLst>
              <a:ext uri="{FF2B5EF4-FFF2-40B4-BE49-F238E27FC236}">
                <a16:creationId xmlns:a16="http://schemas.microsoft.com/office/drawing/2014/main" id="{7BA3C462-BE26-411F-851D-3715DB9C787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336431" y="6183017"/>
            <a:ext cx="866421" cy="228160"/>
          </a:xfrm>
          <a:prstGeom prst="rect">
            <a:avLst/>
          </a:prstGeom>
        </p:spPr>
      </p:pic>
      <p:pic>
        <p:nvPicPr>
          <p:cNvPr id="5" name="Image 4">
            <a:extLst>
              <a:ext uri="{FF2B5EF4-FFF2-40B4-BE49-F238E27FC236}">
                <a16:creationId xmlns:a16="http://schemas.microsoft.com/office/drawing/2014/main" id="{9AE0329A-E93E-C1BE-6DC4-B7E837061EE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85923" y="6091993"/>
            <a:ext cx="889177" cy="388274"/>
          </a:xfrm>
          <a:prstGeom prst="rect">
            <a:avLst/>
          </a:prstGeom>
        </p:spPr>
      </p:pic>
      <p:pic>
        <p:nvPicPr>
          <p:cNvPr id="9" name="Image 8">
            <a:extLst>
              <a:ext uri="{FF2B5EF4-FFF2-40B4-BE49-F238E27FC236}">
                <a16:creationId xmlns:a16="http://schemas.microsoft.com/office/drawing/2014/main" id="{DA787ABE-439A-D98D-7F4B-7E942357EBA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618691" y="6109890"/>
            <a:ext cx="775119" cy="352562"/>
          </a:xfrm>
          <a:prstGeom prst="rect">
            <a:avLst/>
          </a:prstGeom>
        </p:spPr>
      </p:pic>
    </p:spTree>
    <p:extLst>
      <p:ext uri="{BB962C8B-B14F-4D97-AF65-F5344CB8AC3E}">
        <p14:creationId xmlns:p14="http://schemas.microsoft.com/office/powerpoint/2010/main" val="33635833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sldNum="0"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riangle rectangle 6"/>
          <p:cNvSpPr/>
          <p:nvPr userDrawn="1"/>
        </p:nvSpPr>
        <p:spPr>
          <a:xfrm>
            <a:off x="0" y="762000"/>
            <a:ext cx="3194050" cy="5754688"/>
          </a:xfrm>
          <a:prstGeom prst="rtTriangl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Sous-titre 2"/>
          <p:cNvSpPr txBox="1">
            <a:spLocks/>
          </p:cNvSpPr>
          <p:nvPr userDrawn="1"/>
        </p:nvSpPr>
        <p:spPr bwMode="auto">
          <a:xfrm>
            <a:off x="0" y="6415088"/>
            <a:ext cx="12192000" cy="428625"/>
          </a:xfrm>
          <a:prstGeom prst="rect">
            <a:avLst/>
          </a:prstGeom>
          <a:solidFill>
            <a:schemeClr val="accent6">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fontAlgn="auto" hangingPunct="1">
              <a:spcAft>
                <a:spcPts val="0"/>
              </a:spcAft>
              <a:buFont typeface="Arial" panose="020B0604020202020204" pitchFamily="34" charset="0"/>
              <a:buNone/>
              <a:defRPr/>
            </a:pPr>
            <a:endParaRPr lang="fr-FR" sz="2400" dirty="0">
              <a:latin typeface="+mj-lt"/>
            </a:endParaRPr>
          </a:p>
        </p:txBody>
      </p:sp>
      <p:pic>
        <p:nvPicPr>
          <p:cNvPr id="3076" name="Image 1"/>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1168008" y="5391096"/>
            <a:ext cx="1023991" cy="102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561466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Sous-titre 2"/>
          <p:cNvSpPr txBox="1">
            <a:spLocks/>
          </p:cNvSpPr>
          <p:nvPr userDrawn="1"/>
        </p:nvSpPr>
        <p:spPr bwMode="auto">
          <a:xfrm>
            <a:off x="0" y="6415088"/>
            <a:ext cx="12192000" cy="428625"/>
          </a:xfrm>
          <a:prstGeom prst="rect">
            <a:avLst/>
          </a:prstGeom>
          <a:solidFill>
            <a:schemeClr val="accent6">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fontAlgn="auto" hangingPunct="1">
              <a:spcAft>
                <a:spcPts val="0"/>
              </a:spcAft>
              <a:buFont typeface="Arial" panose="020B0604020202020204" pitchFamily="34" charset="0"/>
              <a:buNone/>
              <a:defRPr/>
            </a:pPr>
            <a:endParaRPr lang="fr-FR" sz="2400" dirty="0">
              <a:latin typeface="+mj-lt"/>
            </a:endParaRPr>
          </a:p>
        </p:txBody>
      </p:sp>
      <p:pic>
        <p:nvPicPr>
          <p:cNvPr id="3076" name="Image 1"/>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006138" y="5229225"/>
            <a:ext cx="1185862"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37596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365B1-7597-4221-81B3-06E5C89D1C52}" type="slidenum">
              <a:rPr lang="fr-FR" smtClean="0"/>
              <a:t>‹N°›</a:t>
            </a:fld>
            <a:endParaRPr lang="fr-FR"/>
          </a:p>
        </p:txBody>
      </p:sp>
    </p:spTree>
    <p:extLst>
      <p:ext uri="{BB962C8B-B14F-4D97-AF65-F5344CB8AC3E}">
        <p14:creationId xmlns:p14="http://schemas.microsoft.com/office/powerpoint/2010/main" val="131527072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3623BA5-C230-5D8E-AAAF-20C2DABDFF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F2123EC-3679-BFC4-7BB1-511C2D4041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DBEFADF-952B-4BDE-8988-D8B985C6E1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CE7CD8-BF6D-4A84-B72C-F149C842D24A}" type="datetimeFigureOut">
              <a:rPr lang="fr-FR" smtClean="0"/>
              <a:t>10/04/2025</a:t>
            </a:fld>
            <a:endParaRPr lang="fr-FR"/>
          </a:p>
        </p:txBody>
      </p:sp>
      <p:sp>
        <p:nvSpPr>
          <p:cNvPr id="5" name="Espace réservé du pied de page 4">
            <a:extLst>
              <a:ext uri="{FF2B5EF4-FFF2-40B4-BE49-F238E27FC236}">
                <a16:creationId xmlns:a16="http://schemas.microsoft.com/office/drawing/2014/main" id="{176180FE-42C5-2A4B-5C8F-3E917A8A1B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DE81B08-AEE5-E7C2-2CDA-6989F99EB9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65E941-5719-40BC-A28C-9A0A3A5D8083}" type="slidenum">
              <a:rPr lang="fr-FR" smtClean="0"/>
              <a:t>‹N°›</a:t>
            </a:fld>
            <a:endParaRPr lang="fr-FR"/>
          </a:p>
        </p:txBody>
      </p:sp>
    </p:spTree>
    <p:extLst>
      <p:ext uri="{BB962C8B-B14F-4D97-AF65-F5344CB8AC3E}">
        <p14:creationId xmlns:p14="http://schemas.microsoft.com/office/powerpoint/2010/main" val="358611239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CD10C80-0988-428F-99E3-818F56D5A404}"/>
              </a:ext>
            </a:extLst>
          </p:cNvPr>
          <p:cNvSpPr>
            <a:spLocks noGrp="1"/>
          </p:cNvSpPr>
          <p:nvPr>
            <p:ph type="title"/>
          </p:nvPr>
        </p:nvSpPr>
        <p:spPr>
          <a:xfrm>
            <a:off x="133200" y="365125"/>
            <a:ext cx="10980000" cy="864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AFEC568-9D09-4BC2-9499-3FDB800BFEF7}"/>
              </a:ext>
            </a:extLst>
          </p:cNvPr>
          <p:cNvSpPr>
            <a:spLocks noGrp="1"/>
          </p:cNvSpPr>
          <p:nvPr>
            <p:ph type="body" idx="1"/>
          </p:nvPr>
        </p:nvSpPr>
        <p:spPr>
          <a:xfrm>
            <a:off x="1062000" y="1476000"/>
            <a:ext cx="10051200" cy="44280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2527CFBE-B75C-4B54-A16A-BC81511EFE8D}"/>
              </a:ext>
            </a:extLst>
          </p:cNvPr>
          <p:cNvSpPr>
            <a:spLocks noGrp="1"/>
          </p:cNvSpPr>
          <p:nvPr>
            <p:ph type="sldNum" sz="quarter" idx="4"/>
          </p:nvPr>
        </p:nvSpPr>
        <p:spPr>
          <a:xfrm>
            <a:off x="11353800" y="3246437"/>
            <a:ext cx="838200" cy="365125"/>
          </a:xfrm>
          <a:prstGeom prst="rect">
            <a:avLst/>
          </a:prstGeom>
          <a:solidFill>
            <a:schemeClr val="tx1"/>
          </a:solidFill>
        </p:spPr>
        <p:txBody>
          <a:bodyPr vert="horz" lIns="91440" tIns="45720" rIns="91440" bIns="45720" rtlCol="0" anchor="ctr"/>
          <a:lstStyle>
            <a:lvl1pPr algn="l">
              <a:defRPr sz="1200">
                <a:solidFill>
                  <a:schemeClr val="bg1"/>
                </a:solidFill>
              </a:defRPr>
            </a:lvl1pPr>
          </a:lstStyle>
          <a:p>
            <a:fld id="{6055246E-81F2-4716-A341-6139E5705588}" type="slidenum">
              <a:rPr lang="fr-FR" smtClean="0"/>
              <a:t>‹N°›</a:t>
            </a:fld>
            <a:endParaRPr lang="fr-FR"/>
          </a:p>
        </p:txBody>
      </p:sp>
    </p:spTree>
    <p:extLst>
      <p:ext uri="{BB962C8B-B14F-4D97-AF65-F5344CB8AC3E}">
        <p14:creationId xmlns:p14="http://schemas.microsoft.com/office/powerpoint/2010/main" val="1532721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14000"/>
        </a:lnSpc>
        <a:spcBef>
          <a:spcPts val="1000"/>
        </a:spcBef>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32">
          <p15:clr>
            <a:srgbClr val="F26B43"/>
          </p15:clr>
        </p15:guide>
        <p15:guide id="2" pos="30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73FBDAB-ABDC-F142-B5FE-EC39C08E8CA8}"/>
              </a:ext>
            </a:extLst>
          </p:cNvPr>
          <p:cNvSpPr>
            <a:spLocks noGrp="1"/>
          </p:cNvSpPr>
          <p:nvPr>
            <p:ph type="title"/>
          </p:nvPr>
        </p:nvSpPr>
        <p:spPr>
          <a:xfrm>
            <a:off x="838200" y="230971"/>
            <a:ext cx="10515600" cy="995401"/>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891BEBB8-089C-3A4E-B7BE-D299DEEF2695}"/>
              </a:ext>
            </a:extLst>
          </p:cNvPr>
          <p:cNvSpPr>
            <a:spLocks noGrp="1"/>
          </p:cNvSpPr>
          <p:nvPr>
            <p:ph type="body" idx="1"/>
          </p:nvPr>
        </p:nvSpPr>
        <p:spPr>
          <a:xfrm>
            <a:off x="838200" y="1513654"/>
            <a:ext cx="10515600" cy="4351338"/>
          </a:xfrm>
          <a:prstGeom prst="rect">
            <a:avLst/>
          </a:prstGeom>
        </p:spPr>
        <p:txBody>
          <a:bodyPr vert="horz" lIns="91440" tIns="45720" rIns="91440" bIns="45720" rtlCol="0">
            <a:normAutofit/>
          </a:bodyPr>
          <a:lstStyle/>
          <a:p>
            <a:pPr lvl="0"/>
            <a:r>
              <a:rPr lang="fr-FR" dirty="0"/>
              <a:t>Titre</a:t>
            </a:r>
          </a:p>
          <a:p>
            <a:pPr lvl="1"/>
            <a:r>
              <a:rPr lang="fr-FR" dirty="0"/>
              <a:t>Texte 1</a:t>
            </a:r>
          </a:p>
          <a:p>
            <a:pPr lvl="2"/>
            <a:r>
              <a:rPr lang="fr-FR" dirty="0"/>
              <a:t>Texte 2</a:t>
            </a:r>
          </a:p>
          <a:p>
            <a:pPr lvl="3"/>
            <a:r>
              <a:rPr lang="fr-FR" dirty="0"/>
              <a:t>Puce</a:t>
            </a:r>
          </a:p>
          <a:p>
            <a:pPr lvl="4"/>
            <a:r>
              <a:rPr lang="fr-FR" dirty="0"/>
              <a:t>Puce</a:t>
            </a:r>
          </a:p>
        </p:txBody>
      </p:sp>
      <p:sp>
        <p:nvSpPr>
          <p:cNvPr id="4" name="Espace réservé de la date 3">
            <a:extLst>
              <a:ext uri="{FF2B5EF4-FFF2-40B4-BE49-F238E27FC236}">
                <a16:creationId xmlns:a16="http://schemas.microsoft.com/office/drawing/2014/main" id="{879B55D5-73FC-F247-8AB7-A838B8683BDD}"/>
              </a:ext>
            </a:extLst>
          </p:cNvPr>
          <p:cNvSpPr>
            <a:spLocks noGrp="1"/>
          </p:cNvSpPr>
          <p:nvPr>
            <p:ph type="dt" sz="half" idx="2"/>
          </p:nvPr>
        </p:nvSpPr>
        <p:spPr>
          <a:xfrm>
            <a:off x="204254" y="6431656"/>
            <a:ext cx="1238026" cy="365125"/>
          </a:xfrm>
          <a:prstGeom prst="rect">
            <a:avLst/>
          </a:prstGeom>
        </p:spPr>
        <p:txBody>
          <a:bodyPr vert="horz" lIns="91440" tIns="45720" rIns="91440" bIns="45720" rtlCol="0" anchor="ctr"/>
          <a:lstStyle>
            <a:lvl1pPr algn="l">
              <a:defRPr sz="1600">
                <a:solidFill>
                  <a:srgbClr val="DDE0E3"/>
                </a:solidFill>
              </a:defRPr>
            </a:lvl1pPr>
          </a:lstStyle>
          <a:p>
            <a:fld id="{A2811191-8BC9-4677-9EF5-2A5348AB5577}" type="datetime1">
              <a:rPr lang="fr-FR" smtClean="0"/>
              <a:t>10/04/2025</a:t>
            </a:fld>
            <a:endParaRPr lang="fr-FR" dirty="0"/>
          </a:p>
        </p:txBody>
      </p:sp>
      <p:sp>
        <p:nvSpPr>
          <p:cNvPr id="5" name="Espace réservé du pied de page 4">
            <a:extLst>
              <a:ext uri="{FF2B5EF4-FFF2-40B4-BE49-F238E27FC236}">
                <a16:creationId xmlns:a16="http://schemas.microsoft.com/office/drawing/2014/main" id="{858729CB-5AEC-D049-A9F1-B5D750047F8D}"/>
              </a:ext>
            </a:extLst>
          </p:cNvPr>
          <p:cNvSpPr>
            <a:spLocks noGrp="1"/>
          </p:cNvSpPr>
          <p:nvPr>
            <p:ph type="ftr" sz="quarter" idx="3"/>
          </p:nvPr>
        </p:nvSpPr>
        <p:spPr>
          <a:xfrm>
            <a:off x="1442280" y="6431656"/>
            <a:ext cx="8659151" cy="365125"/>
          </a:xfrm>
          <a:prstGeom prst="rect">
            <a:avLst/>
          </a:prstGeom>
        </p:spPr>
        <p:txBody>
          <a:bodyPr vert="horz" lIns="91440" tIns="45720" rIns="91440" bIns="45720" rtlCol="0" anchor="ctr"/>
          <a:lstStyle>
            <a:lvl1pPr algn="ctr">
              <a:defRPr sz="1400">
                <a:solidFill>
                  <a:srgbClr val="5885B2"/>
                </a:solidFill>
                <a:latin typeface="Arial" panose="020B0604020202020204" pitchFamily="34" charset="0"/>
                <a:cs typeface="Arial" panose="020B0604020202020204" pitchFamily="34" charset="0"/>
              </a:defRPr>
            </a:lvl1pPr>
          </a:lstStyle>
          <a:p>
            <a:r>
              <a:rPr lang="fr-FR"/>
              <a:t>COPIL 1 - étude TEEP -  23/03/21</a:t>
            </a:r>
            <a:endParaRPr lang="fr-FR" sz="1050" dirty="0"/>
          </a:p>
        </p:txBody>
      </p:sp>
      <p:sp>
        <p:nvSpPr>
          <p:cNvPr id="6" name="Espace réservé du numéro de diapositive 5">
            <a:extLst>
              <a:ext uri="{FF2B5EF4-FFF2-40B4-BE49-F238E27FC236}">
                <a16:creationId xmlns:a16="http://schemas.microsoft.com/office/drawing/2014/main" id="{BDF88925-08D5-324F-8B64-0C173DDB0D14}"/>
              </a:ext>
            </a:extLst>
          </p:cNvPr>
          <p:cNvSpPr>
            <a:spLocks noGrp="1"/>
          </p:cNvSpPr>
          <p:nvPr>
            <p:ph type="sldNum" sz="quarter" idx="4"/>
          </p:nvPr>
        </p:nvSpPr>
        <p:spPr>
          <a:xfrm>
            <a:off x="9997440" y="6431656"/>
            <a:ext cx="656216" cy="365125"/>
          </a:xfrm>
          <a:prstGeom prst="rect">
            <a:avLst/>
          </a:prstGeom>
        </p:spPr>
        <p:txBody>
          <a:bodyPr vert="horz" lIns="91440" tIns="45720" rIns="91440" bIns="45720" rtlCol="0" anchor="ctr"/>
          <a:lstStyle>
            <a:lvl1pPr algn="r">
              <a:defRPr sz="1400">
                <a:solidFill>
                  <a:srgbClr val="DDE0E3"/>
                </a:solidFill>
              </a:defRPr>
            </a:lvl1pPr>
          </a:lstStyle>
          <a:p>
            <a:fld id="{F26F9B3F-B527-E846-B335-A8C43D873C09}" type="slidenum">
              <a:rPr lang="fr-FR" smtClean="0"/>
              <a:pPr/>
              <a:t>‹N°›</a:t>
            </a:fld>
            <a:endParaRPr lang="fr-FR" dirty="0"/>
          </a:p>
        </p:txBody>
      </p:sp>
    </p:spTree>
    <p:extLst>
      <p:ext uri="{BB962C8B-B14F-4D97-AF65-F5344CB8AC3E}">
        <p14:creationId xmlns:p14="http://schemas.microsoft.com/office/powerpoint/2010/main" val="396442194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p:txStyles>
    <p:titleStyle>
      <a:lvl1pPr algn="l" defTabSz="914400" rtl="0" eaLnBrk="1" latinLnBrk="0" hangingPunct="1">
        <a:lnSpc>
          <a:spcPct val="90000"/>
        </a:lnSpc>
        <a:spcBef>
          <a:spcPct val="0"/>
        </a:spcBef>
        <a:buNone/>
        <a:defRPr sz="3600" b="1" kern="1200">
          <a:solidFill>
            <a:srgbClr val="014373"/>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500"/>
        </a:spcBef>
        <a:spcAft>
          <a:spcPts val="500"/>
        </a:spcAft>
        <a:buFontTx/>
        <a:buNone/>
        <a:defRPr sz="3200" b="1" kern="1200">
          <a:solidFill>
            <a:srgbClr val="5885B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spcAft>
          <a:spcPts val="0"/>
        </a:spcAft>
        <a:buFontTx/>
        <a:buNone/>
        <a:defRPr sz="2500" b="1" kern="1200">
          <a:solidFill>
            <a:srgbClr val="43546A"/>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Tx/>
        <a:buNone/>
        <a:defRPr sz="2400" kern="1200">
          <a:solidFill>
            <a:srgbClr val="43546A"/>
          </a:solidFill>
          <a:latin typeface="Arial" panose="020B0604020202020204" pitchFamily="34" charset="0"/>
          <a:ea typeface="+mn-ea"/>
          <a:cs typeface="Arial" panose="020B0604020202020204" pitchFamily="34" charset="0"/>
        </a:defRPr>
      </a:lvl3pPr>
      <a:lvl4pPr marL="0" indent="-288000" algn="l" defTabSz="914400" rtl="0" eaLnBrk="1" latinLnBrk="0" hangingPunct="1">
        <a:lnSpc>
          <a:spcPct val="90000"/>
        </a:lnSpc>
        <a:spcBef>
          <a:spcPts val="500"/>
        </a:spcBef>
        <a:buSzPct val="50000"/>
        <a:buFontTx/>
        <a:buBlip>
          <a:blip r:embed="rId13"/>
        </a:buBlip>
        <a:defRPr sz="2400" kern="1200">
          <a:solidFill>
            <a:srgbClr val="43546A"/>
          </a:solidFill>
          <a:latin typeface="Arial" panose="020B0604020202020204" pitchFamily="34" charset="0"/>
          <a:ea typeface="+mn-ea"/>
          <a:cs typeface="Arial" panose="020B0604020202020204" pitchFamily="34" charset="0"/>
        </a:defRPr>
      </a:lvl4pPr>
      <a:lvl5pPr marL="720000" indent="-180000" algn="l" defTabSz="914400" rtl="0" eaLnBrk="1" latinLnBrk="0" hangingPunct="1">
        <a:lnSpc>
          <a:spcPct val="90000"/>
        </a:lnSpc>
        <a:spcBef>
          <a:spcPts val="500"/>
        </a:spcBef>
        <a:buClr>
          <a:srgbClr val="C1022A"/>
        </a:buClr>
        <a:buFont typeface="Arial" panose="020B0604020202020204" pitchFamily="34" charset="0"/>
        <a:buChar char="•"/>
        <a:defRPr sz="2000" kern="1200">
          <a:solidFill>
            <a:srgbClr val="43546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6"/>
            <a:ext cx="10515600" cy="3112134"/>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489700"/>
            <a:ext cx="27432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fld id="{C1E04CA6-AA9D-43A8-BD4D-57094B7DF3CC}" type="datetime1">
              <a:rPr lang="fr-FR" smtClean="0"/>
              <a:pPr/>
              <a:t>10/04/2025</a:t>
            </a:fld>
            <a:endParaRPr lang="fr-FR"/>
          </a:p>
        </p:txBody>
      </p:sp>
      <p:sp>
        <p:nvSpPr>
          <p:cNvPr id="5" name="Espace réservé du pied de page 4"/>
          <p:cNvSpPr>
            <a:spLocks noGrp="1"/>
          </p:cNvSpPr>
          <p:nvPr>
            <p:ph type="ftr" sz="quarter" idx="3"/>
          </p:nvPr>
        </p:nvSpPr>
        <p:spPr>
          <a:xfrm>
            <a:off x="4038600" y="6489700"/>
            <a:ext cx="4114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48970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E35C3B32-BBC8-4FBC-9ABF-1C2676504F48}" type="slidenum">
              <a:rPr lang="fr-FR" smtClean="0"/>
              <a:pPr/>
              <a:t>‹N°›</a:t>
            </a:fld>
            <a:endParaRPr lang="fr-FR"/>
          </a:p>
        </p:txBody>
      </p:sp>
      <p:sp>
        <p:nvSpPr>
          <p:cNvPr id="7" name="Espace réservé du texte 2"/>
          <p:cNvSpPr txBox="1">
            <a:spLocks/>
          </p:cNvSpPr>
          <p:nvPr userDrawn="1"/>
        </p:nvSpPr>
        <p:spPr>
          <a:xfrm>
            <a:off x="838200" y="3945299"/>
            <a:ext cx="10515600" cy="22325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a:p>
        </p:txBody>
      </p:sp>
    </p:spTree>
    <p:extLst>
      <p:ext uri="{BB962C8B-B14F-4D97-AF65-F5344CB8AC3E}">
        <p14:creationId xmlns:p14="http://schemas.microsoft.com/office/powerpoint/2010/main" val="3103762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 id="2147483791" r:id="rId33"/>
    <p:sldLayoutId id="2147483792" r:id="rId34"/>
    <p:sldLayoutId id="2147483793" r:id="rId35"/>
    <p:sldLayoutId id="2147483794" r:id="rId36"/>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38"/>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10.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23.svg"/><Relationship Id="rId18" Type="http://schemas.openxmlformats.org/officeDocument/2006/relationships/image" Target="../media/image130.png"/><Relationship Id="rId26" Type="http://schemas.openxmlformats.org/officeDocument/2006/relationships/image" Target="../media/image108.png"/><Relationship Id="rId3" Type="http://schemas.openxmlformats.org/officeDocument/2006/relationships/image" Target="../media/image102.png"/><Relationship Id="rId21" Type="http://schemas.openxmlformats.org/officeDocument/2006/relationships/image" Target="../media/image136.svg"/><Relationship Id="rId7" Type="http://schemas.openxmlformats.org/officeDocument/2006/relationships/image" Target="../media/image107.svg"/><Relationship Id="rId12" Type="http://schemas.openxmlformats.org/officeDocument/2006/relationships/image" Target="../media/image122.png"/><Relationship Id="rId17" Type="http://schemas.openxmlformats.org/officeDocument/2006/relationships/image" Target="../media/image127.svg"/><Relationship Id="rId25" Type="http://schemas.openxmlformats.org/officeDocument/2006/relationships/image" Target="../media/image113.svg"/><Relationship Id="rId2" Type="http://schemas.openxmlformats.org/officeDocument/2006/relationships/notesSlide" Target="../notesSlides/notesSlide2.xml"/><Relationship Id="rId16" Type="http://schemas.openxmlformats.org/officeDocument/2006/relationships/image" Target="../media/image126.png"/><Relationship Id="rId20" Type="http://schemas.openxmlformats.org/officeDocument/2006/relationships/image" Target="../media/image135.png"/><Relationship Id="rId29" Type="http://schemas.openxmlformats.org/officeDocument/2006/relationships/image" Target="../media/image138.svg"/><Relationship Id="rId1" Type="http://schemas.openxmlformats.org/officeDocument/2006/relationships/slideLayout" Target="../slideLayouts/slideLayout52.xml"/><Relationship Id="rId6" Type="http://schemas.openxmlformats.org/officeDocument/2006/relationships/image" Target="../media/image106.png"/><Relationship Id="rId11" Type="http://schemas.openxmlformats.org/officeDocument/2006/relationships/image" Target="../media/image121.svg"/><Relationship Id="rId24" Type="http://schemas.openxmlformats.org/officeDocument/2006/relationships/image" Target="../media/image112.png"/><Relationship Id="rId5" Type="http://schemas.openxmlformats.org/officeDocument/2006/relationships/image" Target="../media/image134.jpg"/><Relationship Id="rId15" Type="http://schemas.openxmlformats.org/officeDocument/2006/relationships/image" Target="../media/image125.svg"/><Relationship Id="rId23" Type="http://schemas.openxmlformats.org/officeDocument/2006/relationships/image" Target="../media/image105.svg"/><Relationship Id="rId28" Type="http://schemas.openxmlformats.org/officeDocument/2006/relationships/image" Target="../media/image137.png"/><Relationship Id="rId10" Type="http://schemas.openxmlformats.org/officeDocument/2006/relationships/image" Target="../media/image120.png"/><Relationship Id="rId19" Type="http://schemas.openxmlformats.org/officeDocument/2006/relationships/image" Target="../media/image131.svg"/><Relationship Id="rId31" Type="http://schemas.openxmlformats.org/officeDocument/2006/relationships/image" Target="../media/image140.svg"/><Relationship Id="rId4" Type="http://schemas.openxmlformats.org/officeDocument/2006/relationships/image" Target="../media/image103.svg"/><Relationship Id="rId9" Type="http://schemas.openxmlformats.org/officeDocument/2006/relationships/image" Target="../media/image111.svg"/><Relationship Id="rId14" Type="http://schemas.openxmlformats.org/officeDocument/2006/relationships/image" Target="../media/image124.png"/><Relationship Id="rId22" Type="http://schemas.openxmlformats.org/officeDocument/2006/relationships/image" Target="../media/image104.png"/><Relationship Id="rId27" Type="http://schemas.openxmlformats.org/officeDocument/2006/relationships/image" Target="../media/image109.svg"/><Relationship Id="rId30" Type="http://schemas.openxmlformats.org/officeDocument/2006/relationships/image" Target="../media/image139.png"/></Relationships>
</file>

<file path=ppt/slides/_rels/slide100.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81.xml"/></Relationships>
</file>

<file path=ppt/slides/_rels/slide101.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81.xml"/><Relationship Id="rId6" Type="http://schemas.openxmlformats.org/officeDocument/2006/relationships/image" Target="../media/image327.png"/><Relationship Id="rId5" Type="http://schemas.openxmlformats.org/officeDocument/2006/relationships/image" Target="../media/image330.png"/><Relationship Id="rId4" Type="http://schemas.openxmlformats.org/officeDocument/2006/relationships/chart" Target="../charts/chart37.xml"/></Relationships>
</file>

<file path=ppt/slides/_rels/slide102.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36.xml"/><Relationship Id="rId1" Type="http://schemas.openxmlformats.org/officeDocument/2006/relationships/slideLayout" Target="../slideLayouts/slideLayout81.xml"/></Relationships>
</file>

<file path=ppt/slides/_rels/slide103.xml.rels><?xml version="1.0" encoding="UTF-8" standalone="yes"?>
<Relationships xmlns="http://schemas.openxmlformats.org/package/2006/relationships"><Relationship Id="rId3" Type="http://schemas.openxmlformats.org/officeDocument/2006/relationships/image" Target="../media/image340.emf"/><Relationship Id="rId2" Type="http://schemas.openxmlformats.org/officeDocument/2006/relationships/notesSlide" Target="../notesSlides/notesSlide37.xml"/><Relationship Id="rId1" Type="http://schemas.openxmlformats.org/officeDocument/2006/relationships/slideLayout" Target="../slideLayouts/slideLayout81.xml"/><Relationship Id="rId4" Type="http://schemas.openxmlformats.org/officeDocument/2006/relationships/image" Target="../media/image327.png"/></Relationships>
</file>

<file path=ppt/slides/_rels/slide104.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38.xml"/><Relationship Id="rId1" Type="http://schemas.openxmlformats.org/officeDocument/2006/relationships/slideLayout" Target="../slideLayouts/slideLayout81.xml"/><Relationship Id="rId4" Type="http://schemas.openxmlformats.org/officeDocument/2006/relationships/image" Target="../media/image327.png"/></Relationships>
</file>

<file path=ppt/slides/_rels/slide105.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39.xml"/><Relationship Id="rId1" Type="http://schemas.openxmlformats.org/officeDocument/2006/relationships/slideLayout" Target="../slideLayouts/slideLayout81.xml"/><Relationship Id="rId4" Type="http://schemas.openxmlformats.org/officeDocument/2006/relationships/image" Target="../media/image327.png"/></Relationships>
</file>

<file path=ppt/slides/_rels/slide106.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8.png"/><Relationship Id="rId1" Type="http://schemas.openxmlformats.org/officeDocument/2006/relationships/slideLayout" Target="../slideLayouts/slideLayout81.xml"/></Relationships>
</file>

<file path=ppt/slides/_rels/slide107.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image" Target="../media/image341.png"/><Relationship Id="rId1" Type="http://schemas.openxmlformats.org/officeDocument/2006/relationships/slideLayout" Target="../slideLayouts/slideLayout81.xml"/><Relationship Id="rId4" Type="http://schemas.openxmlformats.org/officeDocument/2006/relationships/image" Target="../media/image327.png"/></Relationships>
</file>

<file path=ppt/slides/_rels/slide108.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png"/><Relationship Id="rId1" Type="http://schemas.openxmlformats.org/officeDocument/2006/relationships/slideLayout" Target="../slideLayouts/slideLayout81.xml"/><Relationship Id="rId4" Type="http://schemas.openxmlformats.org/officeDocument/2006/relationships/image" Target="../media/image327.png"/></Relationships>
</file>

<file path=ppt/slides/_rels/slide109.xml.rels><?xml version="1.0" encoding="UTF-8" standalone="yes"?>
<Relationships xmlns="http://schemas.openxmlformats.org/package/2006/relationships"><Relationship Id="rId3" Type="http://schemas.openxmlformats.org/officeDocument/2006/relationships/image" Target="../media/image345.png"/><Relationship Id="rId7" Type="http://schemas.openxmlformats.org/officeDocument/2006/relationships/image" Target="../media/image327.png"/><Relationship Id="rId2" Type="http://schemas.openxmlformats.org/officeDocument/2006/relationships/image" Target="../media/image342.png"/><Relationship Id="rId1" Type="http://schemas.openxmlformats.org/officeDocument/2006/relationships/slideLayout" Target="../slideLayouts/slideLayout81.xml"/><Relationship Id="rId6" Type="http://schemas.openxmlformats.org/officeDocument/2006/relationships/image" Target="../media/image348.png"/><Relationship Id="rId5" Type="http://schemas.openxmlformats.org/officeDocument/2006/relationships/image" Target="../media/image347.png"/><Relationship Id="rId4" Type="http://schemas.openxmlformats.org/officeDocument/2006/relationships/image" Target="../media/image346.png"/></Relationships>
</file>

<file path=ppt/slides/_rels/slide11.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45.svg"/><Relationship Id="rId18" Type="http://schemas.openxmlformats.org/officeDocument/2006/relationships/image" Target="../media/image150.png"/><Relationship Id="rId3" Type="http://schemas.openxmlformats.org/officeDocument/2006/relationships/image" Target="../media/image134.jpg"/><Relationship Id="rId21" Type="http://schemas.openxmlformats.org/officeDocument/2006/relationships/image" Target="../media/image153.svg"/><Relationship Id="rId7" Type="http://schemas.openxmlformats.org/officeDocument/2006/relationships/image" Target="../media/image105.svg"/><Relationship Id="rId12" Type="http://schemas.openxmlformats.org/officeDocument/2006/relationships/image" Target="../media/image144.png"/><Relationship Id="rId17" Type="http://schemas.openxmlformats.org/officeDocument/2006/relationships/image" Target="../media/image149.svg"/><Relationship Id="rId2" Type="http://schemas.openxmlformats.org/officeDocument/2006/relationships/notesSlide" Target="../notesSlides/notesSlide3.xml"/><Relationship Id="rId16" Type="http://schemas.openxmlformats.org/officeDocument/2006/relationships/image" Target="../media/image148.png"/><Relationship Id="rId20" Type="http://schemas.openxmlformats.org/officeDocument/2006/relationships/image" Target="../media/image152.png"/><Relationship Id="rId1" Type="http://schemas.openxmlformats.org/officeDocument/2006/relationships/slideLayout" Target="../slideLayouts/slideLayout52.xml"/><Relationship Id="rId6" Type="http://schemas.openxmlformats.org/officeDocument/2006/relationships/image" Target="../media/image104.png"/><Relationship Id="rId11" Type="http://schemas.openxmlformats.org/officeDocument/2006/relationships/image" Target="../media/image143.svg"/><Relationship Id="rId5" Type="http://schemas.openxmlformats.org/officeDocument/2006/relationships/image" Target="../media/image117.svg"/><Relationship Id="rId15" Type="http://schemas.openxmlformats.org/officeDocument/2006/relationships/image" Target="../media/image147.svg"/><Relationship Id="rId10" Type="http://schemas.openxmlformats.org/officeDocument/2006/relationships/image" Target="../media/image142.png"/><Relationship Id="rId19" Type="http://schemas.openxmlformats.org/officeDocument/2006/relationships/image" Target="../media/image151.svg"/><Relationship Id="rId4" Type="http://schemas.openxmlformats.org/officeDocument/2006/relationships/image" Target="../media/image116.png"/><Relationship Id="rId9" Type="http://schemas.openxmlformats.org/officeDocument/2006/relationships/image" Target="../media/image141.svg"/><Relationship Id="rId14" Type="http://schemas.openxmlformats.org/officeDocument/2006/relationships/image" Target="../media/image146.png"/></Relationships>
</file>

<file path=ppt/slides/_rels/slide110.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image" Target="../media/image349.png"/><Relationship Id="rId1" Type="http://schemas.openxmlformats.org/officeDocument/2006/relationships/slideLayout" Target="../slideLayouts/slideLayout81.xml"/><Relationship Id="rId4" Type="http://schemas.openxmlformats.org/officeDocument/2006/relationships/image" Target="../media/image327.png"/></Relationships>
</file>

<file path=ppt/slides/_rels/slide111.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image" Target="../media/image350.png"/><Relationship Id="rId1" Type="http://schemas.openxmlformats.org/officeDocument/2006/relationships/slideLayout" Target="../slideLayouts/slideLayout81.xml"/><Relationship Id="rId4" Type="http://schemas.openxmlformats.org/officeDocument/2006/relationships/image" Target="../media/image327.png"/></Relationships>
</file>

<file path=ppt/slides/_rels/slide112.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hyperlink" Target="http://www.perfalim.com/" TargetMode="External"/><Relationship Id="rId1" Type="http://schemas.openxmlformats.org/officeDocument/2006/relationships/slideLayout" Target="../slideLayouts/slideLayout81.xml"/></Relationships>
</file>

<file path=ppt/slides/_rels/slide113.xml.rels><?xml version="1.0" encoding="UTF-8" standalone="yes"?>
<Relationships xmlns="http://schemas.openxmlformats.org/package/2006/relationships"><Relationship Id="rId3" Type="http://schemas.openxmlformats.org/officeDocument/2006/relationships/hyperlink" Target="mailto:sandrine.espagnol@ifip.asso.fr" TargetMode="External"/><Relationship Id="rId2" Type="http://schemas.openxmlformats.org/officeDocument/2006/relationships/notesSlide" Target="../notesSlides/notesSlide40.xml"/><Relationship Id="rId1" Type="http://schemas.openxmlformats.org/officeDocument/2006/relationships/slideLayout" Target="../slideLayouts/slideLayout86.xml"/><Relationship Id="rId5" Type="http://schemas.openxmlformats.org/officeDocument/2006/relationships/image" Target="../media/image327.png"/><Relationship Id="rId4" Type="http://schemas.openxmlformats.org/officeDocument/2006/relationships/hyperlink" Target="mailto:amaillot@interpaura.fr" TargetMode="External"/></Relationships>
</file>

<file path=ppt/slides/_rels/slide114.xml.rels><?xml version="1.0" encoding="UTF-8" standalone="yes"?>
<Relationships xmlns="http://schemas.openxmlformats.org/package/2006/relationships"><Relationship Id="rId2" Type="http://schemas.openxmlformats.org/officeDocument/2006/relationships/image" Target="../media/image352.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20.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55.png"/></Relationships>
</file>

<file path=ppt/slides/_rels/slide121.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0.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s://www.atmo-auvergnerhonealpes.fr/" TargetMode="External"/><Relationship Id="rId4" Type="http://schemas.openxmlformats.org/officeDocument/2006/relationships/image" Target="../media/image364.png"/></Relationships>
</file>

<file path=ppt/slides/_rels/slide131.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hyperlink" Target="https://www.atmo-auvergnerhonealpes.fr/" TargetMode="External"/><Relationship Id="rId4" Type="http://schemas.openxmlformats.org/officeDocument/2006/relationships/image" Target="../media/image365.png"/></Relationships>
</file>

<file path=ppt/slides/_rels/slide132.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image" Target="../media/image327.png"/><Relationship Id="rId1" Type="http://schemas.openxmlformats.org/officeDocument/2006/relationships/slideLayout" Target="../slideLayouts/slideLayout2.xml"/><Relationship Id="rId4" Type="http://schemas.openxmlformats.org/officeDocument/2006/relationships/hyperlink" Target="https://www.atmo-auvergnerhonealpes.fr/"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352.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327.png"/><Relationship Id="rId7" Type="http://schemas.openxmlformats.org/officeDocument/2006/relationships/image" Target="../media/image370.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69.emf"/><Relationship Id="rId5" Type="http://schemas.openxmlformats.org/officeDocument/2006/relationships/image" Target="../media/image368.png"/><Relationship Id="rId4" Type="http://schemas.openxmlformats.org/officeDocument/2006/relationships/image" Target="../media/image367.png"/></Relationships>
</file>

<file path=ppt/slides/_rels/slide137.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72.png"/><Relationship Id="rId5" Type="http://schemas.openxmlformats.org/officeDocument/2006/relationships/image" Target="../media/image371.png"/><Relationship Id="rId4" Type="http://schemas.openxmlformats.org/officeDocument/2006/relationships/image" Target="../media/image367.png"/></Relationships>
</file>

<file path=ppt/slides/_rels/slide138.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image" Target="../media/image327.png"/><Relationship Id="rId1" Type="http://schemas.openxmlformats.org/officeDocument/2006/relationships/slideLayout" Target="../slideLayouts/slideLayout2.xml"/><Relationship Id="rId4" Type="http://schemas.openxmlformats.org/officeDocument/2006/relationships/image" Target="../media/image372.png"/></Relationships>
</file>

<file path=ppt/slides/_rels/slide139.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72.png"/><Relationship Id="rId5" Type="http://schemas.openxmlformats.org/officeDocument/2006/relationships/image" Target="../media/image375.emf"/><Relationship Id="rId4" Type="http://schemas.openxmlformats.org/officeDocument/2006/relationships/image" Target="../media/image374.emf"/></Relationships>
</file>

<file path=ppt/slides/_rels/slide14.xml.rels><?xml version="1.0" encoding="UTF-8" standalone="yes"?>
<Relationships xmlns="http://schemas.openxmlformats.org/package/2006/relationships"><Relationship Id="rId13" Type="http://schemas.openxmlformats.org/officeDocument/2006/relationships/image" Target="../media/image165.png"/><Relationship Id="rId18" Type="http://schemas.openxmlformats.org/officeDocument/2006/relationships/image" Target="../media/image170.svg"/><Relationship Id="rId26" Type="http://schemas.openxmlformats.org/officeDocument/2006/relationships/image" Target="../media/image178.svg"/><Relationship Id="rId39" Type="http://schemas.openxmlformats.org/officeDocument/2006/relationships/image" Target="../media/image191.png"/><Relationship Id="rId21" Type="http://schemas.openxmlformats.org/officeDocument/2006/relationships/image" Target="../media/image173.png"/><Relationship Id="rId34" Type="http://schemas.openxmlformats.org/officeDocument/2006/relationships/image" Target="../media/image186.svg"/><Relationship Id="rId42" Type="http://schemas.openxmlformats.org/officeDocument/2006/relationships/image" Target="../media/image194.svg"/><Relationship Id="rId7" Type="http://schemas.microsoft.com/office/2014/relationships/chartEx" Target="../charts/chartEx3.xml"/><Relationship Id="rId2" Type="http://schemas.openxmlformats.org/officeDocument/2006/relationships/notesSlide" Target="../notesSlides/notesSlide5.xml"/><Relationship Id="rId16" Type="http://schemas.openxmlformats.org/officeDocument/2006/relationships/image" Target="../media/image168.svg"/><Relationship Id="rId20" Type="http://schemas.openxmlformats.org/officeDocument/2006/relationships/image" Target="../media/image172.svg"/><Relationship Id="rId29" Type="http://schemas.openxmlformats.org/officeDocument/2006/relationships/image" Target="../media/image181.png"/><Relationship Id="rId41" Type="http://schemas.openxmlformats.org/officeDocument/2006/relationships/image" Target="../media/image193.png"/><Relationship Id="rId1" Type="http://schemas.openxmlformats.org/officeDocument/2006/relationships/slideLayout" Target="../slideLayouts/slideLayout52.xml"/><Relationship Id="rId6" Type="http://schemas.openxmlformats.org/officeDocument/2006/relationships/image" Target="../media/image115.png"/><Relationship Id="rId11" Type="http://schemas.openxmlformats.org/officeDocument/2006/relationships/image" Target="../media/image163.png"/><Relationship Id="rId24" Type="http://schemas.openxmlformats.org/officeDocument/2006/relationships/image" Target="../media/image176.svg"/><Relationship Id="rId32" Type="http://schemas.openxmlformats.org/officeDocument/2006/relationships/image" Target="../media/image184.svg"/><Relationship Id="rId37" Type="http://schemas.openxmlformats.org/officeDocument/2006/relationships/image" Target="../media/image189.png"/><Relationship Id="rId40" Type="http://schemas.openxmlformats.org/officeDocument/2006/relationships/image" Target="../media/image192.svg"/><Relationship Id="rId5" Type="http://schemas.microsoft.com/office/2014/relationships/chartEx" Target="../charts/chartEx2.xml"/><Relationship Id="rId15" Type="http://schemas.openxmlformats.org/officeDocument/2006/relationships/image" Target="../media/image167.png"/><Relationship Id="rId23" Type="http://schemas.openxmlformats.org/officeDocument/2006/relationships/image" Target="../media/image175.png"/><Relationship Id="rId28" Type="http://schemas.openxmlformats.org/officeDocument/2006/relationships/image" Target="../media/image180.svg"/><Relationship Id="rId36" Type="http://schemas.openxmlformats.org/officeDocument/2006/relationships/image" Target="../media/image188.svg"/><Relationship Id="rId10" Type="http://schemas.openxmlformats.org/officeDocument/2006/relationships/image" Target="../media/image162.svg"/><Relationship Id="rId19" Type="http://schemas.openxmlformats.org/officeDocument/2006/relationships/image" Target="../media/image171.png"/><Relationship Id="rId31" Type="http://schemas.openxmlformats.org/officeDocument/2006/relationships/image" Target="../media/image183.png"/><Relationship Id="rId4" Type="http://schemas.openxmlformats.org/officeDocument/2006/relationships/image" Target="../media/image160.png"/><Relationship Id="rId9" Type="http://schemas.openxmlformats.org/officeDocument/2006/relationships/image" Target="../media/image161.png"/><Relationship Id="rId14" Type="http://schemas.openxmlformats.org/officeDocument/2006/relationships/image" Target="../media/image166.svg"/><Relationship Id="rId22" Type="http://schemas.openxmlformats.org/officeDocument/2006/relationships/image" Target="../media/image174.svg"/><Relationship Id="rId27" Type="http://schemas.openxmlformats.org/officeDocument/2006/relationships/image" Target="../media/image179.png"/><Relationship Id="rId30" Type="http://schemas.openxmlformats.org/officeDocument/2006/relationships/image" Target="../media/image182.svg"/><Relationship Id="rId35" Type="http://schemas.openxmlformats.org/officeDocument/2006/relationships/image" Target="../media/image187.png"/><Relationship Id="rId8" Type="http://schemas.openxmlformats.org/officeDocument/2006/relationships/image" Target="../media/image1160.png"/><Relationship Id="rId3" Type="http://schemas.microsoft.com/office/2014/relationships/chartEx" Target="../charts/chartEx1.xml"/><Relationship Id="rId12" Type="http://schemas.openxmlformats.org/officeDocument/2006/relationships/image" Target="../media/image164.svg"/><Relationship Id="rId17" Type="http://schemas.openxmlformats.org/officeDocument/2006/relationships/image" Target="../media/image169.png"/><Relationship Id="rId25" Type="http://schemas.openxmlformats.org/officeDocument/2006/relationships/image" Target="../media/image177.png"/><Relationship Id="rId33" Type="http://schemas.openxmlformats.org/officeDocument/2006/relationships/image" Target="../media/image185.png"/><Relationship Id="rId38" Type="http://schemas.openxmlformats.org/officeDocument/2006/relationships/image" Target="../media/image190.svg"/></Relationships>
</file>

<file path=ppt/slides/_rels/slide140.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image" Target="../media/image327.png"/><Relationship Id="rId1" Type="http://schemas.openxmlformats.org/officeDocument/2006/relationships/slideLayout" Target="../slideLayouts/slideLayout2.xml"/><Relationship Id="rId5" Type="http://schemas.openxmlformats.org/officeDocument/2006/relationships/image" Target="../media/image372.png"/><Relationship Id="rId4" Type="http://schemas.openxmlformats.org/officeDocument/2006/relationships/image" Target="../media/image377.jpeg"/></Relationships>
</file>

<file path=ppt/slides/_rels/slide141.xml.rels><?xml version="1.0" encoding="UTF-8" standalone="yes"?>
<Relationships xmlns="http://schemas.openxmlformats.org/package/2006/relationships"><Relationship Id="rId3" Type="http://schemas.openxmlformats.org/officeDocument/2006/relationships/image" Target="../media/image378.emf"/><Relationship Id="rId2" Type="http://schemas.openxmlformats.org/officeDocument/2006/relationships/image" Target="../media/image327.png"/><Relationship Id="rId1" Type="http://schemas.openxmlformats.org/officeDocument/2006/relationships/slideLayout" Target="../slideLayouts/slideLayout2.xml"/><Relationship Id="rId4" Type="http://schemas.openxmlformats.org/officeDocument/2006/relationships/image" Target="../media/image372.png"/></Relationships>
</file>

<file path=ppt/slides/_rels/slide142.xml.rels><?xml version="1.0" encoding="UTF-8" standalone="yes"?>
<Relationships xmlns="http://schemas.openxmlformats.org/package/2006/relationships"><Relationship Id="rId3" Type="http://schemas.openxmlformats.org/officeDocument/2006/relationships/image" Target="../media/image379.emf"/><Relationship Id="rId2" Type="http://schemas.openxmlformats.org/officeDocument/2006/relationships/image" Target="../media/image327.png"/><Relationship Id="rId1" Type="http://schemas.openxmlformats.org/officeDocument/2006/relationships/slideLayout" Target="../slideLayouts/slideLayout2.xml"/><Relationship Id="rId4" Type="http://schemas.openxmlformats.org/officeDocument/2006/relationships/image" Target="../media/image372.png"/></Relationships>
</file>

<file path=ppt/slides/_rels/slide143.xml.rels><?xml version="1.0" encoding="UTF-8" standalone="yes"?>
<Relationships xmlns="http://schemas.openxmlformats.org/package/2006/relationships"><Relationship Id="rId3" Type="http://schemas.openxmlformats.org/officeDocument/2006/relationships/image" Target="../media/image380.emf"/><Relationship Id="rId2" Type="http://schemas.openxmlformats.org/officeDocument/2006/relationships/image" Target="../media/image327.png"/><Relationship Id="rId1" Type="http://schemas.openxmlformats.org/officeDocument/2006/relationships/slideLayout" Target="../slideLayouts/slideLayout2.xml"/><Relationship Id="rId4" Type="http://schemas.openxmlformats.org/officeDocument/2006/relationships/image" Target="../media/image372.png"/></Relationships>
</file>

<file path=ppt/slides/_rels/slide144.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72.png"/><Relationship Id="rId4" Type="http://schemas.openxmlformats.org/officeDocument/2006/relationships/image" Target="../media/image381.emf"/></Relationships>
</file>

<file path=ppt/slides/_rels/slide145.xml.rels><?xml version="1.0" encoding="UTF-8" standalone="yes"?>
<Relationships xmlns="http://schemas.openxmlformats.org/package/2006/relationships"><Relationship Id="rId3" Type="http://schemas.openxmlformats.org/officeDocument/2006/relationships/image" Target="../media/image382.emf"/><Relationship Id="rId2" Type="http://schemas.openxmlformats.org/officeDocument/2006/relationships/image" Target="../media/image327.png"/><Relationship Id="rId1" Type="http://schemas.openxmlformats.org/officeDocument/2006/relationships/slideLayout" Target="../slideLayouts/slideLayout2.xml"/><Relationship Id="rId5" Type="http://schemas.openxmlformats.org/officeDocument/2006/relationships/image" Target="../media/image372.png"/><Relationship Id="rId4" Type="http://schemas.openxmlformats.org/officeDocument/2006/relationships/image" Target="../media/image383.emf"/></Relationships>
</file>

<file path=ppt/slides/_rels/slide146.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84.jpg"/><Relationship Id="rId2" Type="http://schemas.openxmlformats.org/officeDocument/2006/relationships/image" Target="../media/image327.png"/><Relationship Id="rId1" Type="http://schemas.openxmlformats.org/officeDocument/2006/relationships/slideLayout" Target="../slideLayouts/slideLayout2.xml"/><Relationship Id="rId4" Type="http://schemas.openxmlformats.org/officeDocument/2006/relationships/image" Target="../media/image385.png"/></Relationships>
</file>

<file path=ppt/slides/_rels/slide148.xml.rels><?xml version="1.0" encoding="UTF-8" standalone="yes"?>
<Relationships xmlns="http://schemas.openxmlformats.org/package/2006/relationships"><Relationship Id="rId3" Type="http://schemas.openxmlformats.org/officeDocument/2006/relationships/image" Target="../media/image386.emf"/><Relationship Id="rId2" Type="http://schemas.openxmlformats.org/officeDocument/2006/relationships/image" Target="../media/image327.png"/><Relationship Id="rId1" Type="http://schemas.openxmlformats.org/officeDocument/2006/relationships/slideLayout" Target="../slideLayouts/slideLayout2.xml"/><Relationship Id="rId4" Type="http://schemas.openxmlformats.org/officeDocument/2006/relationships/image" Target="../media/image387.png"/></Relationships>
</file>

<file path=ppt/slides/_rels/slide149.xml.rels><?xml version="1.0" encoding="UTF-8" standalone="yes"?>
<Relationships xmlns="http://schemas.openxmlformats.org/package/2006/relationships"><Relationship Id="rId3" Type="http://schemas.openxmlformats.org/officeDocument/2006/relationships/image" Target="../media/image386.emf"/><Relationship Id="rId2" Type="http://schemas.openxmlformats.org/officeDocument/2006/relationships/image" Target="../media/image327.png"/><Relationship Id="rId1" Type="http://schemas.openxmlformats.org/officeDocument/2006/relationships/slideLayout" Target="../slideLayouts/slideLayout2.xml"/><Relationship Id="rId4" Type="http://schemas.openxmlformats.org/officeDocument/2006/relationships/image" Target="../media/image388.png"/></Relationships>
</file>

<file path=ppt/slides/_rels/slide15.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svg"/><Relationship Id="rId3" Type="http://schemas.openxmlformats.org/officeDocument/2006/relationships/image" Target="../media/image195.png"/><Relationship Id="rId7" Type="http://schemas.openxmlformats.org/officeDocument/2006/relationships/image" Target="../media/image199.svg"/><Relationship Id="rId12" Type="http://schemas.openxmlformats.org/officeDocument/2006/relationships/image" Target="../media/image204.png"/><Relationship Id="rId17" Type="http://schemas.openxmlformats.org/officeDocument/2006/relationships/image" Target="../media/image209.svg"/><Relationship Id="rId2" Type="http://schemas.openxmlformats.org/officeDocument/2006/relationships/notesSlide" Target="../notesSlides/notesSlide6.xml"/><Relationship Id="rId16" Type="http://schemas.openxmlformats.org/officeDocument/2006/relationships/image" Target="../media/image208.png"/><Relationship Id="rId1" Type="http://schemas.openxmlformats.org/officeDocument/2006/relationships/slideLayout" Target="../slideLayouts/slideLayout53.xml"/><Relationship Id="rId6" Type="http://schemas.openxmlformats.org/officeDocument/2006/relationships/image" Target="../media/image198.png"/><Relationship Id="rId11" Type="http://schemas.openxmlformats.org/officeDocument/2006/relationships/image" Target="../media/image203.svg"/><Relationship Id="rId5" Type="http://schemas.openxmlformats.org/officeDocument/2006/relationships/image" Target="../media/image197.svg"/><Relationship Id="rId15" Type="http://schemas.openxmlformats.org/officeDocument/2006/relationships/image" Target="../media/image207.svg"/><Relationship Id="rId10" Type="http://schemas.openxmlformats.org/officeDocument/2006/relationships/image" Target="../media/image202.png"/><Relationship Id="rId4" Type="http://schemas.openxmlformats.org/officeDocument/2006/relationships/image" Target="../media/image196.png"/><Relationship Id="rId9" Type="http://schemas.openxmlformats.org/officeDocument/2006/relationships/image" Target="../media/image201.svg"/><Relationship Id="rId14" Type="http://schemas.openxmlformats.org/officeDocument/2006/relationships/image" Target="../media/image206.png"/></Relationships>
</file>

<file path=ppt/slides/_rels/slide150.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72.png"/><Relationship Id="rId5" Type="http://schemas.openxmlformats.org/officeDocument/2006/relationships/image" Target="../media/image390.png"/><Relationship Id="rId4" Type="http://schemas.openxmlformats.org/officeDocument/2006/relationships/image" Target="../media/image389.emf"/></Relationships>
</file>

<file path=ppt/slides/_rels/slide151.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72.png"/><Relationship Id="rId4" Type="http://schemas.openxmlformats.org/officeDocument/2006/relationships/image" Target="../media/image389.emf"/></Relationships>
</file>

<file path=ppt/slides/_rels/slide152.xml.rels><?xml version="1.0" encoding="UTF-8" standalone="yes"?>
<Relationships xmlns="http://schemas.openxmlformats.org/package/2006/relationships"><Relationship Id="rId3" Type="http://schemas.openxmlformats.org/officeDocument/2006/relationships/image" Target="../media/image391.emf"/><Relationship Id="rId2" Type="http://schemas.openxmlformats.org/officeDocument/2006/relationships/image" Target="../media/image327.png"/><Relationship Id="rId1" Type="http://schemas.openxmlformats.org/officeDocument/2006/relationships/slideLayout" Target="../slideLayouts/slideLayout2.xml"/><Relationship Id="rId5" Type="http://schemas.openxmlformats.org/officeDocument/2006/relationships/image" Target="../media/image372.png"/><Relationship Id="rId4" Type="http://schemas.openxmlformats.org/officeDocument/2006/relationships/image" Target="../media/image392.emf"/></Relationships>
</file>

<file path=ppt/slides/_rels/slide153.xml.rels><?xml version="1.0" encoding="UTF-8" standalone="yes"?>
<Relationships xmlns="http://schemas.openxmlformats.org/package/2006/relationships"><Relationship Id="rId3" Type="http://schemas.openxmlformats.org/officeDocument/2006/relationships/image" Target="../media/image393.emf"/><Relationship Id="rId2" Type="http://schemas.openxmlformats.org/officeDocument/2006/relationships/image" Target="../media/image327.png"/><Relationship Id="rId1" Type="http://schemas.openxmlformats.org/officeDocument/2006/relationships/slideLayout" Target="../slideLayouts/slideLayout2.xml"/><Relationship Id="rId5" Type="http://schemas.openxmlformats.org/officeDocument/2006/relationships/image" Target="../media/image372.png"/><Relationship Id="rId4" Type="http://schemas.openxmlformats.org/officeDocument/2006/relationships/image" Target="../media/image394.emf"/></Relationships>
</file>

<file path=ppt/slides/_rels/slide154.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72.png"/><Relationship Id="rId4" Type="http://schemas.openxmlformats.org/officeDocument/2006/relationships/image" Target="../media/image389.emf"/></Relationships>
</file>

<file path=ppt/slides/_rels/slide155.xml.rels><?xml version="1.0" encoding="UTF-8" standalone="yes"?>
<Relationships xmlns="http://schemas.openxmlformats.org/package/2006/relationships"><Relationship Id="rId8" Type="http://schemas.openxmlformats.org/officeDocument/2006/relationships/image" Target="../media/image372.png"/><Relationship Id="rId3" Type="http://schemas.openxmlformats.org/officeDocument/2006/relationships/image" Target="../media/image327.png"/><Relationship Id="rId7" Type="http://schemas.openxmlformats.org/officeDocument/2006/relationships/image" Target="../media/image39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97.png"/><Relationship Id="rId5" Type="http://schemas.openxmlformats.org/officeDocument/2006/relationships/image" Target="../media/image396.png"/><Relationship Id="rId4" Type="http://schemas.openxmlformats.org/officeDocument/2006/relationships/image" Target="../media/image395.emf"/></Relationships>
</file>

<file path=ppt/slides/_rels/slide156.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372.png"/><Relationship Id="rId5" Type="http://schemas.openxmlformats.org/officeDocument/2006/relationships/image" Target="../media/image384.jpg"/><Relationship Id="rId4" Type="http://schemas.openxmlformats.org/officeDocument/2006/relationships/image" Target="../media/image373.png"/></Relationships>
</file>

<file path=ppt/slides/_rels/slide157.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image" Target="../media/image61.png"/><Relationship Id="rId1" Type="http://schemas.openxmlformats.org/officeDocument/2006/relationships/slideLayout" Target="../slideLayouts/slideLayout40.xml"/><Relationship Id="rId5" Type="http://schemas.openxmlformats.org/officeDocument/2006/relationships/image" Target="../media/image63.png"/><Relationship Id="rId4" Type="http://schemas.openxmlformats.org/officeDocument/2006/relationships/image" Target="../media/image62.png"/></Relationships>
</file>

<file path=ppt/slides/_rels/slide158.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image" Target="../media/image327.png"/><Relationship Id="rId1" Type="http://schemas.openxmlformats.org/officeDocument/2006/relationships/slideLayout" Target="../slideLayouts/slideLayout41.xml"/></Relationships>
</file>

<file path=ppt/slides/_rels/slide159.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image" Target="../media/image327.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1670.png"/><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microsoft.com/office/2014/relationships/chartEx" Target="../charts/chartEx5.xml"/><Relationship Id="rId5" Type="http://schemas.openxmlformats.org/officeDocument/2006/relationships/image" Target="../media/image211.png"/><Relationship Id="rId4" Type="http://schemas.microsoft.com/office/2014/relationships/chartEx" Target="../charts/chartEx4.xml"/></Relationships>
</file>

<file path=ppt/slides/_rels/slide160.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image" Target="../media/image327.png"/><Relationship Id="rId1" Type="http://schemas.openxmlformats.org/officeDocument/2006/relationships/slideLayout" Target="../slideLayouts/slideLayout41.xml"/></Relationships>
</file>

<file path=ppt/slides/_rels/slide161.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image" Target="../media/image327.png"/><Relationship Id="rId1" Type="http://schemas.openxmlformats.org/officeDocument/2006/relationships/slideLayout" Target="../slideLayouts/slideLayout41.xml"/><Relationship Id="rId4" Type="http://schemas.openxmlformats.org/officeDocument/2006/relationships/image" Target="../media/image400.png"/></Relationships>
</file>

<file path=ppt/slides/_rels/slide162.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image" Target="../media/image327.png"/><Relationship Id="rId1" Type="http://schemas.openxmlformats.org/officeDocument/2006/relationships/slideLayout" Target="../slideLayouts/slideLayout41.xml"/><Relationship Id="rId4" Type="http://schemas.openxmlformats.org/officeDocument/2006/relationships/image" Target="../media/image401.png"/></Relationships>
</file>

<file path=ppt/slides/_rels/slide163.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image" Target="../media/image327.png"/><Relationship Id="rId1" Type="http://schemas.openxmlformats.org/officeDocument/2006/relationships/slideLayout" Target="../slideLayouts/slideLayout41.xml"/><Relationship Id="rId5" Type="http://schemas.openxmlformats.org/officeDocument/2006/relationships/image" Target="../media/image402.emf"/><Relationship Id="rId4" Type="http://schemas.openxmlformats.org/officeDocument/2006/relationships/package" Target="../embeddings/Microsoft_Excel_Worksheet15.xlsx"/></Relationships>
</file>

<file path=ppt/slides/_rels/slide164.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image" Target="../media/image327.png"/><Relationship Id="rId1" Type="http://schemas.openxmlformats.org/officeDocument/2006/relationships/slideLayout" Target="../slideLayouts/slideLayout41.xml"/><Relationship Id="rId4" Type="http://schemas.openxmlformats.org/officeDocument/2006/relationships/image" Target="../media/image403.png"/></Relationships>
</file>

<file path=ppt/slides/_rels/slide165.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image" Target="../media/image327.png"/><Relationship Id="rId1" Type="http://schemas.openxmlformats.org/officeDocument/2006/relationships/slideLayout" Target="../slideLayouts/slideLayout41.xml"/></Relationships>
</file>

<file path=ppt/slides/_rels/slide166.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notesSlide" Target="../notesSlides/notesSlide53.xml"/><Relationship Id="rId1" Type="http://schemas.openxmlformats.org/officeDocument/2006/relationships/slideLayout" Target="../slideLayouts/slideLayout91.xml"/></Relationships>
</file>

<file path=ppt/slides/_rels/slide167.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image" Target="../media/image63.png"/><Relationship Id="rId7" Type="http://schemas.openxmlformats.org/officeDocument/2006/relationships/image" Target="../media/image409.jpeg"/><Relationship Id="rId2" Type="http://schemas.openxmlformats.org/officeDocument/2006/relationships/image" Target="../media/image405.png"/><Relationship Id="rId1" Type="http://schemas.openxmlformats.org/officeDocument/2006/relationships/slideLayout" Target="../slideLayouts/slideLayout91.xml"/><Relationship Id="rId6" Type="http://schemas.openxmlformats.org/officeDocument/2006/relationships/image" Target="../media/image408.png"/><Relationship Id="rId5" Type="http://schemas.openxmlformats.org/officeDocument/2006/relationships/image" Target="../media/image407.png"/><Relationship Id="rId4" Type="http://schemas.openxmlformats.org/officeDocument/2006/relationships/image" Target="../media/image406.png"/><Relationship Id="rId9" Type="http://schemas.openxmlformats.org/officeDocument/2006/relationships/image" Target="../media/image411.png"/></Relationships>
</file>

<file path=ppt/slides/_rels/slide168.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notesSlide" Target="../notesSlides/notesSlide54.xml"/><Relationship Id="rId1" Type="http://schemas.openxmlformats.org/officeDocument/2006/relationships/slideLayout" Target="../slideLayouts/slideLayout94.xml"/></Relationships>
</file>

<file path=ppt/slides/_rels/slide169.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notesSlide" Target="../notesSlides/notesSlide55.xml"/><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13" Type="http://schemas.openxmlformats.org/officeDocument/2006/relationships/image" Target="../media/image222.png"/><Relationship Id="rId18" Type="http://schemas.openxmlformats.org/officeDocument/2006/relationships/image" Target="../media/image227.svg"/><Relationship Id="rId26" Type="http://schemas.openxmlformats.org/officeDocument/2006/relationships/image" Target="../media/image235.svg"/><Relationship Id="rId3" Type="http://schemas.openxmlformats.org/officeDocument/2006/relationships/image" Target="../media/image212.png"/><Relationship Id="rId21" Type="http://schemas.openxmlformats.org/officeDocument/2006/relationships/image" Target="../media/image230.png"/><Relationship Id="rId34" Type="http://schemas.openxmlformats.org/officeDocument/2006/relationships/image" Target="../media/image243.svg"/><Relationship Id="rId7" Type="http://schemas.openxmlformats.org/officeDocument/2006/relationships/image" Target="../media/image216.png"/><Relationship Id="rId12" Type="http://schemas.openxmlformats.org/officeDocument/2006/relationships/image" Target="../media/image221.svg"/><Relationship Id="rId17" Type="http://schemas.openxmlformats.org/officeDocument/2006/relationships/image" Target="../media/image226.png"/><Relationship Id="rId25" Type="http://schemas.openxmlformats.org/officeDocument/2006/relationships/image" Target="../media/image234.png"/><Relationship Id="rId33" Type="http://schemas.openxmlformats.org/officeDocument/2006/relationships/image" Target="../media/image242.png"/><Relationship Id="rId2" Type="http://schemas.openxmlformats.org/officeDocument/2006/relationships/notesSlide" Target="../notesSlides/notesSlide8.xml"/><Relationship Id="rId16" Type="http://schemas.openxmlformats.org/officeDocument/2006/relationships/image" Target="../media/image225.svg"/><Relationship Id="rId20" Type="http://schemas.openxmlformats.org/officeDocument/2006/relationships/image" Target="../media/image229.svg"/><Relationship Id="rId29" Type="http://schemas.openxmlformats.org/officeDocument/2006/relationships/image" Target="../media/image238.png"/><Relationship Id="rId1" Type="http://schemas.openxmlformats.org/officeDocument/2006/relationships/slideLayout" Target="../slideLayouts/slideLayout53.xml"/><Relationship Id="rId6" Type="http://schemas.openxmlformats.org/officeDocument/2006/relationships/image" Target="../media/image215.svg"/><Relationship Id="rId11" Type="http://schemas.openxmlformats.org/officeDocument/2006/relationships/image" Target="../media/image220.png"/><Relationship Id="rId24" Type="http://schemas.openxmlformats.org/officeDocument/2006/relationships/image" Target="../media/image233.svg"/><Relationship Id="rId32" Type="http://schemas.openxmlformats.org/officeDocument/2006/relationships/image" Target="../media/image241.svg"/><Relationship Id="rId5" Type="http://schemas.openxmlformats.org/officeDocument/2006/relationships/image" Target="../media/image214.png"/><Relationship Id="rId15" Type="http://schemas.openxmlformats.org/officeDocument/2006/relationships/image" Target="../media/image224.png"/><Relationship Id="rId23" Type="http://schemas.openxmlformats.org/officeDocument/2006/relationships/image" Target="../media/image232.png"/><Relationship Id="rId28" Type="http://schemas.openxmlformats.org/officeDocument/2006/relationships/image" Target="../media/image237.svg"/><Relationship Id="rId10" Type="http://schemas.openxmlformats.org/officeDocument/2006/relationships/image" Target="../media/image219.svg"/><Relationship Id="rId19" Type="http://schemas.openxmlformats.org/officeDocument/2006/relationships/image" Target="../media/image228.png"/><Relationship Id="rId31" Type="http://schemas.openxmlformats.org/officeDocument/2006/relationships/image" Target="../media/image240.png"/><Relationship Id="rId4" Type="http://schemas.openxmlformats.org/officeDocument/2006/relationships/image" Target="../media/image213.svg"/><Relationship Id="rId9" Type="http://schemas.openxmlformats.org/officeDocument/2006/relationships/image" Target="../media/image218.png"/><Relationship Id="rId14" Type="http://schemas.openxmlformats.org/officeDocument/2006/relationships/image" Target="../media/image223.svg"/><Relationship Id="rId22" Type="http://schemas.openxmlformats.org/officeDocument/2006/relationships/image" Target="../media/image231.svg"/><Relationship Id="rId27" Type="http://schemas.openxmlformats.org/officeDocument/2006/relationships/image" Target="../media/image236.png"/><Relationship Id="rId30" Type="http://schemas.openxmlformats.org/officeDocument/2006/relationships/image" Target="../media/image239.svg"/><Relationship Id="rId8" Type="http://schemas.openxmlformats.org/officeDocument/2006/relationships/image" Target="../media/image217.svg"/></Relationships>
</file>

<file path=ppt/slides/_rels/slide17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chart" Target="../charts/chart39.xml"/><Relationship Id="rId1" Type="http://schemas.openxmlformats.org/officeDocument/2006/relationships/slideLayout" Target="../slideLayouts/slideLayout95.xml"/></Relationships>
</file>

<file path=ppt/slides/_rels/slide17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3.png"/><Relationship Id="rId1" Type="http://schemas.openxmlformats.org/officeDocument/2006/relationships/slideLayout" Target="../slideLayouts/slideLayout94.xml"/></Relationships>
</file>

<file path=ppt/slides/_rels/slide172.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notesSlide" Target="../notesSlides/notesSlide56.xml"/><Relationship Id="rId1" Type="http://schemas.openxmlformats.org/officeDocument/2006/relationships/slideLayout" Target="../slideLayouts/slideLayout101.xml"/></Relationships>
</file>

<file path=ppt/slides/_rels/slide173.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57.xml"/><Relationship Id="rId1" Type="http://schemas.openxmlformats.org/officeDocument/2006/relationships/slideLayout" Target="../slideLayouts/slideLayout94.xml"/><Relationship Id="rId4" Type="http://schemas.openxmlformats.org/officeDocument/2006/relationships/image" Target="../media/image42.jpeg"/></Relationships>
</file>

<file path=ppt/slides/_rels/slide174.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58.xml"/><Relationship Id="rId1" Type="http://schemas.openxmlformats.org/officeDocument/2006/relationships/slideLayout" Target="../slideLayouts/slideLayout9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76.xml.rels><?xml version="1.0" encoding="UTF-8" standalone="yes"?>
<Relationships xmlns="http://schemas.openxmlformats.org/package/2006/relationships"><Relationship Id="rId2" Type="http://schemas.openxmlformats.org/officeDocument/2006/relationships/image" Target="../media/image415.png"/><Relationship Id="rId1" Type="http://schemas.openxmlformats.org/officeDocument/2006/relationships/slideLayout" Target="../slideLayouts/slideLayout94.xml"/></Relationships>
</file>

<file path=ppt/slides/_rels/slide17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9.xml"/><Relationship Id="rId1" Type="http://schemas.openxmlformats.org/officeDocument/2006/relationships/slideLayout" Target="../slideLayouts/slideLayout9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4.xml"/></Relationships>
</file>

<file path=ppt/slides/_rels/slide179.xml.rels><?xml version="1.0" encoding="UTF-8" standalone="yes"?>
<Relationships xmlns="http://schemas.openxmlformats.org/package/2006/relationships"><Relationship Id="rId2" Type="http://schemas.openxmlformats.org/officeDocument/2006/relationships/image" Target="../media/image416.png"/><Relationship Id="rId1" Type="http://schemas.openxmlformats.org/officeDocument/2006/relationships/slideLayout" Target="../slideLayouts/slideLayout94.xml"/></Relationships>
</file>

<file path=ppt/slides/_rels/slide18.xml.rels><?xml version="1.0" encoding="UTF-8" standalone="yes"?>
<Relationships xmlns="http://schemas.openxmlformats.org/package/2006/relationships"><Relationship Id="rId13" Type="http://schemas.openxmlformats.org/officeDocument/2006/relationships/image" Target="../media/image189.png"/><Relationship Id="rId18" Type="http://schemas.openxmlformats.org/officeDocument/2006/relationships/image" Target="../media/image184.svg"/><Relationship Id="rId26" Type="http://schemas.openxmlformats.org/officeDocument/2006/relationships/image" Target="../media/image182.svg"/><Relationship Id="rId3" Type="http://schemas.microsoft.com/office/2014/relationships/chartEx" Target="../charts/chartEx6.xml"/><Relationship Id="rId21" Type="http://schemas.openxmlformats.org/officeDocument/2006/relationships/image" Target="../media/image161.png"/><Relationship Id="rId34" Type="http://schemas.openxmlformats.org/officeDocument/2006/relationships/image" Target="../media/image254.svg"/><Relationship Id="rId7" Type="http://schemas.openxmlformats.org/officeDocument/2006/relationships/image" Target="../media/image171.png"/><Relationship Id="rId12" Type="http://schemas.openxmlformats.org/officeDocument/2006/relationships/image" Target="../media/image164.svg"/><Relationship Id="rId17" Type="http://schemas.openxmlformats.org/officeDocument/2006/relationships/image" Target="../media/image183.png"/><Relationship Id="rId25" Type="http://schemas.openxmlformats.org/officeDocument/2006/relationships/image" Target="../media/image181.png"/><Relationship Id="rId33" Type="http://schemas.openxmlformats.org/officeDocument/2006/relationships/image" Target="../media/image253.png"/><Relationship Id="rId2" Type="http://schemas.openxmlformats.org/officeDocument/2006/relationships/notesSlide" Target="../notesSlides/notesSlide9.xml"/><Relationship Id="rId16" Type="http://schemas.openxmlformats.org/officeDocument/2006/relationships/image" Target="../media/image246.svg"/><Relationship Id="rId20" Type="http://schemas.openxmlformats.org/officeDocument/2006/relationships/image" Target="../media/image186.svg"/><Relationship Id="rId29" Type="http://schemas.openxmlformats.org/officeDocument/2006/relationships/image" Target="../media/image249.png"/><Relationship Id="rId1" Type="http://schemas.openxmlformats.org/officeDocument/2006/relationships/slideLayout" Target="../slideLayouts/slideLayout53.xml"/><Relationship Id="rId6" Type="http://schemas.openxmlformats.org/officeDocument/2006/relationships/image" Target="../media/image188.svg"/><Relationship Id="rId11" Type="http://schemas.openxmlformats.org/officeDocument/2006/relationships/image" Target="../media/image163.png"/><Relationship Id="rId24" Type="http://schemas.openxmlformats.org/officeDocument/2006/relationships/image" Target="../media/image180.svg"/><Relationship Id="rId32" Type="http://schemas.openxmlformats.org/officeDocument/2006/relationships/image" Target="../media/image252.svg"/><Relationship Id="rId5" Type="http://schemas.openxmlformats.org/officeDocument/2006/relationships/image" Target="../media/image187.png"/><Relationship Id="rId15" Type="http://schemas.openxmlformats.org/officeDocument/2006/relationships/image" Target="../media/image245.png"/><Relationship Id="rId23" Type="http://schemas.openxmlformats.org/officeDocument/2006/relationships/image" Target="../media/image179.png"/><Relationship Id="rId28" Type="http://schemas.openxmlformats.org/officeDocument/2006/relationships/image" Target="../media/image248.svg"/><Relationship Id="rId10" Type="http://schemas.openxmlformats.org/officeDocument/2006/relationships/image" Target="../media/image170.svg"/><Relationship Id="rId19" Type="http://schemas.openxmlformats.org/officeDocument/2006/relationships/image" Target="../media/image185.png"/><Relationship Id="rId31" Type="http://schemas.openxmlformats.org/officeDocument/2006/relationships/image" Target="../media/image251.png"/><Relationship Id="rId4" Type="http://schemas.openxmlformats.org/officeDocument/2006/relationships/image" Target="../media/image244.png"/><Relationship Id="rId9" Type="http://schemas.openxmlformats.org/officeDocument/2006/relationships/image" Target="../media/image169.png"/><Relationship Id="rId14" Type="http://schemas.openxmlformats.org/officeDocument/2006/relationships/image" Target="../media/image190.svg"/><Relationship Id="rId22" Type="http://schemas.openxmlformats.org/officeDocument/2006/relationships/image" Target="../media/image162.svg"/><Relationship Id="rId27" Type="http://schemas.openxmlformats.org/officeDocument/2006/relationships/image" Target="../media/image247.png"/><Relationship Id="rId30" Type="http://schemas.openxmlformats.org/officeDocument/2006/relationships/image" Target="../media/image250.svg"/><Relationship Id="rId8" Type="http://schemas.openxmlformats.org/officeDocument/2006/relationships/image" Target="../media/image172.svg"/></Relationships>
</file>

<file path=ppt/slides/_rels/slide180.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notesSlide" Target="../notesSlides/notesSlide61.xml"/><Relationship Id="rId1" Type="http://schemas.openxmlformats.org/officeDocument/2006/relationships/slideLayout" Target="../slideLayouts/slideLayout101.xml"/></Relationships>
</file>

<file path=ppt/slides/_rels/slide181.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62.xml"/><Relationship Id="rId1" Type="http://schemas.openxmlformats.org/officeDocument/2006/relationships/slideLayout" Target="../slideLayouts/slideLayout9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83.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63.xml"/><Relationship Id="rId1" Type="http://schemas.openxmlformats.org/officeDocument/2006/relationships/slideLayout" Target="../slideLayouts/slideLayout94.xml"/></Relationships>
</file>

<file path=ppt/slides/_rels/slide184.xml.rels><?xml version="1.0" encoding="UTF-8" standalone="yes"?>
<Relationships xmlns="http://schemas.openxmlformats.org/package/2006/relationships"><Relationship Id="rId3" Type="http://schemas.openxmlformats.org/officeDocument/2006/relationships/image" Target="../media/image417.png"/><Relationship Id="rId2" Type="http://schemas.openxmlformats.org/officeDocument/2006/relationships/notesSlide" Target="../notesSlides/notesSlide64.xml"/><Relationship Id="rId1" Type="http://schemas.openxmlformats.org/officeDocument/2006/relationships/slideLayout" Target="../slideLayouts/slideLayout94.xml"/></Relationships>
</file>

<file path=ppt/slides/_rels/slide185.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notesSlide" Target="../notesSlides/notesSlide65.xml"/><Relationship Id="rId1" Type="http://schemas.openxmlformats.org/officeDocument/2006/relationships/slideLayout" Target="../slideLayouts/slideLayout94.xml"/></Relationships>
</file>

<file path=ppt/slides/_rels/slide186.xml.rels><?xml version="1.0" encoding="UTF-8" standalone="yes"?>
<Relationships xmlns="http://schemas.openxmlformats.org/package/2006/relationships"><Relationship Id="rId2" Type="http://schemas.openxmlformats.org/officeDocument/2006/relationships/image" Target="../media/image419.png"/><Relationship Id="rId1" Type="http://schemas.openxmlformats.org/officeDocument/2006/relationships/slideLayout" Target="../slideLayouts/slideLayout94.xml"/></Relationships>
</file>

<file path=ppt/slides/_rels/slide187.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image" Target="../media/image420.png"/><Relationship Id="rId1" Type="http://schemas.openxmlformats.org/officeDocument/2006/relationships/slideLayout" Target="../slideLayouts/slideLayout9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89.xml.rels><?xml version="1.0" encoding="UTF-8" standalone="yes"?>
<Relationships xmlns="http://schemas.openxmlformats.org/package/2006/relationships"><Relationship Id="rId2" Type="http://schemas.openxmlformats.org/officeDocument/2006/relationships/image" Target="../media/image35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53.xml"/><Relationship Id="rId4" Type="http://schemas.openxmlformats.org/officeDocument/2006/relationships/chart" Target="../charts/chart2.xml"/></Relationships>
</file>

<file path=ppt/slides/_rels/slide190.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microsoft.com/office/2014/relationships/chartEx" Target="../charts/chartEx7.xml"/><Relationship Id="rId2" Type="http://schemas.openxmlformats.org/officeDocument/2006/relationships/notesSlide" Target="../notesSlides/notesSlide12.xml"/><Relationship Id="rId1" Type="http://schemas.openxmlformats.org/officeDocument/2006/relationships/slideLayout" Target="../slideLayouts/slideLayout53.xml"/><Relationship Id="rId6" Type="http://schemas.openxmlformats.org/officeDocument/2006/relationships/image" Target="../media/image248.svg"/><Relationship Id="rId5" Type="http://schemas.openxmlformats.org/officeDocument/2006/relationships/image" Target="../media/image247.png"/><Relationship Id="rId4" Type="http://schemas.openxmlformats.org/officeDocument/2006/relationships/image" Target="../media/image255.png"/></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53.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chart" Target="../charts/chart11.xml"/></Relationships>
</file>

<file path=ppt/slides/_rels/slide2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5.xml"/><Relationship Id="rId1" Type="http://schemas.openxmlformats.org/officeDocument/2006/relationships/slideLayout" Target="../slideLayouts/slideLayout52.xml"/><Relationship Id="rId4" Type="http://schemas.openxmlformats.org/officeDocument/2006/relationships/chart" Target="../charts/chart15.xml"/></Relationships>
</file>

<file path=ppt/slides/_rels/slide2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6.xml"/><Relationship Id="rId1" Type="http://schemas.openxmlformats.org/officeDocument/2006/relationships/slideLayout" Target="../slideLayouts/slideLayout53.xml"/><Relationship Id="rId4" Type="http://schemas.openxmlformats.org/officeDocument/2006/relationships/chart" Target="../charts/chart17.xml"/></Relationships>
</file>

<file path=ppt/slides/_rels/slide2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7.xml"/><Relationship Id="rId1" Type="http://schemas.openxmlformats.org/officeDocument/2006/relationships/slideLayout" Target="../slideLayouts/slideLayout53.xml"/><Relationship Id="rId4" Type="http://schemas.openxmlformats.org/officeDocument/2006/relationships/chart" Target="../charts/chart19.xml"/></Relationships>
</file>

<file path=ppt/slides/_rels/slide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8.xml"/><Relationship Id="rId1" Type="http://schemas.openxmlformats.org/officeDocument/2006/relationships/slideLayout" Target="../slideLayouts/slideLayout53.xml"/><Relationship Id="rId4" Type="http://schemas.openxmlformats.org/officeDocument/2006/relationships/chart" Target="../charts/chart21.xml"/></Relationships>
</file>

<file path=ppt/slides/_rels/slide31.xml.rels><?xml version="1.0" encoding="UTF-8" standalone="yes"?>
<Relationships xmlns="http://schemas.openxmlformats.org/package/2006/relationships"><Relationship Id="rId8" Type="http://schemas.openxmlformats.org/officeDocument/2006/relationships/image" Target="../media/image261.svg"/><Relationship Id="rId13" Type="http://schemas.openxmlformats.org/officeDocument/2006/relationships/image" Target="../media/image266.png"/><Relationship Id="rId18" Type="http://schemas.openxmlformats.org/officeDocument/2006/relationships/image" Target="../media/image271.svg"/><Relationship Id="rId26" Type="http://schemas.openxmlformats.org/officeDocument/2006/relationships/image" Target="../media/image279.svg"/><Relationship Id="rId3" Type="http://schemas.openxmlformats.org/officeDocument/2006/relationships/image" Target="../media/image256.png"/><Relationship Id="rId21" Type="http://schemas.openxmlformats.org/officeDocument/2006/relationships/image" Target="../media/image274.png"/><Relationship Id="rId7" Type="http://schemas.openxmlformats.org/officeDocument/2006/relationships/image" Target="../media/image260.png"/><Relationship Id="rId12" Type="http://schemas.openxmlformats.org/officeDocument/2006/relationships/image" Target="../media/image265.svg"/><Relationship Id="rId17" Type="http://schemas.openxmlformats.org/officeDocument/2006/relationships/image" Target="../media/image270.png"/><Relationship Id="rId25" Type="http://schemas.openxmlformats.org/officeDocument/2006/relationships/image" Target="../media/image278.png"/><Relationship Id="rId2" Type="http://schemas.openxmlformats.org/officeDocument/2006/relationships/notesSlide" Target="../notesSlides/notesSlide19.xml"/><Relationship Id="rId16" Type="http://schemas.openxmlformats.org/officeDocument/2006/relationships/image" Target="../media/image269.svg"/><Relationship Id="rId20" Type="http://schemas.openxmlformats.org/officeDocument/2006/relationships/image" Target="../media/image273.svg"/><Relationship Id="rId1" Type="http://schemas.openxmlformats.org/officeDocument/2006/relationships/slideLayout" Target="../slideLayouts/slideLayout53.xml"/><Relationship Id="rId6" Type="http://schemas.openxmlformats.org/officeDocument/2006/relationships/image" Target="../media/image259.svg"/><Relationship Id="rId11" Type="http://schemas.openxmlformats.org/officeDocument/2006/relationships/image" Target="../media/image264.png"/><Relationship Id="rId24" Type="http://schemas.openxmlformats.org/officeDocument/2006/relationships/image" Target="../media/image277.svg"/><Relationship Id="rId5" Type="http://schemas.openxmlformats.org/officeDocument/2006/relationships/image" Target="../media/image258.png"/><Relationship Id="rId15" Type="http://schemas.openxmlformats.org/officeDocument/2006/relationships/image" Target="../media/image268.png"/><Relationship Id="rId23" Type="http://schemas.openxmlformats.org/officeDocument/2006/relationships/image" Target="../media/image276.png"/><Relationship Id="rId28" Type="http://schemas.openxmlformats.org/officeDocument/2006/relationships/image" Target="../media/image281.svg"/><Relationship Id="rId10" Type="http://schemas.openxmlformats.org/officeDocument/2006/relationships/image" Target="../media/image263.svg"/><Relationship Id="rId19" Type="http://schemas.openxmlformats.org/officeDocument/2006/relationships/image" Target="../media/image272.png"/><Relationship Id="rId4" Type="http://schemas.openxmlformats.org/officeDocument/2006/relationships/image" Target="../media/image257.svg"/><Relationship Id="rId9" Type="http://schemas.openxmlformats.org/officeDocument/2006/relationships/image" Target="../media/image262.png"/><Relationship Id="rId14" Type="http://schemas.openxmlformats.org/officeDocument/2006/relationships/image" Target="../media/image267.jpeg"/><Relationship Id="rId22" Type="http://schemas.openxmlformats.org/officeDocument/2006/relationships/image" Target="../media/image275.svg"/><Relationship Id="rId27" Type="http://schemas.openxmlformats.org/officeDocument/2006/relationships/image" Target="../media/image2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8" Type="http://schemas.openxmlformats.org/officeDocument/2006/relationships/image" Target="../media/image287.svg"/><Relationship Id="rId13" Type="http://schemas.openxmlformats.org/officeDocument/2006/relationships/image" Target="../media/image292.png"/><Relationship Id="rId3" Type="http://schemas.openxmlformats.org/officeDocument/2006/relationships/diagramLayout" Target="../diagrams/layout2.xml"/><Relationship Id="rId7" Type="http://schemas.openxmlformats.org/officeDocument/2006/relationships/image" Target="../media/image286.png"/><Relationship Id="rId12" Type="http://schemas.openxmlformats.org/officeDocument/2006/relationships/image" Target="../media/image291.svg"/><Relationship Id="rId2" Type="http://schemas.openxmlformats.org/officeDocument/2006/relationships/diagramData" Target="../diagrams/data2.xml"/><Relationship Id="rId1" Type="http://schemas.openxmlformats.org/officeDocument/2006/relationships/slideLayout" Target="../slideLayouts/slideLayout52.xml"/><Relationship Id="rId6" Type="http://schemas.microsoft.com/office/2007/relationships/diagramDrawing" Target="../diagrams/drawing2.xml"/><Relationship Id="rId11" Type="http://schemas.openxmlformats.org/officeDocument/2006/relationships/image" Target="../media/image290.png"/><Relationship Id="rId5" Type="http://schemas.openxmlformats.org/officeDocument/2006/relationships/diagramColors" Target="../diagrams/colors2.xml"/><Relationship Id="rId15" Type="http://schemas.openxmlformats.org/officeDocument/2006/relationships/image" Target="../media/image284.png"/><Relationship Id="rId10" Type="http://schemas.openxmlformats.org/officeDocument/2006/relationships/image" Target="../media/image289.svg"/><Relationship Id="rId4" Type="http://schemas.openxmlformats.org/officeDocument/2006/relationships/diagramQuickStyle" Target="../diagrams/quickStyle2.xml"/><Relationship Id="rId9" Type="http://schemas.openxmlformats.org/officeDocument/2006/relationships/image" Target="../media/image288.png"/><Relationship Id="rId14" Type="http://schemas.openxmlformats.org/officeDocument/2006/relationships/image" Target="../media/image293.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6.jpeg"/><Relationship Id="rId1" Type="http://schemas.openxmlformats.org/officeDocument/2006/relationships/slideLayout" Target="../slideLayouts/slideLayout21.xml"/><Relationship Id="rId5" Type="http://schemas.openxmlformats.org/officeDocument/2006/relationships/image" Target="../media/image299.png"/><Relationship Id="rId4" Type="http://schemas.openxmlformats.org/officeDocument/2006/relationships/image" Target="../media/image298.png"/></Relationships>
</file>

<file path=ppt/slides/_rels/slide37.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301.emf"/><Relationship Id="rId2" Type="http://schemas.openxmlformats.org/officeDocument/2006/relationships/image" Target="../media/image300.emf"/><Relationship Id="rId1" Type="http://schemas.openxmlformats.org/officeDocument/2006/relationships/slideLayout" Target="../slideLayouts/slideLayout21.xml"/><Relationship Id="rId4" Type="http://schemas.openxmlformats.org/officeDocument/2006/relationships/image" Target="../media/image299.png"/></Relationships>
</file>

<file path=ppt/slides/_rels/slide42.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slideLayout" Target="../slideLayouts/slideLayout27.xml"/><Relationship Id="rId1" Type="http://schemas.openxmlformats.org/officeDocument/2006/relationships/tags" Target="../tags/tag1.xml"/><Relationship Id="rId5" Type="http://schemas.openxmlformats.org/officeDocument/2006/relationships/image" Target="../media/image299.png"/><Relationship Id="rId4" Type="http://schemas.openxmlformats.org/officeDocument/2006/relationships/image" Target="../media/image303.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7.xml"/><Relationship Id="rId1" Type="http://schemas.openxmlformats.org/officeDocument/2006/relationships/tags" Target="../tags/tag2.xml"/></Relationships>
</file>

<file path=ppt/slides/_rels/slide45.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image" Target="../media/image304.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6.png"/><Relationship Id="rId1" Type="http://schemas.openxmlformats.org/officeDocument/2006/relationships/slideLayout" Target="../slideLayouts/slideLayout27.xml"/><Relationship Id="rId5" Type="http://schemas.openxmlformats.org/officeDocument/2006/relationships/image" Target="../media/image307.jpeg"/><Relationship Id="rId4" Type="http://schemas.openxmlformats.org/officeDocument/2006/relationships/image" Target="../media/image305.jpeg"/></Relationships>
</file>

<file path=ppt/slides/_rels/slide4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308.png"/><Relationship Id="rId1" Type="http://schemas.openxmlformats.org/officeDocument/2006/relationships/slideLayout" Target="../slideLayouts/slideLayout27.xml"/><Relationship Id="rId5" Type="http://schemas.openxmlformats.org/officeDocument/2006/relationships/image" Target="../media/image311.png"/><Relationship Id="rId4" Type="http://schemas.openxmlformats.org/officeDocument/2006/relationships/image" Target="../media/image310.png"/></Relationships>
</file>

<file path=ppt/slides/_rels/slide48.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5.xml"/><Relationship Id="rId1" Type="http://schemas.openxmlformats.org/officeDocument/2006/relationships/tags" Target="../tags/tag3.xml"/><Relationship Id="rId4" Type="http://schemas.openxmlformats.org/officeDocument/2006/relationships/image" Target="../media/image31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317.png"/><Relationship Id="rId4" Type="http://schemas.openxmlformats.org/officeDocument/2006/relationships/image" Target="../media/image316.png"/></Relationships>
</file>

<file path=ppt/slides/_rels/slide51.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320.png"/><Relationship Id="rId4" Type="http://schemas.openxmlformats.org/officeDocument/2006/relationships/image" Target="../media/image319.jpeg"/></Relationships>
</file>

<file path=ppt/slides/_rels/slide52.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image" Target="../media/image322.jpeg"/><Relationship Id="rId1" Type="http://schemas.openxmlformats.org/officeDocument/2006/relationships/slideLayout" Target="../slideLayouts/slideLayout27.xml"/><Relationship Id="rId5" Type="http://schemas.openxmlformats.org/officeDocument/2006/relationships/image" Target="../media/image325.jpeg"/><Relationship Id="rId4" Type="http://schemas.openxmlformats.org/officeDocument/2006/relationships/image" Target="../media/image324.jpeg"/></Relationships>
</file>

<file path=ppt/slides/_rels/slide54.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hyperlink" Target="../../diaporama/DIAPOS%20APORTHE%20RESTIT.pptx" TargetMode="Externa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81.xml"/></Relationships>
</file>

<file path=ppt/slides/_rels/slide57.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81.xml"/></Relationships>
</file>

<file path=ppt/slides/_rels/slide58.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8.png"/><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9.png"/><Relationship Id="rId1" Type="http://schemas.openxmlformats.org/officeDocument/2006/relationships/slideLayout" Target="../slideLayouts/slideLayout81.xml"/><Relationship Id="rId4" Type="http://schemas.openxmlformats.org/officeDocument/2006/relationships/image" Target="../media/image327.png"/></Relationships>
</file>

<file path=ppt/slides/_rels/slide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3" Type="http://schemas.openxmlformats.org/officeDocument/2006/relationships/image" Target="../media/image73.png"/><Relationship Id="rId7" Type="http://schemas.openxmlformats.org/officeDocument/2006/relationships/image" Target="../media/image77.sv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5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5" Type="http://schemas.openxmlformats.org/officeDocument/2006/relationships/image" Target="../media/image8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4.png"/></Relationships>
</file>

<file path=ppt/slides/_rels/slide60.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9.png"/><Relationship Id="rId1" Type="http://schemas.openxmlformats.org/officeDocument/2006/relationships/slideLayout" Target="../slideLayouts/slideLayout81.xml"/></Relationships>
</file>

<file path=ppt/slides/_rels/slide61.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31.png"/><Relationship Id="rId1" Type="http://schemas.openxmlformats.org/officeDocument/2006/relationships/slideLayout" Target="../slideLayouts/slideLayout81.xml"/></Relationships>
</file>

<file path=ppt/slides/_rels/slide62.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81.xml"/></Relationships>
</file>

<file path=ppt/slides/_rels/slide64.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24.xml"/><Relationship Id="rId1" Type="http://schemas.openxmlformats.org/officeDocument/2006/relationships/slideLayout" Target="../slideLayouts/slideLayout81.xml"/><Relationship Id="rId4" Type="http://schemas.openxmlformats.org/officeDocument/2006/relationships/image" Target="../media/image327.png"/></Relationships>
</file>

<file path=ppt/slides/_rels/slide65.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25.xml"/><Relationship Id="rId1" Type="http://schemas.openxmlformats.org/officeDocument/2006/relationships/slideLayout" Target="../slideLayouts/slideLayout81.xml"/><Relationship Id="rId6" Type="http://schemas.openxmlformats.org/officeDocument/2006/relationships/image" Target="../media/image327.png"/><Relationship Id="rId5" Type="http://schemas.openxmlformats.org/officeDocument/2006/relationships/chart" Target="../charts/chart24.xml"/><Relationship Id="rId4" Type="http://schemas.openxmlformats.org/officeDocument/2006/relationships/chart" Target="../charts/chart23.xml"/></Relationships>
</file>

<file path=ppt/slides/_rels/slide66.xml.rels><?xml version="1.0" encoding="UTF-8" standalone="yes"?>
<Relationships xmlns="http://schemas.openxmlformats.org/package/2006/relationships"><Relationship Id="rId3" Type="http://schemas.openxmlformats.org/officeDocument/2006/relationships/chart" Target="../charts/chart25.xml"/><Relationship Id="rId7" Type="http://schemas.openxmlformats.org/officeDocument/2006/relationships/image" Target="../media/image327.png"/><Relationship Id="rId2" Type="http://schemas.openxmlformats.org/officeDocument/2006/relationships/image" Target="../media/image330.png"/><Relationship Id="rId1" Type="http://schemas.openxmlformats.org/officeDocument/2006/relationships/slideLayout" Target="../slideLayouts/slideLayout81.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chart" Target="../charts/chart26.xml"/></Relationships>
</file>

<file path=ppt/slides/_rels/slide67.xml.rels><?xml version="1.0" encoding="UTF-8" standalone="yes"?>
<Relationships xmlns="http://schemas.openxmlformats.org/package/2006/relationships"><Relationship Id="rId8" Type="http://schemas.openxmlformats.org/officeDocument/2006/relationships/image" Target="../media/image327.png"/><Relationship Id="rId3" Type="http://schemas.openxmlformats.org/officeDocument/2006/relationships/image" Target="../media/image328.png"/><Relationship Id="rId7" Type="http://schemas.openxmlformats.org/officeDocument/2006/relationships/chart" Target="../charts/chart32.xml"/><Relationship Id="rId2" Type="http://schemas.openxmlformats.org/officeDocument/2006/relationships/image" Target="../media/image330.png"/><Relationship Id="rId1" Type="http://schemas.openxmlformats.org/officeDocument/2006/relationships/slideLayout" Target="../slideLayouts/slideLayout81.xml"/><Relationship Id="rId6" Type="http://schemas.openxmlformats.org/officeDocument/2006/relationships/chart" Target="../charts/chart31.xml"/><Relationship Id="rId5" Type="http://schemas.openxmlformats.org/officeDocument/2006/relationships/chart" Target="../charts/chart30.xml"/><Relationship Id="rId4" Type="http://schemas.openxmlformats.org/officeDocument/2006/relationships/chart" Target="../charts/chart29.xml"/></Relationships>
</file>

<file path=ppt/slides/_rels/slide68.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30.png"/><Relationship Id="rId1" Type="http://schemas.openxmlformats.org/officeDocument/2006/relationships/slideLayout" Target="../slideLayouts/slideLayout81.xml"/><Relationship Id="rId5" Type="http://schemas.openxmlformats.org/officeDocument/2006/relationships/image" Target="../media/image333.emf"/><Relationship Id="rId4" Type="http://schemas.openxmlformats.org/officeDocument/2006/relationships/image" Target="../media/image332.emf"/></Relationships>
</file>

<file path=ppt/slides/_rels/slide69.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3" Type="http://schemas.openxmlformats.org/officeDocument/2006/relationships/image" Target="../media/image87.svg"/><Relationship Id="rId7" Type="http://schemas.openxmlformats.org/officeDocument/2006/relationships/image" Target="../media/image91.svg"/><Relationship Id="rId12" Type="http://schemas.openxmlformats.org/officeDocument/2006/relationships/image" Target="../media/image96.png"/><Relationship Id="rId17" Type="http://schemas.openxmlformats.org/officeDocument/2006/relationships/image" Target="../media/image101.svg"/><Relationship Id="rId2" Type="http://schemas.openxmlformats.org/officeDocument/2006/relationships/image" Target="../media/image86.png"/><Relationship Id="rId16" Type="http://schemas.openxmlformats.org/officeDocument/2006/relationships/image" Target="../media/image100.png"/><Relationship Id="rId1" Type="http://schemas.openxmlformats.org/officeDocument/2006/relationships/slideLayout" Target="../slideLayouts/slideLayout52.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svg"/><Relationship Id="rId15" Type="http://schemas.openxmlformats.org/officeDocument/2006/relationships/image" Target="../media/image99.sv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svg"/><Relationship Id="rId14" Type="http://schemas.openxmlformats.org/officeDocument/2006/relationships/image" Target="../media/image98.png"/></Relationships>
</file>

<file path=ppt/slides/_rels/slide70.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81.xml"/></Relationships>
</file>

<file path=ppt/slides/_rels/slide71.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81.xml"/></Relationships>
</file>

<file path=ppt/slides/_rels/slide72.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81.xml"/></Relationships>
</file>

<file path=ppt/slides/_rels/slide73.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81.xml"/></Relationships>
</file>

<file path=ppt/slides/_rels/slide74.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34.jpeg"/><Relationship Id="rId1" Type="http://schemas.openxmlformats.org/officeDocument/2006/relationships/slideLayout" Target="../slideLayouts/slideLayout81.xml"/></Relationships>
</file>

<file path=ppt/slides/_rels/slide75.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34.jpeg"/><Relationship Id="rId1" Type="http://schemas.openxmlformats.org/officeDocument/2006/relationships/slideLayout" Target="../slideLayouts/slideLayout81.xml"/></Relationships>
</file>

<file path=ppt/slides/_rels/slide76.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35.png"/><Relationship Id="rId1" Type="http://schemas.openxmlformats.org/officeDocument/2006/relationships/slideLayout" Target="../slideLayouts/slideLayout81.xml"/></Relationships>
</file>

<file path=ppt/slides/_rels/slide77.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notesSlide" Target="../notesSlides/notesSlide26.xml"/><Relationship Id="rId1" Type="http://schemas.openxmlformats.org/officeDocument/2006/relationships/slideLayout" Target="../slideLayouts/slideLayout81.xml"/><Relationship Id="rId4" Type="http://schemas.openxmlformats.org/officeDocument/2006/relationships/image" Target="../media/image327.png"/></Relationships>
</file>

<file path=ppt/slides/_rels/slide78.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notesSlide" Target="../notesSlides/notesSlide27.xml"/><Relationship Id="rId1" Type="http://schemas.openxmlformats.org/officeDocument/2006/relationships/slideLayout" Target="../slideLayouts/slideLayout81.xml"/><Relationship Id="rId4" Type="http://schemas.openxmlformats.org/officeDocument/2006/relationships/image" Target="../media/image327.png"/></Relationships>
</file>

<file path=ppt/slides/_rels/slide79.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35.png"/><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0.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28.xml"/><Relationship Id="rId1" Type="http://schemas.openxmlformats.org/officeDocument/2006/relationships/slideLayout" Target="../slideLayouts/slideLayout81.xml"/></Relationships>
</file>

<file path=ppt/slides/_rels/slide81.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29.xml"/><Relationship Id="rId1" Type="http://schemas.openxmlformats.org/officeDocument/2006/relationships/slideLayout" Target="../slideLayouts/slideLayout81.xml"/></Relationships>
</file>

<file path=ppt/slides/_rels/slide82.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81.xml"/></Relationships>
</file>

<file path=ppt/slides/_rels/slide83.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35.png"/><Relationship Id="rId1" Type="http://schemas.openxmlformats.org/officeDocument/2006/relationships/slideLayout" Target="../slideLayouts/slideLayout81.xml"/></Relationships>
</file>

<file path=ppt/slides/_rels/slide84.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notesSlide" Target="../notesSlides/notesSlide30.xml"/><Relationship Id="rId1" Type="http://schemas.openxmlformats.org/officeDocument/2006/relationships/slideLayout" Target="../slideLayouts/slideLayout81.xml"/><Relationship Id="rId4" Type="http://schemas.openxmlformats.org/officeDocument/2006/relationships/image" Target="../media/image327.png"/></Relationships>
</file>

<file path=ppt/slides/_rels/slide85.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35.png"/><Relationship Id="rId1" Type="http://schemas.openxmlformats.org/officeDocument/2006/relationships/slideLayout" Target="../slideLayouts/slideLayout81.xml"/></Relationships>
</file>

<file path=ppt/slides/_rels/slide86.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notesSlide" Target="../notesSlides/notesSlide31.xml"/><Relationship Id="rId1" Type="http://schemas.openxmlformats.org/officeDocument/2006/relationships/slideLayout" Target="../slideLayouts/slideLayout81.xml"/><Relationship Id="rId4" Type="http://schemas.openxmlformats.org/officeDocument/2006/relationships/image" Target="../media/image327.png"/></Relationships>
</file>

<file path=ppt/slides/_rels/slide87.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35.png"/><Relationship Id="rId1" Type="http://schemas.openxmlformats.org/officeDocument/2006/relationships/slideLayout" Target="../slideLayouts/slideLayout81.xml"/></Relationships>
</file>

<file path=ppt/slides/_rels/slide88.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32.xml"/><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13" Type="http://schemas.openxmlformats.org/officeDocument/2006/relationships/image" Target="../media/image113.svg"/><Relationship Id="rId18" Type="http://schemas.openxmlformats.org/officeDocument/2006/relationships/image" Target="../media/image118.png"/><Relationship Id="rId26" Type="http://schemas.openxmlformats.org/officeDocument/2006/relationships/image" Target="../media/image126.png"/><Relationship Id="rId3" Type="http://schemas.openxmlformats.org/officeDocument/2006/relationships/image" Target="../media/image103.svg"/><Relationship Id="rId21" Type="http://schemas.openxmlformats.org/officeDocument/2006/relationships/image" Target="../media/image121.svg"/><Relationship Id="rId34" Type="http://schemas.openxmlformats.org/officeDocument/2006/relationships/image" Target="../media/image134.jpg"/><Relationship Id="rId7" Type="http://schemas.openxmlformats.org/officeDocument/2006/relationships/image" Target="../media/image107.svg"/><Relationship Id="rId12" Type="http://schemas.openxmlformats.org/officeDocument/2006/relationships/image" Target="../media/image112.png"/><Relationship Id="rId17" Type="http://schemas.openxmlformats.org/officeDocument/2006/relationships/image" Target="../media/image117.svg"/><Relationship Id="rId25" Type="http://schemas.openxmlformats.org/officeDocument/2006/relationships/image" Target="../media/image125.svg"/><Relationship Id="rId33" Type="http://schemas.openxmlformats.org/officeDocument/2006/relationships/image" Target="../media/image133.svg"/><Relationship Id="rId2" Type="http://schemas.openxmlformats.org/officeDocument/2006/relationships/image" Target="../media/image102.png"/><Relationship Id="rId16" Type="http://schemas.openxmlformats.org/officeDocument/2006/relationships/image" Target="../media/image116.png"/><Relationship Id="rId20" Type="http://schemas.openxmlformats.org/officeDocument/2006/relationships/image" Target="../media/image120.png"/><Relationship Id="rId29" Type="http://schemas.openxmlformats.org/officeDocument/2006/relationships/image" Target="../media/image129.svg"/><Relationship Id="rId1" Type="http://schemas.openxmlformats.org/officeDocument/2006/relationships/slideLayout" Target="../slideLayouts/slideLayout52.xml"/><Relationship Id="rId6" Type="http://schemas.openxmlformats.org/officeDocument/2006/relationships/image" Target="../media/image106.png"/><Relationship Id="rId11" Type="http://schemas.openxmlformats.org/officeDocument/2006/relationships/image" Target="../media/image111.svg"/><Relationship Id="rId24" Type="http://schemas.openxmlformats.org/officeDocument/2006/relationships/image" Target="../media/image124.png"/><Relationship Id="rId32" Type="http://schemas.openxmlformats.org/officeDocument/2006/relationships/image" Target="../media/image132.png"/><Relationship Id="rId5" Type="http://schemas.openxmlformats.org/officeDocument/2006/relationships/image" Target="../media/image105.svg"/><Relationship Id="rId15" Type="http://schemas.openxmlformats.org/officeDocument/2006/relationships/image" Target="../media/image115.svg"/><Relationship Id="rId23" Type="http://schemas.openxmlformats.org/officeDocument/2006/relationships/image" Target="../media/image123.svg"/><Relationship Id="rId28" Type="http://schemas.openxmlformats.org/officeDocument/2006/relationships/image" Target="../media/image128.png"/><Relationship Id="rId10" Type="http://schemas.openxmlformats.org/officeDocument/2006/relationships/image" Target="../media/image110.png"/><Relationship Id="rId19" Type="http://schemas.openxmlformats.org/officeDocument/2006/relationships/image" Target="../media/image119.svg"/><Relationship Id="rId31" Type="http://schemas.openxmlformats.org/officeDocument/2006/relationships/image" Target="../media/image131.svg"/><Relationship Id="rId4" Type="http://schemas.openxmlformats.org/officeDocument/2006/relationships/image" Target="../media/image104.png"/><Relationship Id="rId9" Type="http://schemas.openxmlformats.org/officeDocument/2006/relationships/image" Target="../media/image109.svg"/><Relationship Id="rId14" Type="http://schemas.openxmlformats.org/officeDocument/2006/relationships/image" Target="../media/image114.png"/><Relationship Id="rId22" Type="http://schemas.openxmlformats.org/officeDocument/2006/relationships/image" Target="../media/image122.png"/><Relationship Id="rId27" Type="http://schemas.openxmlformats.org/officeDocument/2006/relationships/image" Target="../media/image127.svg"/><Relationship Id="rId30" Type="http://schemas.openxmlformats.org/officeDocument/2006/relationships/image" Target="../media/image130.png"/><Relationship Id="rId8" Type="http://schemas.openxmlformats.org/officeDocument/2006/relationships/image" Target="../media/image108.png"/></Relationships>
</file>

<file path=ppt/slides/_rels/slide90.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35.png"/><Relationship Id="rId1" Type="http://schemas.openxmlformats.org/officeDocument/2006/relationships/slideLayout" Target="../slideLayouts/slideLayout81.xml"/></Relationships>
</file>

<file path=ppt/slides/_rels/slide91.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35.png"/><Relationship Id="rId1" Type="http://schemas.openxmlformats.org/officeDocument/2006/relationships/slideLayout" Target="../slideLayouts/slideLayout81.xml"/></Relationships>
</file>

<file path=ppt/slides/_rels/slide92.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8.png"/><Relationship Id="rId1" Type="http://schemas.openxmlformats.org/officeDocument/2006/relationships/slideLayout" Target="../slideLayouts/slideLayout81.xml"/></Relationships>
</file>

<file path=ppt/slides/_rels/slide93.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81.xml"/></Relationships>
</file>

<file path=ppt/slides/_rels/slide94.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8.png"/><Relationship Id="rId1" Type="http://schemas.openxmlformats.org/officeDocument/2006/relationships/slideLayout" Target="../slideLayouts/slideLayout81.xml"/></Relationships>
</file>

<file path=ppt/slides/_rels/slide95.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34.xml"/><Relationship Id="rId1" Type="http://schemas.openxmlformats.org/officeDocument/2006/relationships/slideLayout" Target="../slideLayouts/slideLayout81.xml"/><Relationship Id="rId4" Type="http://schemas.openxmlformats.org/officeDocument/2006/relationships/image" Target="../media/image327.png"/></Relationships>
</file>

<file path=ppt/slides/_rels/slide96.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36.emf"/><Relationship Id="rId1" Type="http://schemas.openxmlformats.org/officeDocument/2006/relationships/slideLayout" Target="../slideLayouts/slideLayout81.xml"/></Relationships>
</file>

<file path=ppt/slides/_rels/slide97.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35.xml"/><Relationship Id="rId1" Type="http://schemas.openxmlformats.org/officeDocument/2006/relationships/slideLayout" Target="../slideLayouts/slideLayout81.xml"/><Relationship Id="rId4" Type="http://schemas.openxmlformats.org/officeDocument/2006/relationships/image" Target="../media/image327.png"/></Relationships>
</file>

<file path=ppt/slides/_rels/slide98.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37.jpeg"/><Relationship Id="rId1" Type="http://schemas.openxmlformats.org/officeDocument/2006/relationships/slideLayout" Target="../slideLayouts/slideLayout81.xml"/><Relationship Id="rId5" Type="http://schemas.openxmlformats.org/officeDocument/2006/relationships/image" Target="../media/image327.png"/><Relationship Id="rId4" Type="http://schemas.openxmlformats.org/officeDocument/2006/relationships/image" Target="../media/image339.png"/></Relationships>
</file>

<file path=ppt/slides/_rels/slide99.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8.png"/><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992909" y="2103727"/>
            <a:ext cx="9144000" cy="2387600"/>
          </a:xfrm>
        </p:spPr>
        <p:txBody>
          <a:bodyPr>
            <a:normAutofit fontScale="90000"/>
          </a:bodyPr>
          <a:lstStyle/>
          <a:p>
            <a:pPr algn="l"/>
            <a:r>
              <a:rPr lang="fr-FR" dirty="0">
                <a:solidFill>
                  <a:srgbClr val="000000"/>
                </a:solidFill>
                <a:cs typeface="Calibri Light" panose="020F0302020204030204"/>
              </a:rPr>
              <a:t>La filière porcine durable d’Auvergne-Rhône-Alpes : enjeux et actions</a:t>
            </a:r>
          </a:p>
        </p:txBody>
      </p:sp>
      <p:sp>
        <p:nvSpPr>
          <p:cNvPr id="3" name="Sous-titre 2"/>
          <p:cNvSpPr>
            <a:spLocks noGrp="1"/>
          </p:cNvSpPr>
          <p:nvPr>
            <p:ph type="subTitle" idx="1"/>
          </p:nvPr>
        </p:nvSpPr>
        <p:spPr>
          <a:xfrm>
            <a:off x="992909" y="4583402"/>
            <a:ext cx="9144000" cy="1655762"/>
          </a:xfrm>
        </p:spPr>
        <p:txBody>
          <a:bodyPr vert="horz" lIns="91440" tIns="45720" rIns="91440" bIns="45720" rtlCol="0" anchor="t">
            <a:normAutofit/>
          </a:bodyPr>
          <a:lstStyle/>
          <a:p>
            <a:pPr algn="l"/>
            <a:r>
              <a:rPr lang="fr-FR" dirty="0">
                <a:solidFill>
                  <a:srgbClr val="C1022A"/>
                </a:solidFill>
                <a:cs typeface="Calibri" panose="020F0502020204030204"/>
              </a:rPr>
              <a:t>Mardi 8 avril 2025</a:t>
            </a:r>
          </a:p>
        </p:txBody>
      </p:sp>
      <p:pic>
        <p:nvPicPr>
          <p:cNvPr id="4" name="Picture 3">
            <a:extLst>
              <a:ext uri="{FF2B5EF4-FFF2-40B4-BE49-F238E27FC236}">
                <a16:creationId xmlns:a16="http://schemas.microsoft.com/office/drawing/2014/main" id="{ED9A0C29-7EF2-C582-F4CF-56E89A48F810}"/>
              </a:ext>
            </a:extLst>
          </p:cNvPr>
          <p:cNvPicPr>
            <a:picLocks noChangeAspect="1"/>
          </p:cNvPicPr>
          <p:nvPr/>
        </p:nvPicPr>
        <p:blipFill>
          <a:blip r:embed="rId2"/>
          <a:stretch>
            <a:fillRect/>
          </a:stretch>
        </p:blipFill>
        <p:spPr>
          <a:xfrm>
            <a:off x="6996545" y="-1204"/>
            <a:ext cx="5195455" cy="2103682"/>
          </a:xfrm>
          <a:prstGeom prst="rect">
            <a:avLst/>
          </a:prstGeom>
        </p:spPr>
      </p:pic>
      <p:pic>
        <p:nvPicPr>
          <p:cNvPr id="6" name="Image 5">
            <a:extLst>
              <a:ext uri="{FF2B5EF4-FFF2-40B4-BE49-F238E27FC236}">
                <a16:creationId xmlns:a16="http://schemas.microsoft.com/office/drawing/2014/main" id="{E980072A-579F-AD7E-F15D-A21CE940D41F}"/>
              </a:ext>
            </a:extLst>
          </p:cNvPr>
          <p:cNvPicPr>
            <a:picLocks noChangeAspect="1"/>
          </p:cNvPicPr>
          <p:nvPr/>
        </p:nvPicPr>
        <p:blipFill>
          <a:blip r:embed="rId3"/>
          <a:stretch>
            <a:fillRect/>
          </a:stretch>
        </p:blipFill>
        <p:spPr>
          <a:xfrm>
            <a:off x="9634681" y="2178363"/>
            <a:ext cx="1438274" cy="795337"/>
          </a:xfrm>
          <a:prstGeom prst="rect">
            <a:avLst/>
          </a:prstGeom>
        </p:spPr>
      </p:pic>
      <p:pic>
        <p:nvPicPr>
          <p:cNvPr id="7" name="Image 6">
            <a:extLst>
              <a:ext uri="{FF2B5EF4-FFF2-40B4-BE49-F238E27FC236}">
                <a16:creationId xmlns:a16="http://schemas.microsoft.com/office/drawing/2014/main" id="{3A42698A-AEEE-67A4-27AC-CAD9C86FEEFD}"/>
              </a:ext>
            </a:extLst>
          </p:cNvPr>
          <p:cNvPicPr>
            <a:picLocks noChangeAspect="1"/>
          </p:cNvPicPr>
          <p:nvPr/>
        </p:nvPicPr>
        <p:blipFill>
          <a:blip r:embed="rId4"/>
          <a:stretch>
            <a:fillRect/>
          </a:stretch>
        </p:blipFill>
        <p:spPr>
          <a:xfrm>
            <a:off x="9497570" y="4612638"/>
            <a:ext cx="1780186" cy="798645"/>
          </a:xfrm>
          <a:prstGeom prst="rect">
            <a:avLst/>
          </a:prstGeom>
        </p:spPr>
      </p:pic>
      <p:pic>
        <p:nvPicPr>
          <p:cNvPr id="8" name="Picture 2" descr="C:\Users\Alicia\Documents\Jojo\logos\logo-partenaire-2017-rvb-pastille-bleue-png.png">
            <a:extLst>
              <a:ext uri="{FF2B5EF4-FFF2-40B4-BE49-F238E27FC236}">
                <a16:creationId xmlns:a16="http://schemas.microsoft.com/office/drawing/2014/main" id="{34CE8FFB-9579-C628-9875-65CF24C23B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5663" y="3320130"/>
            <a:ext cx="1862425" cy="928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599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70ACA3-699E-CCC2-C65B-1FCC3898B427}"/>
              </a:ext>
            </a:extLst>
          </p:cNvPr>
          <p:cNvSpPr>
            <a:spLocks noGrp="1"/>
          </p:cNvSpPr>
          <p:nvPr>
            <p:ph type="title"/>
          </p:nvPr>
        </p:nvSpPr>
        <p:spPr>
          <a:xfrm>
            <a:off x="133200" y="365125"/>
            <a:ext cx="10980000" cy="864000"/>
          </a:xfrm>
        </p:spPr>
        <p:txBody>
          <a:bodyPr/>
          <a:lstStyle/>
          <a:p>
            <a:r>
              <a:rPr lang="fr-FR"/>
              <a:t>Les grands principes (en détail)</a:t>
            </a:r>
          </a:p>
        </p:txBody>
      </p:sp>
      <p:pic>
        <p:nvPicPr>
          <p:cNvPr id="34" name="Espace réservé du contenu 5" descr="Poulet avec un remplissage uni">
            <a:extLst>
              <a:ext uri="{FF2B5EF4-FFF2-40B4-BE49-F238E27FC236}">
                <a16:creationId xmlns:a16="http://schemas.microsoft.com/office/drawing/2014/main" id="{08853C22-1262-15B7-1620-BB5FE3684B08}"/>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0069" y="3232944"/>
            <a:ext cx="914400" cy="914400"/>
          </a:xfrm>
        </p:spPr>
      </p:pic>
      <p:sp>
        <p:nvSpPr>
          <p:cNvPr id="4" name="Espace réservé du numéro de diapositive 3">
            <a:extLst>
              <a:ext uri="{FF2B5EF4-FFF2-40B4-BE49-F238E27FC236}">
                <a16:creationId xmlns:a16="http://schemas.microsoft.com/office/drawing/2014/main" id="{76F8C107-1941-C461-A1F8-C1F6261EAE82}"/>
              </a:ext>
            </a:extLst>
          </p:cNvPr>
          <p:cNvSpPr>
            <a:spLocks noGrp="1"/>
          </p:cNvSpPr>
          <p:nvPr>
            <p:ph type="sldNum" sz="quarter" idx="12"/>
          </p:nvPr>
        </p:nvSpPr>
        <p:spPr>
          <a:xfrm>
            <a:off x="11353800" y="3246437"/>
            <a:ext cx="838200" cy="365125"/>
          </a:xfrm>
        </p:spPr>
        <p:txBody>
          <a:bodyPr/>
          <a:lstStyle/>
          <a:p>
            <a:pPr lvl="0"/>
            <a:fld id="{03B4600C-7654-4216-88CC-C8585DF21D95}" type="slidenum">
              <a:rPr lang="fr-FR" noProof="0" smtClean="0"/>
              <a:pPr lvl="0"/>
              <a:t>10</a:t>
            </a:fld>
            <a:endParaRPr lang="fr-FR" noProof="0"/>
          </a:p>
        </p:txBody>
      </p:sp>
      <p:pic>
        <p:nvPicPr>
          <p:cNvPr id="5" name="object 3">
            <a:extLst>
              <a:ext uri="{FF2B5EF4-FFF2-40B4-BE49-F238E27FC236}">
                <a16:creationId xmlns:a16="http://schemas.microsoft.com/office/drawing/2014/main" id="{19C458F4-3E3F-0A6A-7EDD-4AEE6731A34A}"/>
              </a:ext>
            </a:extLst>
          </p:cNvPr>
          <p:cNvPicPr/>
          <p:nvPr/>
        </p:nvPicPr>
        <p:blipFill>
          <a:blip r:embed="rId5" cstate="print"/>
          <a:stretch>
            <a:fillRect/>
          </a:stretch>
        </p:blipFill>
        <p:spPr>
          <a:xfrm>
            <a:off x="9409176" y="1658111"/>
            <a:ext cx="696468" cy="676656"/>
          </a:xfrm>
          <a:prstGeom prst="rect">
            <a:avLst/>
          </a:prstGeom>
        </p:spPr>
      </p:pic>
      <p:sp>
        <p:nvSpPr>
          <p:cNvPr id="6" name="object 9">
            <a:extLst>
              <a:ext uri="{FF2B5EF4-FFF2-40B4-BE49-F238E27FC236}">
                <a16:creationId xmlns:a16="http://schemas.microsoft.com/office/drawing/2014/main" id="{039EA30E-D79B-BFFF-FB51-4F4CBDFF2F40}"/>
              </a:ext>
            </a:extLst>
          </p:cNvPr>
          <p:cNvSpPr txBox="1"/>
          <p:nvPr/>
        </p:nvSpPr>
        <p:spPr>
          <a:xfrm>
            <a:off x="9995661" y="1662176"/>
            <a:ext cx="1656080" cy="66611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75" normalizeH="0" baseline="0" noProof="0">
                <a:ln>
                  <a:noFill/>
                </a:ln>
                <a:solidFill>
                  <a:srgbClr val="000000"/>
                </a:solidFill>
                <a:effectLst/>
                <a:uLnTx/>
                <a:uFillTx/>
                <a:latin typeface="Tahoma"/>
                <a:ea typeface="+mn-ea"/>
                <a:cs typeface="Tahoma"/>
              </a:rPr>
              <a:t>2010</a:t>
            </a:r>
            <a:endParaRPr kumimoji="0" sz="1400" b="0" i="0" u="none" strike="noStrike" kern="1200" cap="none" spc="0" normalizeH="0" baseline="0" noProof="0">
              <a:ln>
                <a:noFill/>
              </a:ln>
              <a:solidFill>
                <a:srgbClr val="000000"/>
              </a:solidFill>
              <a:effectLst/>
              <a:uLnTx/>
              <a:uFillTx/>
              <a:latin typeface="Tahoma"/>
              <a:ea typeface="+mn-ea"/>
              <a:cs typeface="Tahoma"/>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45" normalizeH="0" baseline="0" noProof="0">
                <a:ln>
                  <a:noFill/>
                </a:ln>
                <a:solidFill>
                  <a:srgbClr val="000000"/>
                </a:solidFill>
                <a:effectLst/>
                <a:uLnTx/>
                <a:uFillTx/>
                <a:latin typeface="Verdana"/>
                <a:ea typeface="+mn-ea"/>
                <a:cs typeface="Verdana"/>
              </a:rPr>
              <a:t>Permanence</a:t>
            </a:r>
            <a:r>
              <a:rPr kumimoji="0" sz="1400" b="0" i="0" u="none" strike="noStrike" kern="1200" cap="none" spc="-140" normalizeH="0" baseline="0" noProof="0">
                <a:ln>
                  <a:noFill/>
                </a:ln>
                <a:solidFill>
                  <a:srgbClr val="000000"/>
                </a:solidFill>
                <a:effectLst/>
                <a:uLnTx/>
                <a:uFillTx/>
                <a:latin typeface="Verdana"/>
                <a:ea typeface="+mn-ea"/>
                <a:cs typeface="Verdana"/>
              </a:rPr>
              <a:t> </a:t>
            </a:r>
            <a:r>
              <a:rPr kumimoji="0" sz="1400" b="0" i="0" u="none" strike="noStrike" kern="1200" cap="none" spc="45" normalizeH="0" baseline="0" noProof="0">
                <a:ln>
                  <a:noFill/>
                </a:ln>
                <a:solidFill>
                  <a:srgbClr val="000000"/>
                </a:solidFill>
                <a:effectLst/>
                <a:uLnTx/>
                <a:uFillTx/>
                <a:latin typeface="Verdana"/>
                <a:ea typeface="+mn-ea"/>
                <a:cs typeface="Verdana"/>
              </a:rPr>
              <a:t>de</a:t>
            </a:r>
            <a:r>
              <a:rPr kumimoji="0" sz="1400" b="0" i="0" u="none" strike="noStrike" kern="1200" cap="none" spc="-135" normalizeH="0" baseline="0" noProof="0">
                <a:ln>
                  <a:noFill/>
                </a:ln>
                <a:solidFill>
                  <a:srgbClr val="000000"/>
                </a:solidFill>
                <a:effectLst/>
                <a:uLnTx/>
                <a:uFillTx/>
                <a:latin typeface="Verdana"/>
                <a:ea typeface="+mn-ea"/>
                <a:cs typeface="Verdana"/>
              </a:rPr>
              <a:t> </a:t>
            </a:r>
            <a:r>
              <a:rPr kumimoji="0" sz="1400" b="0" i="0" u="none" strike="noStrike" kern="1200" cap="none" spc="-20" normalizeH="0" baseline="0" noProof="0">
                <a:ln>
                  <a:noFill/>
                </a:ln>
                <a:solidFill>
                  <a:srgbClr val="000000"/>
                </a:solidFill>
                <a:effectLst/>
                <a:uLnTx/>
                <a:uFillTx/>
                <a:latin typeface="Verdana"/>
                <a:ea typeface="+mn-ea"/>
                <a:cs typeface="Verdana"/>
              </a:rPr>
              <a:t>l</a:t>
            </a:r>
            <a:r>
              <a:rPr kumimoji="0" sz="1400" b="0" i="0" u="none" strike="noStrike" kern="1200" cap="none" spc="-10" normalizeH="0" baseline="0" noProof="0">
                <a:ln>
                  <a:noFill/>
                </a:ln>
                <a:solidFill>
                  <a:srgbClr val="000000"/>
                </a:solidFill>
                <a:effectLst/>
                <a:uLnTx/>
                <a:uFillTx/>
                <a:latin typeface="Verdana"/>
                <a:ea typeface="+mn-ea"/>
                <a:cs typeface="Verdana"/>
              </a:rPr>
              <a:t>a  </a:t>
            </a:r>
            <a:r>
              <a:rPr kumimoji="0" sz="1400" b="0" i="0" u="none" strike="noStrike" kern="1200" cap="none" spc="45" normalizeH="0" baseline="0" noProof="0">
                <a:ln>
                  <a:noFill/>
                </a:ln>
                <a:solidFill>
                  <a:srgbClr val="000000"/>
                </a:solidFill>
                <a:effectLst/>
                <a:uLnTx/>
                <a:uFillTx/>
                <a:latin typeface="Verdana"/>
                <a:ea typeface="+mn-ea"/>
                <a:cs typeface="Verdana"/>
              </a:rPr>
              <a:t>méthode</a:t>
            </a:r>
            <a:endParaRPr kumimoji="0" sz="1400" b="0" i="0" u="none" strike="noStrike" kern="1200" cap="none" spc="0" normalizeH="0" baseline="0" noProof="0">
              <a:ln>
                <a:noFill/>
              </a:ln>
              <a:solidFill>
                <a:srgbClr val="000000"/>
              </a:solidFill>
              <a:effectLst/>
              <a:uLnTx/>
              <a:uFillTx/>
              <a:latin typeface="Verdana"/>
              <a:ea typeface="+mn-ea"/>
              <a:cs typeface="Verdana"/>
            </a:endParaRPr>
          </a:p>
        </p:txBody>
      </p:sp>
      <p:sp>
        <p:nvSpPr>
          <p:cNvPr id="7" name="object 10">
            <a:extLst>
              <a:ext uri="{FF2B5EF4-FFF2-40B4-BE49-F238E27FC236}">
                <a16:creationId xmlns:a16="http://schemas.microsoft.com/office/drawing/2014/main" id="{472C484B-7C08-5FC7-E495-D64F3C268C5E}"/>
              </a:ext>
            </a:extLst>
          </p:cNvPr>
          <p:cNvSpPr/>
          <p:nvPr/>
        </p:nvSpPr>
        <p:spPr>
          <a:xfrm>
            <a:off x="9341357" y="1558289"/>
            <a:ext cx="2731135" cy="925194"/>
          </a:xfrm>
          <a:custGeom>
            <a:avLst/>
            <a:gdLst/>
            <a:ahLst/>
            <a:cxnLst/>
            <a:rect l="l" t="t" r="r" b="b"/>
            <a:pathLst>
              <a:path w="2731134" h="925194">
                <a:moveTo>
                  <a:pt x="0" y="154177"/>
                </a:moveTo>
                <a:lnTo>
                  <a:pt x="7865" y="105468"/>
                </a:lnTo>
                <a:lnTo>
                  <a:pt x="29764" y="63148"/>
                </a:lnTo>
                <a:lnTo>
                  <a:pt x="63148" y="29764"/>
                </a:lnTo>
                <a:lnTo>
                  <a:pt x="105468" y="7865"/>
                </a:lnTo>
                <a:lnTo>
                  <a:pt x="154177" y="0"/>
                </a:lnTo>
                <a:lnTo>
                  <a:pt x="2576830" y="0"/>
                </a:lnTo>
                <a:lnTo>
                  <a:pt x="2625539" y="7865"/>
                </a:lnTo>
                <a:lnTo>
                  <a:pt x="2667859" y="29764"/>
                </a:lnTo>
                <a:lnTo>
                  <a:pt x="2701243" y="63148"/>
                </a:lnTo>
                <a:lnTo>
                  <a:pt x="2723142" y="105468"/>
                </a:lnTo>
                <a:lnTo>
                  <a:pt x="2731008" y="154177"/>
                </a:lnTo>
                <a:lnTo>
                  <a:pt x="2731008" y="770889"/>
                </a:lnTo>
                <a:lnTo>
                  <a:pt x="2723142" y="819599"/>
                </a:lnTo>
                <a:lnTo>
                  <a:pt x="2701243" y="861919"/>
                </a:lnTo>
                <a:lnTo>
                  <a:pt x="2667859" y="895303"/>
                </a:lnTo>
                <a:lnTo>
                  <a:pt x="2625539" y="917202"/>
                </a:lnTo>
                <a:lnTo>
                  <a:pt x="2576830" y="925068"/>
                </a:lnTo>
                <a:lnTo>
                  <a:pt x="154177" y="925068"/>
                </a:lnTo>
                <a:lnTo>
                  <a:pt x="105468" y="917202"/>
                </a:lnTo>
                <a:lnTo>
                  <a:pt x="63148" y="895303"/>
                </a:lnTo>
                <a:lnTo>
                  <a:pt x="29764" y="861919"/>
                </a:lnTo>
                <a:lnTo>
                  <a:pt x="7865" y="819599"/>
                </a:lnTo>
                <a:lnTo>
                  <a:pt x="0" y="770889"/>
                </a:lnTo>
                <a:lnTo>
                  <a:pt x="0" y="154177"/>
                </a:lnTo>
                <a:close/>
              </a:path>
            </a:pathLst>
          </a:custGeom>
          <a:ln w="28575">
            <a:solidFill>
              <a:srgbClr val="FF0000"/>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8" name="object 12">
            <a:extLst>
              <a:ext uri="{FF2B5EF4-FFF2-40B4-BE49-F238E27FC236}">
                <a16:creationId xmlns:a16="http://schemas.microsoft.com/office/drawing/2014/main" id="{874D885A-2744-EC5C-FB40-7727E7D4D644}"/>
              </a:ext>
            </a:extLst>
          </p:cNvPr>
          <p:cNvSpPr/>
          <p:nvPr/>
        </p:nvSpPr>
        <p:spPr>
          <a:xfrm>
            <a:off x="9317296" y="3127161"/>
            <a:ext cx="1741170" cy="1409065"/>
          </a:xfrm>
          <a:custGeom>
            <a:avLst/>
            <a:gdLst/>
            <a:ahLst/>
            <a:cxnLst/>
            <a:rect l="l" t="t" r="r" b="b"/>
            <a:pathLst>
              <a:path w="1741170" h="1409064">
                <a:moveTo>
                  <a:pt x="707491" y="1007706"/>
                </a:moveTo>
                <a:lnTo>
                  <a:pt x="491477" y="864704"/>
                </a:lnTo>
                <a:lnTo>
                  <a:pt x="259994" y="799325"/>
                </a:lnTo>
                <a:lnTo>
                  <a:pt x="75387" y="781875"/>
                </a:lnTo>
                <a:lnTo>
                  <a:pt x="0" y="782662"/>
                </a:lnTo>
                <a:lnTo>
                  <a:pt x="0" y="1164678"/>
                </a:lnTo>
                <a:lnTo>
                  <a:pt x="153631" y="1164678"/>
                </a:lnTo>
                <a:lnTo>
                  <a:pt x="238137" y="1157274"/>
                </a:lnTo>
                <a:lnTo>
                  <a:pt x="314985" y="1146657"/>
                </a:lnTo>
                <a:lnTo>
                  <a:pt x="384162" y="1133602"/>
                </a:lnTo>
                <a:lnTo>
                  <a:pt x="445643" y="1118920"/>
                </a:lnTo>
                <a:lnTo>
                  <a:pt x="499427" y="1103414"/>
                </a:lnTo>
                <a:lnTo>
                  <a:pt x="545503" y="1087843"/>
                </a:lnTo>
                <a:lnTo>
                  <a:pt x="583844" y="1073048"/>
                </a:lnTo>
                <a:lnTo>
                  <a:pt x="659714" y="1037272"/>
                </a:lnTo>
                <a:lnTo>
                  <a:pt x="707491" y="1007706"/>
                </a:lnTo>
                <a:close/>
              </a:path>
              <a:path w="1741170" h="1409064">
                <a:moveTo>
                  <a:pt x="1095756" y="789152"/>
                </a:moveTo>
                <a:lnTo>
                  <a:pt x="890689" y="658304"/>
                </a:lnTo>
                <a:lnTo>
                  <a:pt x="890689" y="921613"/>
                </a:lnTo>
                <a:lnTo>
                  <a:pt x="1095756" y="789152"/>
                </a:lnTo>
                <a:close/>
              </a:path>
              <a:path w="1741170" h="1409064">
                <a:moveTo>
                  <a:pt x="1295552" y="293700"/>
                </a:moveTo>
                <a:lnTo>
                  <a:pt x="1012151" y="293700"/>
                </a:lnTo>
                <a:lnTo>
                  <a:pt x="1012151" y="455739"/>
                </a:lnTo>
                <a:lnTo>
                  <a:pt x="1295552" y="455739"/>
                </a:lnTo>
                <a:lnTo>
                  <a:pt x="1295552" y="293700"/>
                </a:lnTo>
                <a:close/>
              </a:path>
              <a:path w="1741170" h="1409064">
                <a:moveTo>
                  <a:pt x="1305471" y="908862"/>
                </a:moveTo>
                <a:lnTo>
                  <a:pt x="1153845" y="820343"/>
                </a:lnTo>
                <a:lnTo>
                  <a:pt x="1008507" y="912901"/>
                </a:lnTo>
                <a:lnTo>
                  <a:pt x="1049731" y="907859"/>
                </a:lnTo>
                <a:lnTo>
                  <a:pt x="1091095" y="904252"/>
                </a:lnTo>
                <a:lnTo>
                  <a:pt x="1132560" y="902081"/>
                </a:lnTo>
                <a:lnTo>
                  <a:pt x="1174089" y="901357"/>
                </a:lnTo>
                <a:lnTo>
                  <a:pt x="1207008" y="901839"/>
                </a:lnTo>
                <a:lnTo>
                  <a:pt x="1239888" y="903249"/>
                </a:lnTo>
                <a:lnTo>
                  <a:pt x="1272717" y="905586"/>
                </a:lnTo>
                <a:lnTo>
                  <a:pt x="1305471" y="908862"/>
                </a:lnTo>
                <a:close/>
              </a:path>
              <a:path w="1741170" h="1409064">
                <a:moveTo>
                  <a:pt x="1358506" y="638048"/>
                </a:moveTo>
                <a:lnTo>
                  <a:pt x="962558" y="638048"/>
                </a:lnTo>
                <a:lnTo>
                  <a:pt x="1153845" y="759574"/>
                </a:lnTo>
                <a:lnTo>
                  <a:pt x="1358506" y="638048"/>
                </a:lnTo>
                <a:close/>
              </a:path>
              <a:path w="1741170" h="1409064">
                <a:moveTo>
                  <a:pt x="1417015" y="658304"/>
                </a:moveTo>
                <a:lnTo>
                  <a:pt x="1208506" y="789152"/>
                </a:lnTo>
                <a:lnTo>
                  <a:pt x="1417015" y="921613"/>
                </a:lnTo>
                <a:lnTo>
                  <a:pt x="1417015" y="658304"/>
                </a:lnTo>
                <a:close/>
              </a:path>
              <a:path w="1741170" h="1409064">
                <a:moveTo>
                  <a:pt x="1578952" y="558038"/>
                </a:moveTo>
                <a:lnTo>
                  <a:pt x="1557362" y="496252"/>
                </a:lnTo>
                <a:lnTo>
                  <a:pt x="1472387" y="253187"/>
                </a:lnTo>
                <a:lnTo>
                  <a:pt x="1460131" y="218147"/>
                </a:lnTo>
                <a:lnTo>
                  <a:pt x="1336040" y="165836"/>
                </a:lnTo>
                <a:lnTo>
                  <a:pt x="1336040" y="281940"/>
                </a:lnTo>
                <a:lnTo>
                  <a:pt x="1336040" y="469722"/>
                </a:lnTo>
                <a:lnTo>
                  <a:pt x="1333957" y="480047"/>
                </a:lnTo>
                <a:lnTo>
                  <a:pt x="1328267" y="488480"/>
                </a:lnTo>
                <a:lnTo>
                  <a:pt x="1319847" y="494169"/>
                </a:lnTo>
                <a:lnTo>
                  <a:pt x="1309522" y="496252"/>
                </a:lnTo>
                <a:lnTo>
                  <a:pt x="998181" y="496252"/>
                </a:lnTo>
                <a:lnTo>
                  <a:pt x="987856" y="494169"/>
                </a:lnTo>
                <a:lnTo>
                  <a:pt x="979436" y="488480"/>
                </a:lnTo>
                <a:lnTo>
                  <a:pt x="973747" y="480047"/>
                </a:lnTo>
                <a:lnTo>
                  <a:pt x="971664" y="469722"/>
                </a:lnTo>
                <a:lnTo>
                  <a:pt x="971664" y="274662"/>
                </a:lnTo>
                <a:lnTo>
                  <a:pt x="973404" y="266344"/>
                </a:lnTo>
                <a:lnTo>
                  <a:pt x="978001" y="259537"/>
                </a:lnTo>
                <a:lnTo>
                  <a:pt x="984796" y="254927"/>
                </a:lnTo>
                <a:lnTo>
                  <a:pt x="993114" y="253187"/>
                </a:lnTo>
                <a:lnTo>
                  <a:pt x="1306893" y="253187"/>
                </a:lnTo>
                <a:lnTo>
                  <a:pt x="1318171" y="255384"/>
                </a:lnTo>
                <a:lnTo>
                  <a:pt x="1327429" y="261531"/>
                </a:lnTo>
                <a:lnTo>
                  <a:pt x="1333690" y="270687"/>
                </a:lnTo>
                <a:lnTo>
                  <a:pt x="1336040" y="281940"/>
                </a:lnTo>
                <a:lnTo>
                  <a:pt x="1336040" y="165836"/>
                </a:lnTo>
                <a:lnTo>
                  <a:pt x="1158913" y="91147"/>
                </a:lnTo>
                <a:lnTo>
                  <a:pt x="858100" y="218757"/>
                </a:lnTo>
                <a:lnTo>
                  <a:pt x="728738" y="557022"/>
                </a:lnTo>
                <a:lnTo>
                  <a:pt x="728738" y="995959"/>
                </a:lnTo>
                <a:lnTo>
                  <a:pt x="758355" y="982027"/>
                </a:lnTo>
                <a:lnTo>
                  <a:pt x="788504" y="969302"/>
                </a:lnTo>
                <a:lnTo>
                  <a:pt x="819124" y="957808"/>
                </a:lnTo>
                <a:lnTo>
                  <a:pt x="850201" y="947547"/>
                </a:lnTo>
                <a:lnTo>
                  <a:pt x="850201" y="617791"/>
                </a:lnTo>
                <a:lnTo>
                  <a:pt x="854595" y="608812"/>
                </a:lnTo>
                <a:lnTo>
                  <a:pt x="865289" y="602500"/>
                </a:lnTo>
                <a:lnTo>
                  <a:pt x="878560" y="598766"/>
                </a:lnTo>
                <a:lnTo>
                  <a:pt x="890689" y="597535"/>
                </a:lnTo>
                <a:lnTo>
                  <a:pt x="1417015" y="597535"/>
                </a:lnTo>
                <a:lnTo>
                  <a:pt x="1429143" y="598766"/>
                </a:lnTo>
                <a:lnTo>
                  <a:pt x="1442415" y="602500"/>
                </a:lnTo>
                <a:lnTo>
                  <a:pt x="1453108" y="608812"/>
                </a:lnTo>
                <a:lnTo>
                  <a:pt x="1457502" y="617791"/>
                </a:lnTo>
                <a:lnTo>
                  <a:pt x="1457502" y="937006"/>
                </a:lnTo>
                <a:lnTo>
                  <a:pt x="1488414" y="945730"/>
                </a:lnTo>
                <a:lnTo>
                  <a:pt x="1518983" y="955560"/>
                </a:lnTo>
                <a:lnTo>
                  <a:pt x="1549171" y="966495"/>
                </a:lnTo>
                <a:lnTo>
                  <a:pt x="1578952" y="978535"/>
                </a:lnTo>
                <a:lnTo>
                  <a:pt x="1578952" y="597535"/>
                </a:lnTo>
                <a:lnTo>
                  <a:pt x="1578952" y="558038"/>
                </a:lnTo>
                <a:close/>
              </a:path>
              <a:path w="1741170" h="1409064">
                <a:moveTo>
                  <a:pt x="1697088" y="551980"/>
                </a:moveTo>
                <a:lnTo>
                  <a:pt x="1695183" y="542239"/>
                </a:lnTo>
                <a:lnTo>
                  <a:pt x="1530375" y="153733"/>
                </a:lnTo>
                <a:lnTo>
                  <a:pt x="1159522" y="0"/>
                </a:lnTo>
                <a:lnTo>
                  <a:pt x="788060" y="153339"/>
                </a:lnTo>
                <a:lnTo>
                  <a:pt x="626110" y="538187"/>
                </a:lnTo>
                <a:lnTo>
                  <a:pt x="623976" y="547928"/>
                </a:lnTo>
                <a:lnTo>
                  <a:pt x="625690" y="557403"/>
                </a:lnTo>
                <a:lnTo>
                  <a:pt x="630821" y="565543"/>
                </a:lnTo>
                <a:lnTo>
                  <a:pt x="638962" y="571296"/>
                </a:lnTo>
                <a:lnTo>
                  <a:pt x="648703" y="573430"/>
                </a:lnTo>
                <a:lnTo>
                  <a:pt x="658177" y="571728"/>
                </a:lnTo>
                <a:lnTo>
                  <a:pt x="666318" y="566585"/>
                </a:lnTo>
                <a:lnTo>
                  <a:pt x="672058" y="558444"/>
                </a:lnTo>
                <a:lnTo>
                  <a:pt x="825309" y="192430"/>
                </a:lnTo>
                <a:lnTo>
                  <a:pt x="1158709" y="54686"/>
                </a:lnTo>
                <a:lnTo>
                  <a:pt x="1492516" y="192430"/>
                </a:lnTo>
                <a:lnTo>
                  <a:pt x="1652930" y="568210"/>
                </a:lnTo>
                <a:lnTo>
                  <a:pt x="1664766" y="576186"/>
                </a:lnTo>
                <a:lnTo>
                  <a:pt x="1672082" y="577278"/>
                </a:lnTo>
                <a:lnTo>
                  <a:pt x="1675447" y="577126"/>
                </a:lnTo>
                <a:lnTo>
                  <a:pt x="1690014" y="569429"/>
                </a:lnTo>
                <a:lnTo>
                  <a:pt x="1695234" y="561390"/>
                </a:lnTo>
                <a:lnTo>
                  <a:pt x="1697088" y="551980"/>
                </a:lnTo>
                <a:close/>
              </a:path>
              <a:path w="1741170" h="1409064">
                <a:moveTo>
                  <a:pt x="1740903" y="1145438"/>
                </a:moveTo>
                <a:lnTo>
                  <a:pt x="1632889" y="1074254"/>
                </a:lnTo>
                <a:lnTo>
                  <a:pt x="1592643" y="1051674"/>
                </a:lnTo>
                <a:lnTo>
                  <a:pt x="1548853" y="1031430"/>
                </a:lnTo>
                <a:lnTo>
                  <a:pt x="1452105" y="998232"/>
                </a:lnTo>
                <a:lnTo>
                  <a:pt x="1345615" y="975398"/>
                </a:lnTo>
                <a:lnTo>
                  <a:pt x="1232344" y="963637"/>
                </a:lnTo>
                <a:lnTo>
                  <a:pt x="1117600" y="963510"/>
                </a:lnTo>
                <a:lnTo>
                  <a:pt x="1008278" y="974318"/>
                </a:lnTo>
                <a:lnTo>
                  <a:pt x="905675" y="995349"/>
                </a:lnTo>
                <a:lnTo>
                  <a:pt x="811999" y="1026007"/>
                </a:lnTo>
                <a:lnTo>
                  <a:pt x="729500" y="1065682"/>
                </a:lnTo>
                <a:lnTo>
                  <a:pt x="652145" y="1110767"/>
                </a:lnTo>
                <a:lnTo>
                  <a:pt x="581050" y="1141044"/>
                </a:lnTo>
                <a:lnTo>
                  <a:pt x="474814" y="1175258"/>
                </a:lnTo>
                <a:lnTo>
                  <a:pt x="408470" y="1191564"/>
                </a:lnTo>
                <a:lnTo>
                  <a:pt x="333311" y="1206106"/>
                </a:lnTo>
                <a:lnTo>
                  <a:pt x="249313" y="1217968"/>
                </a:lnTo>
                <a:lnTo>
                  <a:pt x="156476" y="1226261"/>
                </a:lnTo>
                <a:lnTo>
                  <a:pt x="0" y="1226261"/>
                </a:lnTo>
                <a:lnTo>
                  <a:pt x="0" y="1408557"/>
                </a:lnTo>
                <a:lnTo>
                  <a:pt x="1740903" y="1408557"/>
                </a:lnTo>
                <a:lnTo>
                  <a:pt x="1740903" y="1145438"/>
                </a:lnTo>
                <a:close/>
              </a:path>
            </a:pathLst>
          </a:custGeom>
          <a:solidFill>
            <a:schemeClr val="accent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9" name="object 11">
            <a:extLst>
              <a:ext uri="{FF2B5EF4-FFF2-40B4-BE49-F238E27FC236}">
                <a16:creationId xmlns:a16="http://schemas.microsoft.com/office/drawing/2014/main" id="{A8319044-7487-3957-454A-9B2FC16852AA}"/>
              </a:ext>
            </a:extLst>
          </p:cNvPr>
          <p:cNvSpPr txBox="1"/>
          <p:nvPr/>
        </p:nvSpPr>
        <p:spPr>
          <a:xfrm>
            <a:off x="437897" y="2542730"/>
            <a:ext cx="2498725" cy="2220595"/>
          </a:xfrm>
          <a:prstGeom prst="rect">
            <a:avLst/>
          </a:prstGeom>
        </p:spPr>
        <p:txBody>
          <a:bodyPr vert="horz" wrap="square" lIns="0" tIns="12700" rIns="0" bIns="0" rtlCol="0">
            <a:spAutoFit/>
          </a:bodyPr>
          <a:lstStyle/>
          <a:p>
            <a:pPr marL="12700" marR="5080" lvl="0" indent="2540" algn="ct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0" normalizeH="0" baseline="0" noProof="0" err="1">
                <a:ln>
                  <a:noFill/>
                </a:ln>
                <a:solidFill>
                  <a:srgbClr val="ED6B1C"/>
                </a:solidFill>
                <a:effectLst/>
                <a:uLnTx/>
                <a:uFillTx/>
                <a:latin typeface="Tahoma"/>
                <a:ea typeface="+mn-ea"/>
                <a:cs typeface="Tahoma"/>
              </a:rPr>
              <a:t>Hiérarchisation</a:t>
            </a:r>
            <a:r>
              <a:rPr kumimoji="0" sz="2400" b="1" i="0" u="none" strike="noStrike" kern="1200" cap="none" spc="50" normalizeH="0" baseline="0" noProof="0">
                <a:ln>
                  <a:noFill/>
                </a:ln>
                <a:solidFill>
                  <a:srgbClr val="ED6B1C"/>
                </a:solidFill>
                <a:effectLst/>
                <a:uLnTx/>
                <a:uFillTx/>
                <a:latin typeface="Tahoma"/>
                <a:ea typeface="+mn-ea"/>
                <a:cs typeface="Tahoma"/>
              </a:rPr>
              <a:t> </a:t>
            </a:r>
            <a:r>
              <a:rPr kumimoji="0" sz="2400" b="1" i="0" u="none" strike="noStrike" kern="1200" cap="none" spc="-690" normalizeH="0" baseline="0" noProof="0">
                <a:ln>
                  <a:noFill/>
                </a:ln>
                <a:solidFill>
                  <a:srgbClr val="ED6B1C"/>
                </a:solidFill>
                <a:effectLst/>
                <a:uLnTx/>
                <a:uFillTx/>
                <a:latin typeface="Tahoma"/>
                <a:ea typeface="+mn-ea"/>
                <a:cs typeface="Tahoma"/>
              </a:rPr>
              <a:t> </a:t>
            </a:r>
            <a:r>
              <a:rPr kumimoji="0" sz="2400" b="1" i="0" u="none" strike="noStrike" kern="1200" cap="none" spc="90" normalizeH="0" baseline="0" noProof="0">
                <a:ln>
                  <a:noFill/>
                </a:ln>
                <a:solidFill>
                  <a:srgbClr val="ED6B1C"/>
                </a:solidFill>
                <a:effectLst/>
                <a:uLnTx/>
                <a:uFillTx/>
                <a:latin typeface="Tahoma"/>
                <a:ea typeface="+mn-ea"/>
                <a:cs typeface="Tahoma"/>
              </a:rPr>
              <a:t>des </a:t>
            </a:r>
            <a:r>
              <a:rPr kumimoji="0" sz="2400" b="1" i="0" u="none" strike="noStrike" kern="1200" cap="none" spc="35" normalizeH="0" baseline="0" noProof="0">
                <a:ln>
                  <a:noFill/>
                </a:ln>
                <a:solidFill>
                  <a:srgbClr val="ED6B1C"/>
                </a:solidFill>
                <a:effectLst/>
                <a:uLnTx/>
                <a:uFillTx/>
                <a:latin typeface="Tahoma"/>
                <a:ea typeface="+mn-ea"/>
                <a:cs typeface="Tahoma"/>
              </a:rPr>
              <a:t>ateliers </a:t>
            </a:r>
            <a:r>
              <a:rPr kumimoji="0" sz="2400" b="1" i="0" u="none" strike="noStrike" kern="1200" cap="none" spc="-245" normalizeH="0" baseline="0" noProof="0">
                <a:ln>
                  <a:noFill/>
                </a:ln>
                <a:solidFill>
                  <a:srgbClr val="ED6B1C"/>
                </a:solidFill>
                <a:effectLst/>
                <a:uLnTx/>
                <a:uFillTx/>
                <a:latin typeface="Tahoma"/>
                <a:ea typeface="+mn-ea"/>
                <a:cs typeface="Tahoma"/>
              </a:rPr>
              <a:t>: </a:t>
            </a:r>
            <a:r>
              <a:rPr kumimoji="0" sz="2400" b="1" i="0" u="none" strike="noStrike" kern="1200" cap="none" spc="-240" normalizeH="0" baseline="0" noProof="0">
                <a:ln>
                  <a:noFill/>
                </a:ln>
                <a:solidFill>
                  <a:srgbClr val="ED6B1C"/>
                </a:solidFill>
                <a:effectLst/>
                <a:uLnTx/>
                <a:uFillTx/>
                <a:latin typeface="Tahoma"/>
                <a:ea typeface="+mn-ea"/>
                <a:cs typeface="Tahoma"/>
              </a:rPr>
              <a:t> </a:t>
            </a:r>
            <a:r>
              <a:rPr kumimoji="0" sz="2400" b="0" i="0" u="none" strike="noStrike" kern="1200" cap="none" spc="30" normalizeH="0" baseline="0" noProof="0">
                <a:ln>
                  <a:noFill/>
                </a:ln>
                <a:solidFill>
                  <a:srgbClr val="000000"/>
                </a:solidFill>
                <a:effectLst/>
                <a:uLnTx/>
                <a:uFillTx/>
                <a:latin typeface="Verdana"/>
                <a:ea typeface="+mn-ea"/>
                <a:cs typeface="Verdana"/>
              </a:rPr>
              <a:t>Ordre</a:t>
            </a:r>
            <a:r>
              <a:rPr kumimoji="0" sz="2400" b="0" i="0" u="none" strike="noStrike" kern="1200" cap="none" spc="-235" normalizeH="0" baseline="0" noProof="0">
                <a:ln>
                  <a:noFill/>
                </a:ln>
                <a:solidFill>
                  <a:srgbClr val="000000"/>
                </a:solidFill>
                <a:effectLst/>
                <a:uLnTx/>
                <a:uFillTx/>
                <a:latin typeface="Verdana"/>
                <a:ea typeface="+mn-ea"/>
                <a:cs typeface="Verdana"/>
              </a:rPr>
              <a:t> </a:t>
            </a:r>
            <a:r>
              <a:rPr kumimoji="0" sz="2400" b="0" i="0" u="none" strike="noStrike" kern="1200" cap="none" spc="75" normalizeH="0" baseline="0" noProof="0">
                <a:ln>
                  <a:noFill/>
                </a:ln>
                <a:solidFill>
                  <a:srgbClr val="000000"/>
                </a:solidFill>
                <a:effectLst/>
                <a:uLnTx/>
                <a:uFillTx/>
                <a:latin typeface="Verdana"/>
                <a:ea typeface="+mn-ea"/>
                <a:cs typeface="Verdana"/>
              </a:rPr>
              <a:t>de</a:t>
            </a:r>
            <a:r>
              <a:rPr kumimoji="0" sz="2400" b="0" i="0" u="none" strike="noStrike" kern="1200" cap="none" spc="-215" normalizeH="0" baseline="0" noProof="0">
                <a:ln>
                  <a:noFill/>
                </a:ln>
                <a:solidFill>
                  <a:srgbClr val="000000"/>
                </a:solidFill>
                <a:effectLst/>
                <a:uLnTx/>
                <a:uFillTx/>
                <a:latin typeface="Verdana"/>
                <a:ea typeface="+mn-ea"/>
                <a:cs typeface="Verdana"/>
              </a:rPr>
              <a:t> </a:t>
            </a:r>
            <a:r>
              <a:rPr kumimoji="0" sz="2400" b="0" i="0" u="none" strike="noStrike" kern="1200" cap="none" spc="-15" normalizeH="0" baseline="0" noProof="0">
                <a:ln>
                  <a:noFill/>
                </a:ln>
                <a:solidFill>
                  <a:srgbClr val="000000"/>
                </a:solidFill>
                <a:effectLst/>
                <a:uLnTx/>
                <a:uFillTx/>
                <a:latin typeface="Verdana"/>
                <a:ea typeface="+mn-ea"/>
                <a:cs typeface="Verdana"/>
              </a:rPr>
              <a:t>t</a:t>
            </a:r>
            <a:r>
              <a:rPr kumimoji="0" sz="2400" b="0" i="0" u="none" strike="noStrike" kern="1200" cap="none" spc="-30" normalizeH="0" baseline="0" noProof="0">
                <a:ln>
                  <a:noFill/>
                </a:ln>
                <a:solidFill>
                  <a:srgbClr val="000000"/>
                </a:solidFill>
                <a:effectLst/>
                <a:uLnTx/>
                <a:uFillTx/>
                <a:latin typeface="Verdana"/>
                <a:ea typeface="+mn-ea"/>
                <a:cs typeface="Verdana"/>
              </a:rPr>
              <a:t>r</a:t>
            </a:r>
            <a:r>
              <a:rPr kumimoji="0" sz="2400" b="0" i="0" u="none" strike="noStrike" kern="1200" cap="none" spc="-15" normalizeH="0" baseline="0" noProof="0">
                <a:ln>
                  <a:noFill/>
                </a:ln>
                <a:solidFill>
                  <a:srgbClr val="000000"/>
                </a:solidFill>
                <a:effectLst/>
                <a:uLnTx/>
                <a:uFillTx/>
                <a:latin typeface="Verdana"/>
                <a:ea typeface="+mn-ea"/>
                <a:cs typeface="Verdana"/>
              </a:rPr>
              <a:t>i  </a:t>
            </a:r>
            <a:r>
              <a:rPr kumimoji="0" sz="2400" b="0" i="0" u="none" strike="noStrike" kern="1200" cap="none" spc="-80" normalizeH="0" baseline="0" noProof="0" err="1">
                <a:ln>
                  <a:noFill/>
                </a:ln>
                <a:solidFill>
                  <a:srgbClr val="000000"/>
                </a:solidFill>
                <a:effectLst/>
                <a:uLnTx/>
                <a:uFillTx/>
                <a:latin typeface="Verdana"/>
                <a:ea typeface="+mn-ea"/>
                <a:cs typeface="Verdana"/>
              </a:rPr>
              <a:t>s</a:t>
            </a:r>
            <a:r>
              <a:rPr kumimoji="0" sz="2400" b="0" i="0" u="none" strike="noStrike" kern="1200" cap="none" spc="0" normalizeH="0" baseline="0" noProof="0" err="1">
                <a:ln>
                  <a:noFill/>
                </a:ln>
                <a:solidFill>
                  <a:srgbClr val="000000"/>
                </a:solidFill>
                <a:effectLst/>
                <a:uLnTx/>
                <a:uFillTx/>
                <a:latin typeface="Verdana"/>
                <a:ea typeface="+mn-ea"/>
                <a:cs typeface="Verdana"/>
              </a:rPr>
              <a:t>e</a:t>
            </a:r>
            <a:r>
              <a:rPr kumimoji="0" sz="2400" b="0" i="0" u="none" strike="noStrike" kern="1200" cap="none" spc="5" normalizeH="0" baseline="0" noProof="0" err="1">
                <a:ln>
                  <a:noFill/>
                </a:ln>
                <a:solidFill>
                  <a:srgbClr val="000000"/>
                </a:solidFill>
                <a:effectLst/>
                <a:uLnTx/>
                <a:uFillTx/>
                <a:latin typeface="Verdana"/>
                <a:ea typeface="+mn-ea"/>
                <a:cs typeface="Verdana"/>
              </a:rPr>
              <a:t>l</a:t>
            </a:r>
            <a:r>
              <a:rPr kumimoji="0" sz="2400" b="0" i="0" u="none" strike="noStrike" kern="1200" cap="none" spc="75" normalizeH="0" baseline="0" noProof="0" err="1">
                <a:ln>
                  <a:noFill/>
                </a:ln>
                <a:solidFill>
                  <a:srgbClr val="000000"/>
                </a:solidFill>
                <a:effectLst/>
                <a:uLnTx/>
                <a:uFillTx/>
                <a:latin typeface="Verdana"/>
                <a:ea typeface="+mn-ea"/>
                <a:cs typeface="Verdana"/>
              </a:rPr>
              <a:t>on</a:t>
            </a:r>
            <a:r>
              <a:rPr kumimoji="0" sz="2400" b="0" i="0" u="none" strike="noStrike" kern="1200" cap="none" spc="-215" normalizeH="0" baseline="0" noProof="0">
                <a:ln>
                  <a:noFill/>
                </a:ln>
                <a:solidFill>
                  <a:srgbClr val="000000"/>
                </a:solidFill>
                <a:effectLst/>
                <a:uLnTx/>
                <a:uFillTx/>
                <a:latin typeface="Verdana"/>
                <a:ea typeface="+mn-ea"/>
                <a:cs typeface="Verdana"/>
              </a:rPr>
              <a:t> </a:t>
            </a:r>
            <a:r>
              <a:rPr kumimoji="0" sz="2400" b="0" i="0" u="none" strike="noStrike" kern="1200" cap="none" spc="35" normalizeH="0" baseline="0" noProof="0" err="1">
                <a:ln>
                  <a:noFill/>
                </a:ln>
                <a:solidFill>
                  <a:srgbClr val="000000"/>
                </a:solidFill>
                <a:effectLst/>
                <a:uLnTx/>
                <a:uFillTx/>
                <a:latin typeface="Verdana"/>
                <a:ea typeface="+mn-ea"/>
                <a:cs typeface="Verdana"/>
              </a:rPr>
              <a:t>l’imp</a:t>
            </a:r>
            <a:r>
              <a:rPr kumimoji="0" sz="2400" b="0" i="0" u="none" strike="noStrike" kern="1200" cap="none" spc="40" normalizeH="0" baseline="0" noProof="0" err="1">
                <a:ln>
                  <a:noFill/>
                </a:ln>
                <a:solidFill>
                  <a:srgbClr val="000000"/>
                </a:solidFill>
                <a:effectLst/>
                <a:uLnTx/>
                <a:uFillTx/>
                <a:latin typeface="Verdana"/>
                <a:ea typeface="+mn-ea"/>
                <a:cs typeface="Verdana"/>
              </a:rPr>
              <a:t>ac</a:t>
            </a:r>
            <a:r>
              <a:rPr kumimoji="0" sz="2400" b="0" i="0" u="none" strike="noStrike" kern="1200" cap="none" spc="25" normalizeH="0" baseline="0" noProof="0" err="1">
                <a:ln>
                  <a:noFill/>
                </a:ln>
                <a:solidFill>
                  <a:srgbClr val="000000"/>
                </a:solidFill>
                <a:effectLst/>
                <a:uLnTx/>
                <a:uFillTx/>
                <a:latin typeface="Verdana"/>
                <a:ea typeface="+mn-ea"/>
                <a:cs typeface="Verdana"/>
              </a:rPr>
              <a:t>t</a:t>
            </a:r>
            <a:r>
              <a:rPr kumimoji="0" sz="2400" b="0" i="0" u="none" strike="noStrike" kern="1200" cap="none" spc="25" normalizeH="0" baseline="0" noProof="0">
                <a:ln>
                  <a:noFill/>
                </a:ln>
                <a:solidFill>
                  <a:srgbClr val="000000"/>
                </a:solidFill>
                <a:effectLst/>
                <a:uLnTx/>
                <a:uFillTx/>
                <a:latin typeface="Verdana"/>
                <a:ea typeface="+mn-ea"/>
                <a:cs typeface="Verdana"/>
              </a:rPr>
              <a:t>  </a:t>
            </a:r>
            <a:r>
              <a:rPr kumimoji="0" sz="2400" b="0" i="0" u="none" strike="noStrike" kern="1200" cap="none" spc="75" normalizeH="0" baseline="0" noProof="0">
                <a:ln>
                  <a:noFill/>
                </a:ln>
                <a:solidFill>
                  <a:srgbClr val="000000"/>
                </a:solidFill>
                <a:effectLst/>
                <a:uLnTx/>
                <a:uFillTx/>
                <a:latin typeface="Verdana"/>
                <a:ea typeface="+mn-ea"/>
                <a:cs typeface="Verdana"/>
              </a:rPr>
              <a:t>de</a:t>
            </a:r>
            <a:r>
              <a:rPr kumimoji="0" sz="2400" b="0" i="0" u="none" strike="noStrike" kern="1200" cap="none" spc="-80" normalizeH="0" baseline="0" noProof="0">
                <a:ln>
                  <a:noFill/>
                </a:ln>
                <a:solidFill>
                  <a:srgbClr val="000000"/>
                </a:solidFill>
                <a:effectLst/>
                <a:uLnTx/>
                <a:uFillTx/>
                <a:latin typeface="Verdana"/>
                <a:ea typeface="+mn-ea"/>
                <a:cs typeface="Verdana"/>
              </a:rPr>
              <a:t>s</a:t>
            </a:r>
            <a:r>
              <a:rPr kumimoji="0" sz="2400" b="0" i="0" u="none" strike="noStrike" kern="1200" cap="none" spc="-229" normalizeH="0" baseline="0" noProof="0">
                <a:ln>
                  <a:noFill/>
                </a:ln>
                <a:solidFill>
                  <a:srgbClr val="000000"/>
                </a:solidFill>
                <a:effectLst/>
                <a:uLnTx/>
                <a:uFillTx/>
                <a:latin typeface="Verdana"/>
                <a:ea typeface="+mn-ea"/>
                <a:cs typeface="Verdana"/>
              </a:rPr>
              <a:t> </a:t>
            </a:r>
            <a:r>
              <a:rPr kumimoji="0" sz="2400" b="0" i="0" u="none" strike="noStrike" kern="1200" cap="none" spc="45" normalizeH="0" baseline="0" noProof="0">
                <a:ln>
                  <a:noFill/>
                </a:ln>
                <a:solidFill>
                  <a:srgbClr val="000000"/>
                </a:solidFill>
                <a:effectLst/>
                <a:uLnTx/>
                <a:uFillTx/>
                <a:latin typeface="Verdana"/>
                <a:ea typeface="+mn-ea"/>
                <a:cs typeface="Verdana"/>
              </a:rPr>
              <a:t>productions  </a:t>
            </a:r>
            <a:r>
              <a:rPr kumimoji="0" sz="2400" b="0" i="0" u="none" strike="noStrike" kern="1200" cap="none" spc="-20" normalizeH="0" baseline="0" noProof="0">
                <a:ln>
                  <a:noFill/>
                </a:ln>
                <a:solidFill>
                  <a:srgbClr val="000000"/>
                </a:solidFill>
                <a:effectLst/>
                <a:uLnTx/>
                <a:uFillTx/>
                <a:latin typeface="Verdana"/>
                <a:ea typeface="+mn-ea"/>
                <a:cs typeface="Verdana"/>
              </a:rPr>
              <a:t>sur</a:t>
            </a:r>
            <a:r>
              <a:rPr kumimoji="0" sz="2400" b="0" i="0" u="none" strike="noStrike" kern="1200" cap="none" spc="-215" normalizeH="0" baseline="0" noProof="0">
                <a:ln>
                  <a:noFill/>
                </a:ln>
                <a:solidFill>
                  <a:srgbClr val="000000"/>
                </a:solidFill>
                <a:effectLst/>
                <a:uLnTx/>
                <a:uFillTx/>
                <a:latin typeface="Verdana"/>
                <a:ea typeface="+mn-ea"/>
                <a:cs typeface="Verdana"/>
              </a:rPr>
              <a:t> </a:t>
            </a:r>
            <a:r>
              <a:rPr kumimoji="0" sz="2400" b="0" i="0" u="none" strike="noStrike" kern="1200" cap="none" spc="-15" normalizeH="0" baseline="0" noProof="0">
                <a:ln>
                  <a:noFill/>
                </a:ln>
                <a:solidFill>
                  <a:srgbClr val="000000"/>
                </a:solidFill>
                <a:effectLst/>
                <a:uLnTx/>
                <a:uFillTx/>
                <a:latin typeface="Verdana"/>
                <a:ea typeface="+mn-ea"/>
                <a:cs typeface="Verdana"/>
              </a:rPr>
              <a:t>l</a:t>
            </a:r>
            <a:r>
              <a:rPr kumimoji="0" sz="2400" b="0" i="0" u="none" strike="noStrike" kern="1200" cap="none" spc="15" normalizeH="0" baseline="0" noProof="0">
                <a:ln>
                  <a:noFill/>
                </a:ln>
                <a:solidFill>
                  <a:srgbClr val="000000"/>
                </a:solidFill>
                <a:effectLst/>
                <a:uLnTx/>
                <a:uFillTx/>
                <a:latin typeface="Verdana"/>
                <a:ea typeface="+mn-ea"/>
                <a:cs typeface="Verdana"/>
              </a:rPr>
              <a:t>e</a:t>
            </a:r>
            <a:r>
              <a:rPr kumimoji="0" sz="2400" b="0" i="0" u="none" strike="noStrike" kern="1200" cap="none" spc="-215" normalizeH="0" baseline="0" noProof="0">
                <a:ln>
                  <a:noFill/>
                </a:ln>
                <a:solidFill>
                  <a:srgbClr val="000000"/>
                </a:solidFill>
                <a:effectLst/>
                <a:uLnTx/>
                <a:uFillTx/>
                <a:latin typeface="Verdana"/>
                <a:ea typeface="+mn-ea"/>
                <a:cs typeface="Verdana"/>
              </a:rPr>
              <a:t> </a:t>
            </a:r>
            <a:r>
              <a:rPr kumimoji="0" sz="2400" b="0" i="0" u="none" strike="noStrike" kern="1200" cap="none" spc="-20" normalizeH="0" baseline="0" noProof="0">
                <a:ln>
                  <a:noFill/>
                </a:ln>
                <a:solidFill>
                  <a:srgbClr val="000000"/>
                </a:solidFill>
                <a:effectLst/>
                <a:uLnTx/>
                <a:uFillTx/>
                <a:latin typeface="Verdana"/>
                <a:ea typeface="+mn-ea"/>
                <a:cs typeface="Verdana"/>
              </a:rPr>
              <a:t>t</a:t>
            </a:r>
            <a:r>
              <a:rPr kumimoji="0" sz="2400" b="0" i="0" u="none" strike="noStrike" kern="1200" cap="none" spc="-30" normalizeH="0" baseline="0" noProof="0">
                <a:ln>
                  <a:noFill/>
                </a:ln>
                <a:solidFill>
                  <a:srgbClr val="000000"/>
                </a:solidFill>
                <a:effectLst/>
                <a:uLnTx/>
                <a:uFillTx/>
                <a:latin typeface="Verdana"/>
                <a:ea typeface="+mn-ea"/>
                <a:cs typeface="Verdana"/>
              </a:rPr>
              <a:t>r</a:t>
            </a:r>
            <a:r>
              <a:rPr kumimoji="0" sz="2400" b="0" i="0" u="none" strike="noStrike" kern="1200" cap="none" spc="-40" normalizeH="0" baseline="0" noProof="0">
                <a:ln>
                  <a:noFill/>
                </a:ln>
                <a:solidFill>
                  <a:srgbClr val="000000"/>
                </a:solidFill>
                <a:effectLst/>
                <a:uLnTx/>
                <a:uFillTx/>
                <a:latin typeface="Verdana"/>
                <a:ea typeface="+mn-ea"/>
                <a:cs typeface="Verdana"/>
              </a:rPr>
              <a:t>avail</a:t>
            </a:r>
            <a:endParaRPr kumimoji="0" sz="2400" b="0" i="0" u="none" strike="noStrike" kern="1200" cap="none" spc="0" normalizeH="0" baseline="0" noProof="0">
              <a:ln>
                <a:noFill/>
              </a:ln>
              <a:solidFill>
                <a:srgbClr val="000000"/>
              </a:solidFill>
              <a:effectLst/>
              <a:uLnTx/>
              <a:uFillTx/>
              <a:latin typeface="Verdana"/>
              <a:ea typeface="+mn-ea"/>
              <a:cs typeface="Verdana"/>
            </a:endParaRPr>
          </a:p>
        </p:txBody>
      </p:sp>
      <p:sp>
        <p:nvSpPr>
          <p:cNvPr id="10" name="object 13">
            <a:extLst>
              <a:ext uri="{FF2B5EF4-FFF2-40B4-BE49-F238E27FC236}">
                <a16:creationId xmlns:a16="http://schemas.microsoft.com/office/drawing/2014/main" id="{A0C15236-8209-2A81-40EA-129B0F573260}"/>
              </a:ext>
            </a:extLst>
          </p:cNvPr>
          <p:cNvSpPr/>
          <p:nvPr/>
        </p:nvSpPr>
        <p:spPr>
          <a:xfrm>
            <a:off x="9324714" y="3055697"/>
            <a:ext cx="526415" cy="529590"/>
          </a:xfrm>
          <a:custGeom>
            <a:avLst/>
            <a:gdLst/>
            <a:ahLst/>
            <a:cxnLst/>
            <a:rect l="l" t="t" r="r" b="b"/>
            <a:pathLst>
              <a:path w="526415" h="529589">
                <a:moveTo>
                  <a:pt x="101206" y="243065"/>
                </a:moveTo>
                <a:lnTo>
                  <a:pt x="0" y="243065"/>
                </a:lnTo>
                <a:lnTo>
                  <a:pt x="0" y="283578"/>
                </a:lnTo>
                <a:lnTo>
                  <a:pt x="101206" y="283578"/>
                </a:lnTo>
                <a:lnTo>
                  <a:pt x="101206" y="243065"/>
                </a:lnTo>
                <a:close/>
              </a:path>
              <a:path w="526415" h="529589">
                <a:moveTo>
                  <a:pt x="166992" y="389305"/>
                </a:moveTo>
                <a:lnTo>
                  <a:pt x="138455" y="359943"/>
                </a:lnTo>
                <a:lnTo>
                  <a:pt x="68008" y="432041"/>
                </a:lnTo>
                <a:lnTo>
                  <a:pt x="96748" y="461213"/>
                </a:lnTo>
                <a:lnTo>
                  <a:pt x="166992" y="389305"/>
                </a:lnTo>
                <a:close/>
              </a:path>
              <a:path w="526415" h="529589">
                <a:moveTo>
                  <a:pt x="166992" y="139560"/>
                </a:moveTo>
                <a:lnTo>
                  <a:pt x="96748" y="67652"/>
                </a:lnTo>
                <a:lnTo>
                  <a:pt x="68008" y="97028"/>
                </a:lnTo>
                <a:lnTo>
                  <a:pt x="138455" y="168935"/>
                </a:lnTo>
                <a:lnTo>
                  <a:pt x="166992" y="139560"/>
                </a:lnTo>
                <a:close/>
              </a:path>
              <a:path w="526415" h="529589">
                <a:moveTo>
                  <a:pt x="283400" y="427799"/>
                </a:moveTo>
                <a:lnTo>
                  <a:pt x="242912" y="427799"/>
                </a:lnTo>
                <a:lnTo>
                  <a:pt x="242912" y="529069"/>
                </a:lnTo>
                <a:lnTo>
                  <a:pt x="283400" y="529069"/>
                </a:lnTo>
                <a:lnTo>
                  <a:pt x="283400" y="427799"/>
                </a:lnTo>
                <a:close/>
              </a:path>
              <a:path w="526415" h="529589">
                <a:moveTo>
                  <a:pt x="283400" y="0"/>
                </a:moveTo>
                <a:lnTo>
                  <a:pt x="242912" y="0"/>
                </a:lnTo>
                <a:lnTo>
                  <a:pt x="242912" y="101282"/>
                </a:lnTo>
                <a:lnTo>
                  <a:pt x="283400" y="101282"/>
                </a:lnTo>
                <a:lnTo>
                  <a:pt x="283400" y="0"/>
                </a:lnTo>
                <a:close/>
              </a:path>
              <a:path w="526415" h="529589">
                <a:moveTo>
                  <a:pt x="384606" y="265747"/>
                </a:moveTo>
                <a:lnTo>
                  <a:pt x="375069" y="218440"/>
                </a:lnTo>
                <a:lnTo>
                  <a:pt x="349034" y="179806"/>
                </a:lnTo>
                <a:lnTo>
                  <a:pt x="310438" y="153771"/>
                </a:lnTo>
                <a:lnTo>
                  <a:pt x="263156" y="144221"/>
                </a:lnTo>
                <a:lnTo>
                  <a:pt x="215874" y="153771"/>
                </a:lnTo>
                <a:lnTo>
                  <a:pt x="177266" y="179806"/>
                </a:lnTo>
                <a:lnTo>
                  <a:pt x="151244" y="218440"/>
                </a:lnTo>
                <a:lnTo>
                  <a:pt x="141693" y="265747"/>
                </a:lnTo>
                <a:lnTo>
                  <a:pt x="151244" y="313055"/>
                </a:lnTo>
                <a:lnTo>
                  <a:pt x="177266" y="351688"/>
                </a:lnTo>
                <a:lnTo>
                  <a:pt x="215874" y="377736"/>
                </a:lnTo>
                <a:lnTo>
                  <a:pt x="263156" y="387286"/>
                </a:lnTo>
                <a:lnTo>
                  <a:pt x="310438" y="377736"/>
                </a:lnTo>
                <a:lnTo>
                  <a:pt x="349034" y="351688"/>
                </a:lnTo>
                <a:lnTo>
                  <a:pt x="375069" y="313055"/>
                </a:lnTo>
                <a:lnTo>
                  <a:pt x="384606" y="265747"/>
                </a:lnTo>
                <a:close/>
              </a:path>
              <a:path w="526415" h="529589">
                <a:moveTo>
                  <a:pt x="458292" y="432041"/>
                </a:moveTo>
                <a:lnTo>
                  <a:pt x="387845" y="359943"/>
                </a:lnTo>
                <a:lnTo>
                  <a:pt x="359308" y="389305"/>
                </a:lnTo>
                <a:lnTo>
                  <a:pt x="429552" y="461213"/>
                </a:lnTo>
                <a:lnTo>
                  <a:pt x="458292" y="432041"/>
                </a:lnTo>
                <a:close/>
              </a:path>
              <a:path w="526415" h="529589">
                <a:moveTo>
                  <a:pt x="458292" y="97028"/>
                </a:moveTo>
                <a:lnTo>
                  <a:pt x="429552" y="67652"/>
                </a:lnTo>
                <a:lnTo>
                  <a:pt x="359308" y="139560"/>
                </a:lnTo>
                <a:lnTo>
                  <a:pt x="387845" y="168935"/>
                </a:lnTo>
                <a:lnTo>
                  <a:pt x="458292" y="97028"/>
                </a:lnTo>
                <a:close/>
              </a:path>
              <a:path w="526415" h="529589">
                <a:moveTo>
                  <a:pt x="526313" y="243065"/>
                </a:moveTo>
                <a:lnTo>
                  <a:pt x="425094" y="243065"/>
                </a:lnTo>
                <a:lnTo>
                  <a:pt x="425094" y="283578"/>
                </a:lnTo>
                <a:lnTo>
                  <a:pt x="526313" y="283578"/>
                </a:lnTo>
                <a:lnTo>
                  <a:pt x="526313" y="243065"/>
                </a:lnTo>
                <a:close/>
              </a:path>
            </a:pathLst>
          </a:custGeom>
          <a:solidFill>
            <a:schemeClr val="accent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31" name="object 43">
            <a:extLst>
              <a:ext uri="{FF2B5EF4-FFF2-40B4-BE49-F238E27FC236}">
                <a16:creationId xmlns:a16="http://schemas.microsoft.com/office/drawing/2014/main" id="{635325FA-A619-3FAA-FCCC-FFFE61EA4F74}"/>
              </a:ext>
            </a:extLst>
          </p:cNvPr>
          <p:cNvSpPr/>
          <p:nvPr/>
        </p:nvSpPr>
        <p:spPr>
          <a:xfrm>
            <a:off x="8184508" y="3995637"/>
            <a:ext cx="678180" cy="792480"/>
          </a:xfrm>
          <a:custGeom>
            <a:avLst/>
            <a:gdLst/>
            <a:ahLst/>
            <a:cxnLst/>
            <a:rect l="l" t="t" r="r" b="b"/>
            <a:pathLst>
              <a:path w="678179" h="792479">
                <a:moveTo>
                  <a:pt x="188302" y="277482"/>
                </a:moveTo>
                <a:lnTo>
                  <a:pt x="181978" y="271145"/>
                </a:lnTo>
                <a:lnTo>
                  <a:pt x="166382" y="271145"/>
                </a:lnTo>
                <a:lnTo>
                  <a:pt x="160058" y="277482"/>
                </a:lnTo>
                <a:lnTo>
                  <a:pt x="160058" y="405117"/>
                </a:lnTo>
                <a:lnTo>
                  <a:pt x="158026" y="415201"/>
                </a:lnTo>
                <a:lnTo>
                  <a:pt x="152476" y="423430"/>
                </a:lnTo>
                <a:lnTo>
                  <a:pt x="144246" y="428993"/>
                </a:lnTo>
                <a:lnTo>
                  <a:pt x="133311" y="431025"/>
                </a:lnTo>
                <a:lnTo>
                  <a:pt x="133311" y="277482"/>
                </a:lnTo>
                <a:lnTo>
                  <a:pt x="126987" y="271145"/>
                </a:lnTo>
                <a:lnTo>
                  <a:pt x="111391" y="271145"/>
                </a:lnTo>
                <a:lnTo>
                  <a:pt x="105067" y="277482"/>
                </a:lnTo>
                <a:lnTo>
                  <a:pt x="105067" y="431304"/>
                </a:lnTo>
                <a:lnTo>
                  <a:pt x="79971" y="431304"/>
                </a:lnTo>
                <a:lnTo>
                  <a:pt x="79971" y="277482"/>
                </a:lnTo>
                <a:lnTo>
                  <a:pt x="73647" y="271145"/>
                </a:lnTo>
                <a:lnTo>
                  <a:pt x="58051" y="271145"/>
                </a:lnTo>
                <a:lnTo>
                  <a:pt x="51727" y="277482"/>
                </a:lnTo>
                <a:lnTo>
                  <a:pt x="51727" y="431025"/>
                </a:lnTo>
                <a:lnTo>
                  <a:pt x="42418" y="428332"/>
                </a:lnTo>
                <a:lnTo>
                  <a:pt x="34950" y="422630"/>
                </a:lnTo>
                <a:lnTo>
                  <a:pt x="30010" y="414655"/>
                </a:lnTo>
                <a:lnTo>
                  <a:pt x="28244" y="405117"/>
                </a:lnTo>
                <a:lnTo>
                  <a:pt x="28244" y="277482"/>
                </a:lnTo>
                <a:lnTo>
                  <a:pt x="21920" y="271145"/>
                </a:lnTo>
                <a:lnTo>
                  <a:pt x="6324" y="271145"/>
                </a:lnTo>
                <a:lnTo>
                  <a:pt x="0" y="277482"/>
                </a:lnTo>
                <a:lnTo>
                  <a:pt x="0" y="405117"/>
                </a:lnTo>
                <a:lnTo>
                  <a:pt x="4279" y="426186"/>
                </a:lnTo>
                <a:lnTo>
                  <a:pt x="15875" y="443395"/>
                </a:lnTo>
                <a:lnTo>
                  <a:pt x="33070" y="455015"/>
                </a:lnTo>
                <a:lnTo>
                  <a:pt x="54127" y="459295"/>
                </a:lnTo>
                <a:lnTo>
                  <a:pt x="72961" y="459295"/>
                </a:lnTo>
                <a:lnTo>
                  <a:pt x="72961" y="778471"/>
                </a:lnTo>
                <a:lnTo>
                  <a:pt x="110909" y="778471"/>
                </a:lnTo>
                <a:lnTo>
                  <a:pt x="110909" y="459574"/>
                </a:lnTo>
                <a:lnTo>
                  <a:pt x="134162" y="459574"/>
                </a:lnTo>
                <a:lnTo>
                  <a:pt x="155270" y="455269"/>
                </a:lnTo>
                <a:lnTo>
                  <a:pt x="172478" y="443611"/>
                </a:lnTo>
                <a:lnTo>
                  <a:pt x="184073" y="426339"/>
                </a:lnTo>
                <a:lnTo>
                  <a:pt x="188302" y="405218"/>
                </a:lnTo>
                <a:lnTo>
                  <a:pt x="188302" y="277482"/>
                </a:lnTo>
                <a:close/>
              </a:path>
              <a:path w="678179" h="792479">
                <a:moveTo>
                  <a:pt x="677849" y="574319"/>
                </a:moveTo>
                <a:lnTo>
                  <a:pt x="667956" y="535330"/>
                </a:lnTo>
                <a:lnTo>
                  <a:pt x="642962" y="503821"/>
                </a:lnTo>
                <a:lnTo>
                  <a:pt x="640194" y="501738"/>
                </a:lnTo>
                <a:lnTo>
                  <a:pt x="640194" y="719874"/>
                </a:lnTo>
                <a:lnTo>
                  <a:pt x="622782" y="727202"/>
                </a:lnTo>
                <a:lnTo>
                  <a:pt x="604888" y="733171"/>
                </a:lnTo>
                <a:lnTo>
                  <a:pt x="586600" y="737768"/>
                </a:lnTo>
                <a:lnTo>
                  <a:pt x="567982" y="740968"/>
                </a:lnTo>
                <a:lnTo>
                  <a:pt x="567804" y="739673"/>
                </a:lnTo>
                <a:lnTo>
                  <a:pt x="555993" y="654773"/>
                </a:lnTo>
                <a:lnTo>
                  <a:pt x="552056" y="626516"/>
                </a:lnTo>
                <a:lnTo>
                  <a:pt x="550887" y="618134"/>
                </a:lnTo>
                <a:lnTo>
                  <a:pt x="542937" y="611200"/>
                </a:lnTo>
                <a:lnTo>
                  <a:pt x="528408" y="611200"/>
                </a:lnTo>
                <a:lnTo>
                  <a:pt x="541197" y="486689"/>
                </a:lnTo>
                <a:lnTo>
                  <a:pt x="581507" y="506831"/>
                </a:lnTo>
                <a:lnTo>
                  <a:pt x="618528" y="532549"/>
                </a:lnTo>
                <a:lnTo>
                  <a:pt x="640130" y="574319"/>
                </a:lnTo>
                <a:lnTo>
                  <a:pt x="640194" y="719874"/>
                </a:lnTo>
                <a:lnTo>
                  <a:pt x="640194" y="501738"/>
                </a:lnTo>
                <a:lnTo>
                  <a:pt x="620217" y="486689"/>
                </a:lnTo>
                <a:lnTo>
                  <a:pt x="619696" y="486295"/>
                </a:lnTo>
                <a:lnTo>
                  <a:pt x="605701" y="477862"/>
                </a:lnTo>
                <a:lnTo>
                  <a:pt x="604126" y="476923"/>
                </a:lnTo>
                <a:lnTo>
                  <a:pt x="592213" y="469747"/>
                </a:lnTo>
                <a:lnTo>
                  <a:pt x="575754" y="461645"/>
                </a:lnTo>
                <a:lnTo>
                  <a:pt x="560070" y="453923"/>
                </a:lnTo>
                <a:lnTo>
                  <a:pt x="522846" y="438581"/>
                </a:lnTo>
                <a:lnTo>
                  <a:pt x="535432" y="412851"/>
                </a:lnTo>
                <a:lnTo>
                  <a:pt x="536409" y="410845"/>
                </a:lnTo>
                <a:lnTo>
                  <a:pt x="544969" y="386270"/>
                </a:lnTo>
                <a:lnTo>
                  <a:pt x="550341" y="370865"/>
                </a:lnTo>
                <a:lnTo>
                  <a:pt x="559282" y="321132"/>
                </a:lnTo>
                <a:lnTo>
                  <a:pt x="557885" y="264185"/>
                </a:lnTo>
                <a:lnTo>
                  <a:pt x="540791" y="202526"/>
                </a:lnTo>
                <a:lnTo>
                  <a:pt x="600049" y="212153"/>
                </a:lnTo>
                <a:lnTo>
                  <a:pt x="633336" y="218871"/>
                </a:lnTo>
                <a:lnTo>
                  <a:pt x="647954" y="217601"/>
                </a:lnTo>
                <a:lnTo>
                  <a:pt x="651205" y="203225"/>
                </a:lnTo>
                <a:lnTo>
                  <a:pt x="650913" y="202526"/>
                </a:lnTo>
                <a:lnTo>
                  <a:pt x="647369" y="193903"/>
                </a:lnTo>
                <a:lnTo>
                  <a:pt x="644677" y="187363"/>
                </a:lnTo>
                <a:lnTo>
                  <a:pt x="622731" y="169748"/>
                </a:lnTo>
                <a:lnTo>
                  <a:pt x="582447" y="150380"/>
                </a:lnTo>
                <a:lnTo>
                  <a:pt x="520890" y="129273"/>
                </a:lnTo>
                <a:lnTo>
                  <a:pt x="517372" y="108661"/>
                </a:lnTo>
                <a:lnTo>
                  <a:pt x="517372" y="632841"/>
                </a:lnTo>
                <a:lnTo>
                  <a:pt x="517372" y="648449"/>
                </a:lnTo>
                <a:lnTo>
                  <a:pt x="511048" y="654773"/>
                </a:lnTo>
                <a:lnTo>
                  <a:pt x="495452" y="654773"/>
                </a:lnTo>
                <a:lnTo>
                  <a:pt x="489127" y="648449"/>
                </a:lnTo>
                <a:lnTo>
                  <a:pt x="489127" y="632841"/>
                </a:lnTo>
                <a:lnTo>
                  <a:pt x="495452" y="626516"/>
                </a:lnTo>
                <a:lnTo>
                  <a:pt x="511048" y="626516"/>
                </a:lnTo>
                <a:lnTo>
                  <a:pt x="517372" y="632841"/>
                </a:lnTo>
                <a:lnTo>
                  <a:pt x="517372" y="108661"/>
                </a:lnTo>
                <a:lnTo>
                  <a:pt x="514096" y="89446"/>
                </a:lnTo>
                <a:lnTo>
                  <a:pt x="502031" y="47193"/>
                </a:lnTo>
                <a:lnTo>
                  <a:pt x="498957" y="41503"/>
                </a:lnTo>
                <a:lnTo>
                  <a:pt x="498957" y="247357"/>
                </a:lnTo>
                <a:lnTo>
                  <a:pt x="498957" y="273227"/>
                </a:lnTo>
                <a:lnTo>
                  <a:pt x="494677" y="294449"/>
                </a:lnTo>
                <a:lnTo>
                  <a:pt x="494677" y="477862"/>
                </a:lnTo>
                <a:lnTo>
                  <a:pt x="480999" y="611200"/>
                </a:lnTo>
                <a:lnTo>
                  <a:pt x="289318" y="611200"/>
                </a:lnTo>
                <a:lnTo>
                  <a:pt x="281990" y="539927"/>
                </a:lnTo>
                <a:lnTo>
                  <a:pt x="281990" y="632841"/>
                </a:lnTo>
                <a:lnTo>
                  <a:pt x="281990" y="648449"/>
                </a:lnTo>
                <a:lnTo>
                  <a:pt x="275666" y="654773"/>
                </a:lnTo>
                <a:lnTo>
                  <a:pt x="260057" y="654773"/>
                </a:lnTo>
                <a:lnTo>
                  <a:pt x="253746" y="648449"/>
                </a:lnTo>
                <a:lnTo>
                  <a:pt x="253746" y="632841"/>
                </a:lnTo>
                <a:lnTo>
                  <a:pt x="260057" y="626516"/>
                </a:lnTo>
                <a:lnTo>
                  <a:pt x="275666" y="626516"/>
                </a:lnTo>
                <a:lnTo>
                  <a:pt x="281990" y="632841"/>
                </a:lnTo>
                <a:lnTo>
                  <a:pt x="281990" y="539927"/>
                </a:lnTo>
                <a:lnTo>
                  <a:pt x="276593" y="487413"/>
                </a:lnTo>
                <a:lnTo>
                  <a:pt x="275526" y="476923"/>
                </a:lnTo>
                <a:lnTo>
                  <a:pt x="302044" y="487222"/>
                </a:lnTo>
                <a:lnTo>
                  <a:pt x="329463" y="494436"/>
                </a:lnTo>
                <a:lnTo>
                  <a:pt x="357543" y="498487"/>
                </a:lnTo>
                <a:lnTo>
                  <a:pt x="385965" y="499325"/>
                </a:lnTo>
                <a:lnTo>
                  <a:pt x="413918" y="498500"/>
                </a:lnTo>
                <a:lnTo>
                  <a:pt x="441515" y="494614"/>
                </a:lnTo>
                <a:lnTo>
                  <a:pt x="468515" y="487718"/>
                </a:lnTo>
                <a:lnTo>
                  <a:pt x="494677" y="477862"/>
                </a:lnTo>
                <a:lnTo>
                  <a:pt x="494677" y="294449"/>
                </a:lnTo>
                <a:lnTo>
                  <a:pt x="490080" y="317220"/>
                </a:lnTo>
                <a:lnTo>
                  <a:pt x="465861" y="353161"/>
                </a:lnTo>
                <a:lnTo>
                  <a:pt x="459625" y="357378"/>
                </a:lnTo>
                <a:lnTo>
                  <a:pt x="459625" y="451370"/>
                </a:lnTo>
                <a:lnTo>
                  <a:pt x="441540" y="455993"/>
                </a:lnTo>
                <a:lnTo>
                  <a:pt x="423189" y="459244"/>
                </a:lnTo>
                <a:lnTo>
                  <a:pt x="404634" y="461137"/>
                </a:lnTo>
                <a:lnTo>
                  <a:pt x="385965" y="461645"/>
                </a:lnTo>
                <a:lnTo>
                  <a:pt x="367296" y="461124"/>
                </a:lnTo>
                <a:lnTo>
                  <a:pt x="348742" y="459232"/>
                </a:lnTo>
                <a:lnTo>
                  <a:pt x="330377" y="455968"/>
                </a:lnTo>
                <a:lnTo>
                  <a:pt x="312267" y="451358"/>
                </a:lnTo>
                <a:lnTo>
                  <a:pt x="319570" y="443890"/>
                </a:lnTo>
                <a:lnTo>
                  <a:pt x="324980" y="435089"/>
                </a:lnTo>
                <a:lnTo>
                  <a:pt x="328333" y="425323"/>
                </a:lnTo>
                <a:lnTo>
                  <a:pt x="329476" y="414972"/>
                </a:lnTo>
                <a:lnTo>
                  <a:pt x="329476" y="412851"/>
                </a:lnTo>
                <a:lnTo>
                  <a:pt x="357327" y="421170"/>
                </a:lnTo>
                <a:lnTo>
                  <a:pt x="385991" y="423951"/>
                </a:lnTo>
                <a:lnTo>
                  <a:pt x="414667" y="421170"/>
                </a:lnTo>
                <a:lnTo>
                  <a:pt x="442506" y="412851"/>
                </a:lnTo>
                <a:lnTo>
                  <a:pt x="442518" y="414972"/>
                </a:lnTo>
                <a:lnTo>
                  <a:pt x="443636" y="425348"/>
                </a:lnTo>
                <a:lnTo>
                  <a:pt x="446976" y="435102"/>
                </a:lnTo>
                <a:lnTo>
                  <a:pt x="452348" y="443890"/>
                </a:lnTo>
                <a:lnTo>
                  <a:pt x="459625" y="451370"/>
                </a:lnTo>
                <a:lnTo>
                  <a:pt x="459625" y="357378"/>
                </a:lnTo>
                <a:lnTo>
                  <a:pt x="429945" y="377393"/>
                </a:lnTo>
                <a:lnTo>
                  <a:pt x="385965" y="386270"/>
                </a:lnTo>
                <a:lnTo>
                  <a:pt x="341998" y="377393"/>
                </a:lnTo>
                <a:lnTo>
                  <a:pt x="306082" y="353161"/>
                </a:lnTo>
                <a:lnTo>
                  <a:pt x="281863" y="317220"/>
                </a:lnTo>
                <a:lnTo>
                  <a:pt x="272986" y="273227"/>
                </a:lnTo>
                <a:lnTo>
                  <a:pt x="272986" y="244665"/>
                </a:lnTo>
                <a:lnTo>
                  <a:pt x="298742" y="240360"/>
                </a:lnTo>
                <a:lnTo>
                  <a:pt x="332371" y="231457"/>
                </a:lnTo>
                <a:lnTo>
                  <a:pt x="367220" y="216458"/>
                </a:lnTo>
                <a:lnTo>
                  <a:pt x="386676" y="201523"/>
                </a:lnTo>
                <a:lnTo>
                  <a:pt x="396621" y="193903"/>
                </a:lnTo>
                <a:lnTo>
                  <a:pt x="437108" y="194716"/>
                </a:lnTo>
                <a:lnTo>
                  <a:pt x="469684" y="219087"/>
                </a:lnTo>
                <a:lnTo>
                  <a:pt x="498957" y="247357"/>
                </a:lnTo>
                <a:lnTo>
                  <a:pt x="498957" y="41503"/>
                </a:lnTo>
                <a:lnTo>
                  <a:pt x="483946" y="13652"/>
                </a:lnTo>
                <a:lnTo>
                  <a:pt x="477951" y="10363"/>
                </a:lnTo>
                <a:lnTo>
                  <a:pt x="459092" y="0"/>
                </a:lnTo>
                <a:lnTo>
                  <a:pt x="434327" y="1612"/>
                </a:lnTo>
                <a:lnTo>
                  <a:pt x="417068" y="5181"/>
                </a:lnTo>
                <a:lnTo>
                  <a:pt x="402818" y="8737"/>
                </a:lnTo>
                <a:lnTo>
                  <a:pt x="387057" y="10363"/>
                </a:lnTo>
                <a:lnTo>
                  <a:pt x="371309" y="8737"/>
                </a:lnTo>
                <a:lnTo>
                  <a:pt x="357047" y="5181"/>
                </a:lnTo>
                <a:lnTo>
                  <a:pt x="339788" y="1612"/>
                </a:lnTo>
                <a:lnTo>
                  <a:pt x="289534" y="13576"/>
                </a:lnTo>
                <a:lnTo>
                  <a:pt x="269544" y="46964"/>
                </a:lnTo>
                <a:lnTo>
                  <a:pt x="255117" y="89090"/>
                </a:lnTo>
                <a:lnTo>
                  <a:pt x="246303" y="128892"/>
                </a:lnTo>
                <a:lnTo>
                  <a:pt x="184315" y="150050"/>
                </a:lnTo>
                <a:lnTo>
                  <a:pt x="143598" y="169519"/>
                </a:lnTo>
                <a:lnTo>
                  <a:pt x="121285" y="187261"/>
                </a:lnTo>
                <a:lnTo>
                  <a:pt x="114490" y="203225"/>
                </a:lnTo>
                <a:lnTo>
                  <a:pt x="117652" y="217779"/>
                </a:lnTo>
                <a:lnTo>
                  <a:pt x="132689" y="218668"/>
                </a:lnTo>
                <a:lnTo>
                  <a:pt x="167919" y="211416"/>
                </a:lnTo>
                <a:lnTo>
                  <a:pt x="231635" y="201523"/>
                </a:lnTo>
                <a:lnTo>
                  <a:pt x="214223" y="263436"/>
                </a:lnTo>
                <a:lnTo>
                  <a:pt x="212763" y="317220"/>
                </a:lnTo>
                <a:lnTo>
                  <a:pt x="212763" y="321132"/>
                </a:lnTo>
                <a:lnTo>
                  <a:pt x="221576" y="370573"/>
                </a:lnTo>
                <a:lnTo>
                  <a:pt x="235546" y="410730"/>
                </a:lnTo>
                <a:lnTo>
                  <a:pt x="249174" y="438569"/>
                </a:lnTo>
                <a:lnTo>
                  <a:pt x="213055" y="453428"/>
                </a:lnTo>
                <a:lnTo>
                  <a:pt x="181724" y="468744"/>
                </a:lnTo>
                <a:lnTo>
                  <a:pt x="154762" y="484720"/>
                </a:lnTo>
                <a:lnTo>
                  <a:pt x="131800" y="501586"/>
                </a:lnTo>
                <a:lnTo>
                  <a:pt x="131876" y="566750"/>
                </a:lnTo>
                <a:lnTo>
                  <a:pt x="132054" y="566750"/>
                </a:lnTo>
                <a:lnTo>
                  <a:pt x="132118" y="566597"/>
                </a:lnTo>
                <a:lnTo>
                  <a:pt x="135242" y="556831"/>
                </a:lnTo>
                <a:lnTo>
                  <a:pt x="139903" y="547776"/>
                </a:lnTo>
                <a:lnTo>
                  <a:pt x="171119" y="519252"/>
                </a:lnTo>
                <a:lnTo>
                  <a:pt x="209092" y="496646"/>
                </a:lnTo>
                <a:lnTo>
                  <a:pt x="229209" y="487413"/>
                </a:lnTo>
                <a:lnTo>
                  <a:pt x="241922" y="611200"/>
                </a:lnTo>
                <a:lnTo>
                  <a:pt x="227380" y="611200"/>
                </a:lnTo>
                <a:lnTo>
                  <a:pt x="219430" y="618134"/>
                </a:lnTo>
                <a:lnTo>
                  <a:pt x="202565" y="739673"/>
                </a:lnTo>
                <a:lnTo>
                  <a:pt x="184404" y="736409"/>
                </a:lnTo>
                <a:lnTo>
                  <a:pt x="166522" y="731951"/>
                </a:lnTo>
                <a:lnTo>
                  <a:pt x="148971" y="726351"/>
                </a:lnTo>
                <a:lnTo>
                  <a:pt x="131800" y="719607"/>
                </a:lnTo>
                <a:lnTo>
                  <a:pt x="131800" y="759968"/>
                </a:lnTo>
                <a:lnTo>
                  <a:pt x="170992" y="771461"/>
                </a:lnTo>
                <a:lnTo>
                  <a:pt x="218351" y="780402"/>
                </a:lnTo>
                <a:lnTo>
                  <a:pt x="271792" y="786790"/>
                </a:lnTo>
                <a:lnTo>
                  <a:pt x="329260" y="790625"/>
                </a:lnTo>
                <a:lnTo>
                  <a:pt x="388683" y="791908"/>
                </a:lnTo>
                <a:lnTo>
                  <a:pt x="448513" y="790613"/>
                </a:lnTo>
                <a:lnTo>
                  <a:pt x="506069" y="786714"/>
                </a:lnTo>
                <a:lnTo>
                  <a:pt x="559168" y="780224"/>
                </a:lnTo>
                <a:lnTo>
                  <a:pt x="605675" y="771144"/>
                </a:lnTo>
                <a:lnTo>
                  <a:pt x="643445" y="759472"/>
                </a:lnTo>
                <a:lnTo>
                  <a:pt x="675982" y="740968"/>
                </a:lnTo>
                <a:lnTo>
                  <a:pt x="677849" y="739571"/>
                </a:lnTo>
                <a:lnTo>
                  <a:pt x="677849" y="574319"/>
                </a:lnTo>
                <a:close/>
              </a:path>
            </a:pathLst>
          </a:custGeom>
          <a:solidFill>
            <a:schemeClr val="accent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32" name="object 44">
            <a:extLst>
              <a:ext uri="{FF2B5EF4-FFF2-40B4-BE49-F238E27FC236}">
                <a16:creationId xmlns:a16="http://schemas.microsoft.com/office/drawing/2014/main" id="{2FAD1CE1-7824-6E14-E097-CC5B0B7ADD63}"/>
              </a:ext>
            </a:extLst>
          </p:cNvPr>
          <p:cNvSpPr/>
          <p:nvPr/>
        </p:nvSpPr>
        <p:spPr>
          <a:xfrm>
            <a:off x="8146408" y="2695665"/>
            <a:ext cx="687705" cy="792480"/>
          </a:xfrm>
          <a:custGeom>
            <a:avLst/>
            <a:gdLst/>
            <a:ahLst/>
            <a:cxnLst/>
            <a:rect l="l" t="t" r="r" b="b"/>
            <a:pathLst>
              <a:path w="687704" h="792479">
                <a:moveTo>
                  <a:pt x="188302" y="277482"/>
                </a:moveTo>
                <a:lnTo>
                  <a:pt x="181978" y="271157"/>
                </a:lnTo>
                <a:lnTo>
                  <a:pt x="166382" y="271157"/>
                </a:lnTo>
                <a:lnTo>
                  <a:pt x="160058" y="277482"/>
                </a:lnTo>
                <a:lnTo>
                  <a:pt x="160058" y="405117"/>
                </a:lnTo>
                <a:lnTo>
                  <a:pt x="158026" y="415201"/>
                </a:lnTo>
                <a:lnTo>
                  <a:pt x="152476" y="423430"/>
                </a:lnTo>
                <a:lnTo>
                  <a:pt x="144246" y="428993"/>
                </a:lnTo>
                <a:lnTo>
                  <a:pt x="133311" y="431025"/>
                </a:lnTo>
                <a:lnTo>
                  <a:pt x="133311" y="277482"/>
                </a:lnTo>
                <a:lnTo>
                  <a:pt x="126987" y="271157"/>
                </a:lnTo>
                <a:lnTo>
                  <a:pt x="111391" y="271157"/>
                </a:lnTo>
                <a:lnTo>
                  <a:pt x="105067" y="277482"/>
                </a:lnTo>
                <a:lnTo>
                  <a:pt x="105067" y="431304"/>
                </a:lnTo>
                <a:lnTo>
                  <a:pt x="79971" y="431304"/>
                </a:lnTo>
                <a:lnTo>
                  <a:pt x="79971" y="277482"/>
                </a:lnTo>
                <a:lnTo>
                  <a:pt x="73647" y="271145"/>
                </a:lnTo>
                <a:lnTo>
                  <a:pt x="58051" y="271145"/>
                </a:lnTo>
                <a:lnTo>
                  <a:pt x="51727" y="277482"/>
                </a:lnTo>
                <a:lnTo>
                  <a:pt x="51727" y="431025"/>
                </a:lnTo>
                <a:lnTo>
                  <a:pt x="42418" y="428332"/>
                </a:lnTo>
                <a:lnTo>
                  <a:pt x="34950" y="422630"/>
                </a:lnTo>
                <a:lnTo>
                  <a:pt x="30010" y="414655"/>
                </a:lnTo>
                <a:lnTo>
                  <a:pt x="28244" y="405117"/>
                </a:lnTo>
                <a:lnTo>
                  <a:pt x="28244" y="277482"/>
                </a:lnTo>
                <a:lnTo>
                  <a:pt x="21920" y="271145"/>
                </a:lnTo>
                <a:lnTo>
                  <a:pt x="6324" y="271145"/>
                </a:lnTo>
                <a:lnTo>
                  <a:pt x="0" y="277482"/>
                </a:lnTo>
                <a:lnTo>
                  <a:pt x="0" y="405117"/>
                </a:lnTo>
                <a:lnTo>
                  <a:pt x="4279" y="426186"/>
                </a:lnTo>
                <a:lnTo>
                  <a:pt x="15875" y="443395"/>
                </a:lnTo>
                <a:lnTo>
                  <a:pt x="33070" y="455015"/>
                </a:lnTo>
                <a:lnTo>
                  <a:pt x="54127" y="459295"/>
                </a:lnTo>
                <a:lnTo>
                  <a:pt x="72961" y="459295"/>
                </a:lnTo>
                <a:lnTo>
                  <a:pt x="72961" y="791387"/>
                </a:lnTo>
                <a:lnTo>
                  <a:pt x="110909" y="791387"/>
                </a:lnTo>
                <a:lnTo>
                  <a:pt x="110909" y="459574"/>
                </a:lnTo>
                <a:lnTo>
                  <a:pt x="134162" y="459574"/>
                </a:lnTo>
                <a:lnTo>
                  <a:pt x="155270" y="455269"/>
                </a:lnTo>
                <a:lnTo>
                  <a:pt x="172478" y="443611"/>
                </a:lnTo>
                <a:lnTo>
                  <a:pt x="184073" y="426339"/>
                </a:lnTo>
                <a:lnTo>
                  <a:pt x="188302" y="405218"/>
                </a:lnTo>
                <a:lnTo>
                  <a:pt x="188302" y="277482"/>
                </a:lnTo>
                <a:close/>
              </a:path>
              <a:path w="687704" h="792479">
                <a:moveTo>
                  <a:pt x="687260" y="574319"/>
                </a:moveTo>
                <a:lnTo>
                  <a:pt x="677659" y="534987"/>
                </a:lnTo>
                <a:lnTo>
                  <a:pt x="652119" y="503593"/>
                </a:lnTo>
                <a:lnTo>
                  <a:pt x="649605" y="501802"/>
                </a:lnTo>
                <a:lnTo>
                  <a:pt x="649605" y="719848"/>
                </a:lnTo>
                <a:lnTo>
                  <a:pt x="632167" y="727087"/>
                </a:lnTo>
                <a:lnTo>
                  <a:pt x="614273" y="732980"/>
                </a:lnTo>
                <a:lnTo>
                  <a:pt x="595972" y="737514"/>
                </a:lnTo>
                <a:lnTo>
                  <a:pt x="577367" y="740664"/>
                </a:lnTo>
                <a:lnTo>
                  <a:pt x="577176" y="739343"/>
                </a:lnTo>
                <a:lnTo>
                  <a:pt x="565404" y="654773"/>
                </a:lnTo>
                <a:lnTo>
                  <a:pt x="561467" y="626516"/>
                </a:lnTo>
                <a:lnTo>
                  <a:pt x="560298" y="618134"/>
                </a:lnTo>
                <a:lnTo>
                  <a:pt x="552348" y="611200"/>
                </a:lnTo>
                <a:lnTo>
                  <a:pt x="538784" y="611200"/>
                </a:lnTo>
                <a:lnTo>
                  <a:pt x="551332" y="489153"/>
                </a:lnTo>
                <a:lnTo>
                  <a:pt x="591540" y="508241"/>
                </a:lnTo>
                <a:lnTo>
                  <a:pt x="628535" y="533019"/>
                </a:lnTo>
                <a:lnTo>
                  <a:pt x="649554" y="574319"/>
                </a:lnTo>
                <a:lnTo>
                  <a:pt x="649605" y="719848"/>
                </a:lnTo>
                <a:lnTo>
                  <a:pt x="649605" y="501802"/>
                </a:lnTo>
                <a:lnTo>
                  <a:pt x="631952" y="489153"/>
                </a:lnTo>
                <a:lnTo>
                  <a:pt x="624636" y="483920"/>
                </a:lnTo>
                <a:lnTo>
                  <a:pt x="603224" y="472008"/>
                </a:lnTo>
                <a:lnTo>
                  <a:pt x="595236" y="467563"/>
                </a:lnTo>
                <a:lnTo>
                  <a:pt x="582041" y="461645"/>
                </a:lnTo>
                <a:lnTo>
                  <a:pt x="564286" y="453682"/>
                </a:lnTo>
                <a:lnTo>
                  <a:pt x="532193" y="441490"/>
                </a:lnTo>
                <a:lnTo>
                  <a:pt x="526783" y="439267"/>
                </a:lnTo>
                <a:lnTo>
                  <a:pt x="526783" y="632841"/>
                </a:lnTo>
                <a:lnTo>
                  <a:pt x="526783" y="648449"/>
                </a:lnTo>
                <a:lnTo>
                  <a:pt x="520458" y="654773"/>
                </a:lnTo>
                <a:lnTo>
                  <a:pt x="504863" y="654773"/>
                </a:lnTo>
                <a:lnTo>
                  <a:pt x="498538" y="648449"/>
                </a:lnTo>
                <a:lnTo>
                  <a:pt x="498538" y="632841"/>
                </a:lnTo>
                <a:lnTo>
                  <a:pt x="504863" y="626516"/>
                </a:lnTo>
                <a:lnTo>
                  <a:pt x="520458" y="626516"/>
                </a:lnTo>
                <a:lnTo>
                  <a:pt x="526783" y="632841"/>
                </a:lnTo>
                <a:lnTo>
                  <a:pt x="526783" y="439267"/>
                </a:lnTo>
                <a:lnTo>
                  <a:pt x="505675" y="430593"/>
                </a:lnTo>
                <a:lnTo>
                  <a:pt x="505675" y="472109"/>
                </a:lnTo>
                <a:lnTo>
                  <a:pt x="491426" y="611200"/>
                </a:lnTo>
                <a:lnTo>
                  <a:pt x="278955" y="611200"/>
                </a:lnTo>
                <a:lnTo>
                  <a:pt x="272567" y="549135"/>
                </a:lnTo>
                <a:lnTo>
                  <a:pt x="272567" y="632841"/>
                </a:lnTo>
                <a:lnTo>
                  <a:pt x="272567" y="648449"/>
                </a:lnTo>
                <a:lnTo>
                  <a:pt x="266242" y="654773"/>
                </a:lnTo>
                <a:lnTo>
                  <a:pt x="250647" y="654773"/>
                </a:lnTo>
                <a:lnTo>
                  <a:pt x="244322" y="648449"/>
                </a:lnTo>
                <a:lnTo>
                  <a:pt x="244322" y="632841"/>
                </a:lnTo>
                <a:lnTo>
                  <a:pt x="250647" y="626516"/>
                </a:lnTo>
                <a:lnTo>
                  <a:pt x="266242" y="626516"/>
                </a:lnTo>
                <a:lnTo>
                  <a:pt x="272567" y="632841"/>
                </a:lnTo>
                <a:lnTo>
                  <a:pt x="272567" y="549135"/>
                </a:lnTo>
                <a:lnTo>
                  <a:pt x="266458" y="489762"/>
                </a:lnTo>
                <a:lnTo>
                  <a:pt x="264706" y="472630"/>
                </a:lnTo>
                <a:lnTo>
                  <a:pt x="266585" y="471982"/>
                </a:lnTo>
                <a:lnTo>
                  <a:pt x="290131" y="483539"/>
                </a:lnTo>
                <a:lnTo>
                  <a:pt x="318541" y="492125"/>
                </a:lnTo>
                <a:lnTo>
                  <a:pt x="350850" y="497484"/>
                </a:lnTo>
                <a:lnTo>
                  <a:pt x="385965" y="499325"/>
                </a:lnTo>
                <a:lnTo>
                  <a:pt x="421093" y="497484"/>
                </a:lnTo>
                <a:lnTo>
                  <a:pt x="453402" y="492125"/>
                </a:lnTo>
                <a:lnTo>
                  <a:pt x="481863" y="483527"/>
                </a:lnTo>
                <a:lnTo>
                  <a:pt x="505358" y="472008"/>
                </a:lnTo>
                <a:lnTo>
                  <a:pt x="505675" y="472109"/>
                </a:lnTo>
                <a:lnTo>
                  <a:pt x="505675" y="430593"/>
                </a:lnTo>
                <a:lnTo>
                  <a:pt x="486054" y="422516"/>
                </a:lnTo>
                <a:lnTo>
                  <a:pt x="482485" y="421093"/>
                </a:lnTo>
                <a:lnTo>
                  <a:pt x="480136" y="417639"/>
                </a:lnTo>
                <a:lnTo>
                  <a:pt x="480123" y="412851"/>
                </a:lnTo>
                <a:lnTo>
                  <a:pt x="480199" y="390652"/>
                </a:lnTo>
                <a:lnTo>
                  <a:pt x="484555" y="386283"/>
                </a:lnTo>
                <a:lnTo>
                  <a:pt x="504012" y="366750"/>
                </a:lnTo>
                <a:lnTo>
                  <a:pt x="521779" y="338366"/>
                </a:lnTo>
                <a:lnTo>
                  <a:pt x="532815" y="306832"/>
                </a:lnTo>
                <a:lnTo>
                  <a:pt x="536613" y="273227"/>
                </a:lnTo>
                <a:lnTo>
                  <a:pt x="536613" y="202018"/>
                </a:lnTo>
                <a:lnTo>
                  <a:pt x="598106" y="211785"/>
                </a:lnTo>
                <a:lnTo>
                  <a:pt x="632637" y="218782"/>
                </a:lnTo>
                <a:lnTo>
                  <a:pt x="647788" y="217703"/>
                </a:lnTo>
                <a:lnTo>
                  <a:pt x="651154" y="203225"/>
                </a:lnTo>
                <a:lnTo>
                  <a:pt x="650659" y="202018"/>
                </a:lnTo>
                <a:lnTo>
                  <a:pt x="647433" y="194208"/>
                </a:lnTo>
                <a:lnTo>
                  <a:pt x="644626" y="187363"/>
                </a:lnTo>
                <a:lnTo>
                  <a:pt x="622681" y="169748"/>
                </a:lnTo>
                <a:lnTo>
                  <a:pt x="582396" y="150380"/>
                </a:lnTo>
                <a:lnTo>
                  <a:pt x="520839" y="129273"/>
                </a:lnTo>
                <a:lnTo>
                  <a:pt x="514083" y="89446"/>
                </a:lnTo>
                <a:lnTo>
                  <a:pt x="502031" y="47193"/>
                </a:lnTo>
                <a:lnTo>
                  <a:pt x="498957" y="41503"/>
                </a:lnTo>
                <a:lnTo>
                  <a:pt x="498957" y="198183"/>
                </a:lnTo>
                <a:lnTo>
                  <a:pt x="498957" y="273227"/>
                </a:lnTo>
                <a:lnTo>
                  <a:pt x="490080" y="317220"/>
                </a:lnTo>
                <a:lnTo>
                  <a:pt x="465861" y="353161"/>
                </a:lnTo>
                <a:lnTo>
                  <a:pt x="460819" y="356565"/>
                </a:lnTo>
                <a:lnTo>
                  <a:pt x="460819" y="451027"/>
                </a:lnTo>
                <a:lnTo>
                  <a:pt x="442442" y="455803"/>
                </a:lnTo>
                <a:lnTo>
                  <a:pt x="423799" y="459181"/>
                </a:lnTo>
                <a:lnTo>
                  <a:pt x="404939" y="461124"/>
                </a:lnTo>
                <a:lnTo>
                  <a:pt x="385965" y="461645"/>
                </a:lnTo>
                <a:lnTo>
                  <a:pt x="366991" y="461124"/>
                </a:lnTo>
                <a:lnTo>
                  <a:pt x="348132" y="459168"/>
                </a:lnTo>
                <a:lnTo>
                  <a:pt x="329476" y="455790"/>
                </a:lnTo>
                <a:lnTo>
                  <a:pt x="311099" y="451002"/>
                </a:lnTo>
                <a:lnTo>
                  <a:pt x="318858" y="443509"/>
                </a:lnTo>
                <a:lnTo>
                  <a:pt x="324624" y="434543"/>
                </a:lnTo>
                <a:lnTo>
                  <a:pt x="328231" y="424510"/>
                </a:lnTo>
                <a:lnTo>
                  <a:pt x="329476" y="413791"/>
                </a:lnTo>
                <a:lnTo>
                  <a:pt x="329476" y="412851"/>
                </a:lnTo>
                <a:lnTo>
                  <a:pt x="357327" y="421182"/>
                </a:lnTo>
                <a:lnTo>
                  <a:pt x="385991" y="423951"/>
                </a:lnTo>
                <a:lnTo>
                  <a:pt x="414667" y="421182"/>
                </a:lnTo>
                <a:lnTo>
                  <a:pt x="442506" y="412851"/>
                </a:lnTo>
                <a:lnTo>
                  <a:pt x="442506" y="413791"/>
                </a:lnTo>
                <a:lnTo>
                  <a:pt x="443738" y="424510"/>
                </a:lnTo>
                <a:lnTo>
                  <a:pt x="447319" y="434543"/>
                </a:lnTo>
                <a:lnTo>
                  <a:pt x="453072" y="443509"/>
                </a:lnTo>
                <a:lnTo>
                  <a:pt x="460819" y="451027"/>
                </a:lnTo>
                <a:lnTo>
                  <a:pt x="460819" y="356565"/>
                </a:lnTo>
                <a:lnTo>
                  <a:pt x="429945" y="377393"/>
                </a:lnTo>
                <a:lnTo>
                  <a:pt x="385965" y="386270"/>
                </a:lnTo>
                <a:lnTo>
                  <a:pt x="341998" y="377393"/>
                </a:lnTo>
                <a:lnTo>
                  <a:pt x="306082" y="353161"/>
                </a:lnTo>
                <a:lnTo>
                  <a:pt x="281863" y="317220"/>
                </a:lnTo>
                <a:lnTo>
                  <a:pt x="272986" y="273227"/>
                </a:lnTo>
                <a:lnTo>
                  <a:pt x="272986" y="233705"/>
                </a:lnTo>
                <a:lnTo>
                  <a:pt x="272986" y="224853"/>
                </a:lnTo>
                <a:lnTo>
                  <a:pt x="315722" y="207645"/>
                </a:lnTo>
                <a:lnTo>
                  <a:pt x="329272" y="200355"/>
                </a:lnTo>
                <a:lnTo>
                  <a:pt x="309880" y="232537"/>
                </a:lnTo>
                <a:lnTo>
                  <a:pt x="339267" y="229476"/>
                </a:lnTo>
                <a:lnTo>
                  <a:pt x="367652" y="221957"/>
                </a:lnTo>
                <a:lnTo>
                  <a:pt x="394538" y="210134"/>
                </a:lnTo>
                <a:lnTo>
                  <a:pt x="409816" y="200355"/>
                </a:lnTo>
                <a:lnTo>
                  <a:pt x="419430" y="194208"/>
                </a:lnTo>
                <a:lnTo>
                  <a:pt x="441388" y="194843"/>
                </a:lnTo>
                <a:lnTo>
                  <a:pt x="461937" y="195732"/>
                </a:lnTo>
                <a:lnTo>
                  <a:pt x="481126" y="196850"/>
                </a:lnTo>
                <a:lnTo>
                  <a:pt x="498957" y="198183"/>
                </a:lnTo>
                <a:lnTo>
                  <a:pt x="498957" y="41503"/>
                </a:lnTo>
                <a:lnTo>
                  <a:pt x="483946" y="13652"/>
                </a:lnTo>
                <a:lnTo>
                  <a:pt x="477951" y="10363"/>
                </a:lnTo>
                <a:lnTo>
                  <a:pt x="459092" y="0"/>
                </a:lnTo>
                <a:lnTo>
                  <a:pt x="434327" y="1612"/>
                </a:lnTo>
                <a:lnTo>
                  <a:pt x="417068" y="5181"/>
                </a:lnTo>
                <a:lnTo>
                  <a:pt x="402818" y="8737"/>
                </a:lnTo>
                <a:lnTo>
                  <a:pt x="387057" y="10363"/>
                </a:lnTo>
                <a:lnTo>
                  <a:pt x="371309" y="8737"/>
                </a:lnTo>
                <a:lnTo>
                  <a:pt x="357047" y="5181"/>
                </a:lnTo>
                <a:lnTo>
                  <a:pt x="339788" y="1612"/>
                </a:lnTo>
                <a:lnTo>
                  <a:pt x="289534" y="13576"/>
                </a:lnTo>
                <a:lnTo>
                  <a:pt x="269544" y="46964"/>
                </a:lnTo>
                <a:lnTo>
                  <a:pt x="255117" y="89090"/>
                </a:lnTo>
                <a:lnTo>
                  <a:pt x="246303" y="128892"/>
                </a:lnTo>
                <a:lnTo>
                  <a:pt x="184315" y="150050"/>
                </a:lnTo>
                <a:lnTo>
                  <a:pt x="143598" y="169519"/>
                </a:lnTo>
                <a:lnTo>
                  <a:pt x="121285" y="187261"/>
                </a:lnTo>
                <a:lnTo>
                  <a:pt x="114490" y="203225"/>
                </a:lnTo>
                <a:lnTo>
                  <a:pt x="117487" y="217627"/>
                </a:lnTo>
                <a:lnTo>
                  <a:pt x="131660" y="218846"/>
                </a:lnTo>
                <a:lnTo>
                  <a:pt x="164782" y="212039"/>
                </a:lnTo>
                <a:lnTo>
                  <a:pt x="224650" y="202361"/>
                </a:lnTo>
                <a:lnTo>
                  <a:pt x="196913" y="234061"/>
                </a:lnTo>
                <a:lnTo>
                  <a:pt x="206502" y="235165"/>
                </a:lnTo>
                <a:lnTo>
                  <a:pt x="216128" y="235483"/>
                </a:lnTo>
                <a:lnTo>
                  <a:pt x="225755" y="234988"/>
                </a:lnTo>
                <a:lnTo>
                  <a:pt x="235331" y="233705"/>
                </a:lnTo>
                <a:lnTo>
                  <a:pt x="235331" y="273227"/>
                </a:lnTo>
                <a:lnTo>
                  <a:pt x="239141" y="306857"/>
                </a:lnTo>
                <a:lnTo>
                  <a:pt x="250177" y="338366"/>
                </a:lnTo>
                <a:lnTo>
                  <a:pt x="267893" y="366687"/>
                </a:lnTo>
                <a:lnTo>
                  <a:pt x="291757" y="390652"/>
                </a:lnTo>
                <a:lnTo>
                  <a:pt x="291731" y="417639"/>
                </a:lnTo>
                <a:lnTo>
                  <a:pt x="289445" y="421043"/>
                </a:lnTo>
                <a:lnTo>
                  <a:pt x="239407" y="441591"/>
                </a:lnTo>
                <a:lnTo>
                  <a:pt x="211150" y="451904"/>
                </a:lnTo>
                <a:lnTo>
                  <a:pt x="183718" y="464185"/>
                </a:lnTo>
                <a:lnTo>
                  <a:pt x="157226" y="478383"/>
                </a:lnTo>
                <a:lnTo>
                  <a:pt x="131787" y="494449"/>
                </a:lnTo>
                <a:lnTo>
                  <a:pt x="131787" y="545553"/>
                </a:lnTo>
                <a:lnTo>
                  <a:pt x="135064" y="540689"/>
                </a:lnTo>
                <a:lnTo>
                  <a:pt x="139077" y="536371"/>
                </a:lnTo>
                <a:lnTo>
                  <a:pt x="179793" y="508508"/>
                </a:lnTo>
                <a:lnTo>
                  <a:pt x="219024" y="489762"/>
                </a:lnTo>
                <a:lnTo>
                  <a:pt x="231559" y="611200"/>
                </a:lnTo>
                <a:lnTo>
                  <a:pt x="217982" y="611187"/>
                </a:lnTo>
                <a:lnTo>
                  <a:pt x="210007" y="618134"/>
                </a:lnTo>
                <a:lnTo>
                  <a:pt x="193179" y="739343"/>
                </a:lnTo>
                <a:lnTo>
                  <a:pt x="177558" y="736498"/>
                </a:lnTo>
                <a:lnTo>
                  <a:pt x="162102" y="732891"/>
                </a:lnTo>
                <a:lnTo>
                  <a:pt x="146837" y="728522"/>
                </a:lnTo>
                <a:lnTo>
                  <a:pt x="131800" y="723404"/>
                </a:lnTo>
                <a:lnTo>
                  <a:pt x="131800" y="763054"/>
                </a:lnTo>
                <a:lnTo>
                  <a:pt x="172059" y="773468"/>
                </a:lnTo>
                <a:lnTo>
                  <a:pt x="219760" y="781570"/>
                </a:lnTo>
                <a:lnTo>
                  <a:pt x="272999" y="787361"/>
                </a:lnTo>
                <a:lnTo>
                  <a:pt x="329920" y="790829"/>
                </a:lnTo>
                <a:lnTo>
                  <a:pt x="388620" y="791997"/>
                </a:lnTo>
                <a:lnTo>
                  <a:pt x="450773" y="790689"/>
                </a:lnTo>
                <a:lnTo>
                  <a:pt x="510514" y="786790"/>
                </a:lnTo>
                <a:lnTo>
                  <a:pt x="565543" y="780288"/>
                </a:lnTo>
                <a:lnTo>
                  <a:pt x="613613" y="771194"/>
                </a:lnTo>
                <a:lnTo>
                  <a:pt x="652411" y="759498"/>
                </a:lnTo>
                <a:lnTo>
                  <a:pt x="685749" y="740664"/>
                </a:lnTo>
                <a:lnTo>
                  <a:pt x="687222" y="739571"/>
                </a:lnTo>
                <a:lnTo>
                  <a:pt x="687260" y="574319"/>
                </a:lnTo>
                <a:close/>
              </a:path>
            </a:pathLst>
          </a:custGeom>
          <a:solidFill>
            <a:schemeClr val="accent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33" name="Flèche : bas 32">
            <a:extLst>
              <a:ext uri="{FF2B5EF4-FFF2-40B4-BE49-F238E27FC236}">
                <a16:creationId xmlns:a16="http://schemas.microsoft.com/office/drawing/2014/main" id="{6FA7C18A-9F2D-CC7D-EDF7-24A907F17C5B}"/>
              </a:ext>
            </a:extLst>
          </p:cNvPr>
          <p:cNvSpPr/>
          <p:nvPr/>
        </p:nvSpPr>
        <p:spPr>
          <a:xfrm>
            <a:off x="3056351" y="1352811"/>
            <a:ext cx="851770" cy="5235879"/>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Verdana"/>
              <a:ea typeface="+mn-ea"/>
              <a:cs typeface="+mn-cs"/>
            </a:endParaRPr>
          </a:p>
        </p:txBody>
      </p:sp>
      <p:pic>
        <p:nvPicPr>
          <p:cNvPr id="35" name="Graphique 34" descr="Canard avec un remplissage uni">
            <a:extLst>
              <a:ext uri="{FF2B5EF4-FFF2-40B4-BE49-F238E27FC236}">
                <a16:creationId xmlns:a16="http://schemas.microsoft.com/office/drawing/2014/main" id="{427250EF-953D-70EA-AD76-305A1EAB55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67927" y="2455655"/>
            <a:ext cx="914400" cy="914400"/>
          </a:xfrm>
          <a:prstGeom prst="rect">
            <a:avLst/>
          </a:prstGeom>
        </p:spPr>
      </p:pic>
      <p:pic>
        <p:nvPicPr>
          <p:cNvPr id="36" name="Graphique 35" descr="Cheval avec un remplissage uni">
            <a:extLst>
              <a:ext uri="{FF2B5EF4-FFF2-40B4-BE49-F238E27FC236}">
                <a16:creationId xmlns:a16="http://schemas.microsoft.com/office/drawing/2014/main" id="{09F8C077-4600-611B-330A-BA60536A91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11361" y="4503876"/>
            <a:ext cx="914400" cy="914400"/>
          </a:xfrm>
          <a:prstGeom prst="rect">
            <a:avLst/>
          </a:prstGeom>
        </p:spPr>
      </p:pic>
      <p:pic>
        <p:nvPicPr>
          <p:cNvPr id="38" name="Graphique 37" descr="Pomme avec un remplissage uni">
            <a:extLst>
              <a:ext uri="{FF2B5EF4-FFF2-40B4-BE49-F238E27FC236}">
                <a16:creationId xmlns:a16="http://schemas.microsoft.com/office/drawing/2014/main" id="{002CFF48-1E1C-5122-2B9E-CD393057D1F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97947" y="3537620"/>
            <a:ext cx="914400" cy="914400"/>
          </a:xfrm>
          <a:prstGeom prst="rect">
            <a:avLst/>
          </a:prstGeom>
        </p:spPr>
      </p:pic>
      <p:pic>
        <p:nvPicPr>
          <p:cNvPr id="39" name="Graphique 38" descr="Raisins avec un remplissage uni">
            <a:extLst>
              <a:ext uri="{FF2B5EF4-FFF2-40B4-BE49-F238E27FC236}">
                <a16:creationId xmlns:a16="http://schemas.microsoft.com/office/drawing/2014/main" id="{719E1298-20C1-42E7-F893-65388A122A3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03855" y="3581500"/>
            <a:ext cx="914400" cy="914400"/>
          </a:xfrm>
          <a:prstGeom prst="rect">
            <a:avLst/>
          </a:prstGeom>
        </p:spPr>
      </p:pic>
      <p:pic>
        <p:nvPicPr>
          <p:cNvPr id="40" name="Graphique 39" descr="Cultures avec un remplissage uni">
            <a:extLst>
              <a:ext uri="{FF2B5EF4-FFF2-40B4-BE49-F238E27FC236}">
                <a16:creationId xmlns:a16="http://schemas.microsoft.com/office/drawing/2014/main" id="{3CC8703D-92BE-9F01-46F9-FB3C487776A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11817" y="5510985"/>
            <a:ext cx="914400" cy="914400"/>
          </a:xfrm>
          <a:prstGeom prst="rect">
            <a:avLst/>
          </a:prstGeom>
        </p:spPr>
      </p:pic>
      <p:pic>
        <p:nvPicPr>
          <p:cNvPr id="41" name="Graphique 40" descr="Mouton avec un remplissage uni">
            <a:extLst>
              <a:ext uri="{FF2B5EF4-FFF2-40B4-BE49-F238E27FC236}">
                <a16:creationId xmlns:a16="http://schemas.microsoft.com/office/drawing/2014/main" id="{9AA58BC3-96B8-99B8-8AA4-52F121598BA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061612" y="1484198"/>
            <a:ext cx="914400" cy="914400"/>
          </a:xfrm>
          <a:prstGeom prst="rect">
            <a:avLst/>
          </a:prstGeom>
        </p:spPr>
      </p:pic>
      <p:pic>
        <p:nvPicPr>
          <p:cNvPr id="43" name="Graphique 42" descr="Abeille avec un remplissage uni">
            <a:extLst>
              <a:ext uri="{FF2B5EF4-FFF2-40B4-BE49-F238E27FC236}">
                <a16:creationId xmlns:a16="http://schemas.microsoft.com/office/drawing/2014/main" id="{A4BF6A9B-79D3-78EF-9F9C-167D7BAFB08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65898" y="4596585"/>
            <a:ext cx="914400" cy="914400"/>
          </a:xfrm>
          <a:prstGeom prst="rect">
            <a:avLst/>
          </a:prstGeom>
        </p:spPr>
      </p:pic>
      <p:pic>
        <p:nvPicPr>
          <p:cNvPr id="45" name="Graphique 44" descr="Produits laitiers avec un remplissage uni">
            <a:extLst>
              <a:ext uri="{FF2B5EF4-FFF2-40B4-BE49-F238E27FC236}">
                <a16:creationId xmlns:a16="http://schemas.microsoft.com/office/drawing/2014/main" id="{5E66A452-27C2-66FF-9F68-A7E1AD8300C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880860" y="1499700"/>
            <a:ext cx="914400" cy="914400"/>
          </a:xfrm>
          <a:prstGeom prst="rect">
            <a:avLst/>
          </a:prstGeom>
        </p:spPr>
      </p:pic>
      <p:pic>
        <p:nvPicPr>
          <p:cNvPr id="3" name="Graphique 2" descr="Vache avec un remplissage uni">
            <a:extLst>
              <a:ext uri="{FF2B5EF4-FFF2-40B4-BE49-F238E27FC236}">
                <a16:creationId xmlns:a16="http://schemas.microsoft.com/office/drawing/2014/main" id="{F323946A-CA11-27CC-711E-1F8A31546F6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65898" y="1518480"/>
            <a:ext cx="914400" cy="914400"/>
          </a:xfrm>
          <a:prstGeom prst="rect">
            <a:avLst/>
          </a:prstGeom>
        </p:spPr>
      </p:pic>
      <p:pic>
        <p:nvPicPr>
          <p:cNvPr id="11" name="Graphique 10" descr="Cochon avec un remplissage uni">
            <a:extLst>
              <a:ext uri="{FF2B5EF4-FFF2-40B4-BE49-F238E27FC236}">
                <a16:creationId xmlns:a16="http://schemas.microsoft.com/office/drawing/2014/main" id="{1EA76C9F-BD5C-3931-B8EC-A44848D595B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004431" y="2455655"/>
            <a:ext cx="914400" cy="914400"/>
          </a:xfrm>
          <a:prstGeom prst="rect">
            <a:avLst/>
          </a:prstGeom>
        </p:spPr>
      </p:pic>
      <p:pic>
        <p:nvPicPr>
          <p:cNvPr id="13" name="Graphique 12" descr="Chèvre avec un remplissage uni">
            <a:extLst>
              <a:ext uri="{FF2B5EF4-FFF2-40B4-BE49-F238E27FC236}">
                <a16:creationId xmlns:a16="http://schemas.microsoft.com/office/drawing/2014/main" id="{2A7C491D-E0DF-8F85-0427-47D25AEFB0DA}"/>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105297" y="1428727"/>
            <a:ext cx="914400" cy="914400"/>
          </a:xfrm>
          <a:prstGeom prst="rect">
            <a:avLst/>
          </a:prstGeom>
        </p:spPr>
      </p:pic>
      <p:pic>
        <p:nvPicPr>
          <p:cNvPr id="15" name="Graphique 14" descr="Aubergine avec un remplissage uni">
            <a:extLst>
              <a:ext uri="{FF2B5EF4-FFF2-40B4-BE49-F238E27FC236}">
                <a16:creationId xmlns:a16="http://schemas.microsoft.com/office/drawing/2014/main" id="{7EEE1D1C-7918-33A2-92B8-A8CAD10B9149}"/>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809199" y="3566355"/>
            <a:ext cx="914400" cy="914400"/>
          </a:xfrm>
          <a:prstGeom prst="rect">
            <a:avLst/>
          </a:prstGeom>
        </p:spPr>
      </p:pic>
      <p:pic>
        <p:nvPicPr>
          <p:cNvPr id="17" name="Graphique 16" descr="Rose avec un remplissage uni">
            <a:extLst>
              <a:ext uri="{FF2B5EF4-FFF2-40B4-BE49-F238E27FC236}">
                <a16:creationId xmlns:a16="http://schemas.microsoft.com/office/drawing/2014/main" id="{058764CA-0FCA-EA0B-A7D0-FA655EB3272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936148" y="3621826"/>
            <a:ext cx="914400" cy="914400"/>
          </a:xfrm>
          <a:prstGeom prst="rect">
            <a:avLst/>
          </a:prstGeom>
        </p:spPr>
      </p:pic>
    </p:spTree>
    <p:extLst>
      <p:ext uri="{BB962C8B-B14F-4D97-AF65-F5344CB8AC3E}">
        <p14:creationId xmlns:p14="http://schemas.microsoft.com/office/powerpoint/2010/main" val="1946925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5CD0C0-6783-4924-8A7C-3BAEB11125FB}"/>
              </a:ext>
            </a:extLst>
          </p:cNvPr>
          <p:cNvSpPr>
            <a:spLocks noGrp="1"/>
          </p:cNvSpPr>
          <p:nvPr>
            <p:ph type="title"/>
          </p:nvPr>
        </p:nvSpPr>
        <p:spPr/>
        <p:txBody>
          <a:bodyPr/>
          <a:lstStyle/>
          <a:p>
            <a:r>
              <a:rPr lang="fr-FR" dirty="0"/>
              <a:t>Composition des aliments et origine </a:t>
            </a:r>
          </a:p>
        </p:txBody>
      </p:sp>
      <p:sp>
        <p:nvSpPr>
          <p:cNvPr id="9" name="ZoneTexte 8">
            <a:extLst>
              <a:ext uri="{FF2B5EF4-FFF2-40B4-BE49-F238E27FC236}">
                <a16:creationId xmlns:a16="http://schemas.microsoft.com/office/drawing/2014/main" id="{37E4A99C-67F4-4E9F-AFB6-14B0D17A1BC5}"/>
              </a:ext>
            </a:extLst>
          </p:cNvPr>
          <p:cNvSpPr txBox="1"/>
          <p:nvPr/>
        </p:nvSpPr>
        <p:spPr>
          <a:xfrm>
            <a:off x="6904836" y="908495"/>
            <a:ext cx="44489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Aliments fabriqués à la ferme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(moyenne pondérée des élevages enquêtés)</a:t>
            </a:r>
          </a:p>
        </p:txBody>
      </p:sp>
      <p:graphicFrame>
        <p:nvGraphicFramePr>
          <p:cNvPr id="10" name="Graphique 9">
            <a:extLst>
              <a:ext uri="{FF2B5EF4-FFF2-40B4-BE49-F238E27FC236}">
                <a16:creationId xmlns:a16="http://schemas.microsoft.com/office/drawing/2014/main" id="{94DEAA55-999A-4633-8533-F87C93BF62B8}"/>
              </a:ext>
            </a:extLst>
          </p:cNvPr>
          <p:cNvGraphicFramePr>
            <a:graphicFrameLocks/>
          </p:cNvGraphicFramePr>
          <p:nvPr/>
        </p:nvGraphicFramePr>
        <p:xfrm>
          <a:off x="494006" y="1404710"/>
          <a:ext cx="5699883" cy="3835913"/>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a:extLst>
              <a:ext uri="{FF2B5EF4-FFF2-40B4-BE49-F238E27FC236}">
                <a16:creationId xmlns:a16="http://schemas.microsoft.com/office/drawing/2014/main" id="{A18F757F-8C3B-4163-A595-C268335AF74D}"/>
              </a:ext>
            </a:extLst>
          </p:cNvPr>
          <p:cNvSpPr txBox="1"/>
          <p:nvPr/>
        </p:nvSpPr>
        <p:spPr>
          <a:xfrm>
            <a:off x="1367903" y="908495"/>
            <a:ext cx="44489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Aliments achetés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(moyenne entre fabricants d’aliments)</a:t>
            </a:r>
          </a:p>
        </p:txBody>
      </p:sp>
      <p:graphicFrame>
        <p:nvGraphicFramePr>
          <p:cNvPr id="11" name="Graphique 10">
            <a:extLst>
              <a:ext uri="{FF2B5EF4-FFF2-40B4-BE49-F238E27FC236}">
                <a16:creationId xmlns:a16="http://schemas.microsoft.com/office/drawing/2014/main" id="{385D6557-E0EF-45D1-BF5D-29F7B85979A6}"/>
              </a:ext>
            </a:extLst>
          </p:cNvPr>
          <p:cNvGraphicFramePr>
            <a:graphicFrameLocks/>
          </p:cNvGraphicFramePr>
          <p:nvPr/>
        </p:nvGraphicFramePr>
        <p:xfrm>
          <a:off x="6172200" y="1395418"/>
          <a:ext cx="5676002" cy="3835913"/>
        </p:xfrm>
        <a:graphic>
          <a:graphicData uri="http://schemas.openxmlformats.org/drawingml/2006/chart">
            <c:chart xmlns:c="http://schemas.openxmlformats.org/drawingml/2006/chart" xmlns:r="http://schemas.openxmlformats.org/officeDocument/2006/relationships" r:id="rId3"/>
          </a:graphicData>
        </a:graphic>
      </p:graphicFrame>
      <p:sp>
        <p:nvSpPr>
          <p:cNvPr id="3" name="ZoneTexte 2">
            <a:extLst>
              <a:ext uri="{FF2B5EF4-FFF2-40B4-BE49-F238E27FC236}">
                <a16:creationId xmlns:a16="http://schemas.microsoft.com/office/drawing/2014/main" id="{6FBA0CCA-6457-4F25-BED9-EC4095DDC12E}"/>
              </a:ext>
            </a:extLst>
          </p:cNvPr>
          <p:cNvSpPr txBox="1"/>
          <p:nvPr/>
        </p:nvSpPr>
        <p:spPr>
          <a:xfrm>
            <a:off x="9153625" y="4793772"/>
            <a:ext cx="2200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Pain humide, lactosérum, lait demi-écrémé</a:t>
            </a:r>
          </a:p>
        </p:txBody>
      </p:sp>
      <p:graphicFrame>
        <p:nvGraphicFramePr>
          <p:cNvPr id="4" name="Tableau 3">
            <a:extLst>
              <a:ext uri="{FF2B5EF4-FFF2-40B4-BE49-F238E27FC236}">
                <a16:creationId xmlns:a16="http://schemas.microsoft.com/office/drawing/2014/main" id="{A900CCD4-F98C-47FB-8AB0-5336F0136514}"/>
              </a:ext>
            </a:extLst>
          </p:cNvPr>
          <p:cNvGraphicFramePr>
            <a:graphicFrameLocks noGrp="1"/>
          </p:cNvGraphicFramePr>
          <p:nvPr/>
        </p:nvGraphicFramePr>
        <p:xfrm>
          <a:off x="1367903" y="5210735"/>
          <a:ext cx="9265692" cy="1402442"/>
        </p:xfrm>
        <a:graphic>
          <a:graphicData uri="http://schemas.openxmlformats.org/drawingml/2006/table">
            <a:tbl>
              <a:tblPr>
                <a:tableStyleId>{5C22544A-7EE6-4342-B048-85BDC9FD1C3A}</a:tableStyleId>
              </a:tblPr>
              <a:tblGrid>
                <a:gridCol w="3288722">
                  <a:extLst>
                    <a:ext uri="{9D8B030D-6E8A-4147-A177-3AD203B41FA5}">
                      <a16:colId xmlns:a16="http://schemas.microsoft.com/office/drawing/2014/main" val="4060009362"/>
                    </a:ext>
                  </a:extLst>
                </a:gridCol>
                <a:gridCol w="3380003">
                  <a:extLst>
                    <a:ext uri="{9D8B030D-6E8A-4147-A177-3AD203B41FA5}">
                      <a16:colId xmlns:a16="http://schemas.microsoft.com/office/drawing/2014/main" val="2874566268"/>
                    </a:ext>
                  </a:extLst>
                </a:gridCol>
                <a:gridCol w="2596967">
                  <a:extLst>
                    <a:ext uri="{9D8B030D-6E8A-4147-A177-3AD203B41FA5}">
                      <a16:colId xmlns:a16="http://schemas.microsoft.com/office/drawing/2014/main" val="2873297831"/>
                    </a:ext>
                  </a:extLst>
                </a:gridCol>
              </a:tblGrid>
              <a:tr h="381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100" b="0" i="0" u="none" strike="noStrike" dirty="0">
                          <a:solidFill>
                            <a:srgbClr val="000000"/>
                          </a:solidFill>
                          <a:effectLst/>
                          <a:latin typeface="Calibri" panose="020F0502020204030204" pitchFamily="34" charset="0"/>
                        </a:rPr>
                        <a:t>Provenance des MP</a:t>
                      </a:r>
                    </a:p>
                  </a:txBody>
                  <a:tcPr marL="9525" marR="9525" marT="9525" marB="0" anchor="ctr"/>
                </a:tc>
                <a:tc>
                  <a:txBody>
                    <a:bodyPr/>
                    <a:lstStyle/>
                    <a:p>
                      <a:pPr algn="ctr" fontAlgn="ctr"/>
                      <a:r>
                        <a:rPr lang="fr-FR" sz="1200" u="none" strike="noStrike" kern="1200" dirty="0">
                          <a:solidFill>
                            <a:schemeClr val="dk1"/>
                          </a:solidFill>
                          <a:effectLst/>
                          <a:latin typeface="+mn-lt"/>
                          <a:ea typeface="+mn-ea"/>
                          <a:cs typeface="+mn-cs"/>
                        </a:rPr>
                        <a:t>Achat</a:t>
                      </a:r>
                    </a:p>
                  </a:txBody>
                  <a:tcPr marL="9525" marR="9525" marT="9525" marB="0" anchor="ctr"/>
                </a:tc>
                <a:tc>
                  <a:txBody>
                    <a:bodyPr/>
                    <a:lstStyle/>
                    <a:p>
                      <a:pPr algn="ctr" fontAlgn="ctr"/>
                      <a:r>
                        <a:rPr lang="fr-FR" sz="1200" u="none" strike="noStrike" kern="1200" dirty="0">
                          <a:solidFill>
                            <a:schemeClr val="dk1"/>
                          </a:solidFill>
                          <a:effectLst/>
                          <a:latin typeface="+mn-lt"/>
                          <a:ea typeface="+mn-ea"/>
                          <a:cs typeface="+mn-cs"/>
                        </a:rPr>
                        <a:t>FAF</a:t>
                      </a:r>
                    </a:p>
                  </a:txBody>
                  <a:tcPr marL="9525" marR="9525" marT="9525" marB="0" anchor="ctr"/>
                </a:tc>
                <a:extLst>
                  <a:ext uri="{0D108BD9-81ED-4DB2-BD59-A6C34878D82A}">
                    <a16:rowId xmlns:a16="http://schemas.microsoft.com/office/drawing/2014/main" val="2975621138"/>
                  </a:ext>
                </a:extLst>
              </a:tr>
              <a:tr h="236582">
                <a:tc>
                  <a:txBody>
                    <a:bodyPr/>
                    <a:lstStyle/>
                    <a:p>
                      <a:pPr algn="l" fontAlgn="ctr"/>
                      <a:r>
                        <a:rPr lang="fr-FR" sz="1200" u="none" strike="noStrike" dirty="0">
                          <a:effectLst/>
                        </a:rPr>
                        <a:t>Céréales et issues céréales</a:t>
                      </a:r>
                      <a:endParaRPr lang="fr-FR"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fr-FR" sz="1200" u="none" strike="noStrike" dirty="0">
                          <a:effectLst/>
                        </a:rPr>
                        <a:t>Bourgogne / AURA – </a:t>
                      </a:r>
                      <a:r>
                        <a:rPr lang="fr-FR" sz="1200" u="none" strike="noStrike" dirty="0">
                          <a:solidFill>
                            <a:srgbClr val="FF0000"/>
                          </a:solidFill>
                          <a:effectLst/>
                        </a:rPr>
                        <a:t>AURA : 50%</a:t>
                      </a:r>
                      <a:endParaRPr lang="fr-FR" sz="1200" b="0" i="0" u="none" strike="noStrike" dirty="0">
                        <a:solidFill>
                          <a:srgbClr val="FF0000"/>
                        </a:solidFill>
                        <a:effectLst/>
                        <a:latin typeface="Times New Roman" panose="02020603050405020304" pitchFamily="18" charset="0"/>
                      </a:endParaRPr>
                    </a:p>
                  </a:txBody>
                  <a:tcPr marL="9525" marR="9525" marT="9525" marB="0" anchor="ctr"/>
                </a:tc>
                <a:tc>
                  <a:txBody>
                    <a:bodyPr/>
                    <a:lstStyle/>
                    <a:p>
                      <a:pPr algn="ctr" fontAlgn="ctr"/>
                      <a:r>
                        <a:rPr lang="fr-FR" sz="1200" u="none" strike="noStrike" kern="1200" dirty="0">
                          <a:solidFill>
                            <a:srgbClr val="FF0000"/>
                          </a:solidFill>
                          <a:effectLst/>
                          <a:latin typeface="+mn-lt"/>
                          <a:ea typeface="+mn-ea"/>
                          <a:cs typeface="+mn-cs"/>
                        </a:rPr>
                        <a:t>AURA : 100%</a:t>
                      </a:r>
                    </a:p>
                  </a:txBody>
                  <a:tcPr marL="9525" marR="9525" marT="9525" marB="0" anchor="ctr"/>
                </a:tc>
                <a:extLst>
                  <a:ext uri="{0D108BD9-81ED-4DB2-BD59-A6C34878D82A}">
                    <a16:rowId xmlns:a16="http://schemas.microsoft.com/office/drawing/2014/main" val="2552526771"/>
                  </a:ext>
                </a:extLst>
              </a:tr>
              <a:tr h="200025">
                <a:tc>
                  <a:txBody>
                    <a:bodyPr/>
                    <a:lstStyle/>
                    <a:p>
                      <a:pPr algn="l" fontAlgn="ctr"/>
                      <a:r>
                        <a:rPr lang="fr-FR" sz="1200" u="none" strike="noStrike" dirty="0">
                          <a:effectLst/>
                        </a:rPr>
                        <a:t>Graine soja extrudée</a:t>
                      </a:r>
                      <a:endParaRPr lang="fr-FR" sz="1200" b="0" i="0" u="none" strike="noStrike" dirty="0">
                        <a:solidFill>
                          <a:srgbClr val="FF0000"/>
                        </a:solidFill>
                        <a:effectLst/>
                        <a:latin typeface="Times New Roman" panose="02020603050405020304" pitchFamily="18" charset="0"/>
                      </a:endParaRPr>
                    </a:p>
                  </a:txBody>
                  <a:tcPr marL="9525" marR="9525" marT="9525" marB="0" anchor="ctr"/>
                </a:tc>
                <a:tc>
                  <a:txBody>
                    <a:bodyPr/>
                    <a:lstStyle/>
                    <a:p>
                      <a:pPr algn="ctr" fontAlgn="ctr"/>
                      <a:r>
                        <a:rPr lang="fr-FR" sz="1200" u="none" strike="noStrike" dirty="0">
                          <a:effectLst/>
                        </a:rPr>
                        <a:t>Bourgogne / AURA - </a:t>
                      </a:r>
                      <a:r>
                        <a:rPr lang="fr-FR" sz="1200" u="none" strike="noStrike" dirty="0">
                          <a:solidFill>
                            <a:srgbClr val="FF0000"/>
                          </a:solidFill>
                          <a:effectLst/>
                        </a:rPr>
                        <a:t>AURA : 50%</a:t>
                      </a:r>
                      <a:endParaRPr lang="fr-FR"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fr-FR" sz="1200" u="none" strike="noStrike" kern="1200" dirty="0">
                          <a:solidFill>
                            <a:srgbClr val="FF0000"/>
                          </a:solidFill>
                          <a:effectLst/>
                          <a:latin typeface="+mn-lt"/>
                          <a:ea typeface="+mn-ea"/>
                          <a:cs typeface="+mn-cs"/>
                        </a:rPr>
                        <a:t>Idem achat</a:t>
                      </a:r>
                    </a:p>
                  </a:txBody>
                  <a:tcPr marL="9525" marR="9525" marT="9525" marB="0" anchor="ctr"/>
                </a:tc>
                <a:extLst>
                  <a:ext uri="{0D108BD9-81ED-4DB2-BD59-A6C34878D82A}">
                    <a16:rowId xmlns:a16="http://schemas.microsoft.com/office/drawing/2014/main" val="3968826407"/>
                  </a:ext>
                </a:extLst>
              </a:tr>
              <a:tr h="200025">
                <a:tc>
                  <a:txBody>
                    <a:bodyPr/>
                    <a:lstStyle/>
                    <a:p>
                      <a:pPr algn="l" fontAlgn="ctr"/>
                      <a:r>
                        <a:rPr lang="fr-FR" sz="1200" u="none" strike="noStrike" dirty="0">
                          <a:effectLst/>
                        </a:rPr>
                        <a:t>Tourteaux de colza / tournesol</a:t>
                      </a:r>
                      <a:endParaRPr lang="fr-FR"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fr-FR" sz="1200" u="none" strike="noStrike" dirty="0">
                          <a:effectLst/>
                        </a:rPr>
                        <a:t>France / Belgique / Allemagne - </a:t>
                      </a:r>
                      <a:r>
                        <a:rPr lang="fr-FR" sz="1200" u="none" strike="noStrike" dirty="0">
                          <a:solidFill>
                            <a:srgbClr val="FF0000"/>
                          </a:solidFill>
                          <a:effectLst/>
                        </a:rPr>
                        <a:t>AURA : 10%</a:t>
                      </a:r>
                      <a:endParaRPr lang="fr-FR"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fr-FR" sz="1200" u="none" strike="noStrike" kern="1200" dirty="0">
                          <a:solidFill>
                            <a:srgbClr val="FF0000"/>
                          </a:solidFill>
                          <a:effectLst/>
                          <a:latin typeface="+mn-lt"/>
                          <a:ea typeface="+mn-ea"/>
                          <a:cs typeface="+mn-cs"/>
                        </a:rPr>
                        <a:t>Idem achat</a:t>
                      </a:r>
                    </a:p>
                  </a:txBody>
                  <a:tcPr marL="9525" marR="9525" marT="9525" marB="0" anchor="ctr"/>
                </a:tc>
                <a:extLst>
                  <a:ext uri="{0D108BD9-81ED-4DB2-BD59-A6C34878D82A}">
                    <a16:rowId xmlns:a16="http://schemas.microsoft.com/office/drawing/2014/main" val="1081903305"/>
                  </a:ext>
                </a:extLst>
              </a:tr>
              <a:tr h="46583">
                <a:tc>
                  <a:txBody>
                    <a:bodyPr/>
                    <a:lstStyle/>
                    <a:p>
                      <a:pPr algn="l" fontAlgn="ctr"/>
                      <a:r>
                        <a:rPr lang="fr-FR" sz="1200" u="none" strike="noStrike" dirty="0">
                          <a:effectLst/>
                        </a:rPr>
                        <a:t>Tourteau de soja, </a:t>
                      </a:r>
                      <a:r>
                        <a:rPr lang="fr-FR" sz="1200" u="none" strike="noStrike" dirty="0" err="1">
                          <a:effectLst/>
                        </a:rPr>
                        <a:t>aa</a:t>
                      </a:r>
                      <a:r>
                        <a:rPr lang="fr-FR" sz="1200" u="none" strike="noStrike" dirty="0">
                          <a:effectLst/>
                        </a:rPr>
                        <a:t>, vitamines, </a:t>
                      </a:r>
                      <a:r>
                        <a:rPr lang="fr-FR" sz="1200" u="none" strike="noStrike" dirty="0" err="1">
                          <a:effectLst/>
                        </a:rPr>
                        <a:t>oligos</a:t>
                      </a:r>
                      <a:r>
                        <a:rPr lang="fr-FR" sz="1200" u="none" strike="noStrike" dirty="0">
                          <a:effectLst/>
                        </a:rPr>
                        <a:t> éléments</a:t>
                      </a:r>
                      <a:endParaRPr lang="fr-FR" sz="1200" b="0" i="0" u="none" strike="noStrike" dirty="0">
                        <a:solidFill>
                          <a:srgbClr val="FF0000"/>
                        </a:solidFill>
                        <a:effectLst/>
                        <a:latin typeface="Times New Roman" panose="02020603050405020304" pitchFamily="18" charset="0"/>
                      </a:endParaRPr>
                    </a:p>
                  </a:txBody>
                  <a:tcPr marL="9525" marR="9525" marT="9525" marB="0" anchor="ctr"/>
                </a:tc>
                <a:tc>
                  <a:txBody>
                    <a:bodyPr/>
                    <a:lstStyle/>
                    <a:p>
                      <a:pPr algn="ctr" fontAlgn="ctr"/>
                      <a:r>
                        <a:rPr lang="fr-FR" sz="1200" u="none" strike="noStrike" dirty="0">
                          <a:effectLst/>
                        </a:rPr>
                        <a:t>Monde </a:t>
                      </a:r>
                      <a:r>
                        <a:rPr lang="fr-FR" sz="1200" u="none" strike="noStrike" dirty="0">
                          <a:solidFill>
                            <a:srgbClr val="FF0000"/>
                          </a:solidFill>
                          <a:effectLst/>
                        </a:rPr>
                        <a:t> - AURA : 0%</a:t>
                      </a:r>
                      <a:endParaRPr lang="fr-FR"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fr-FR" sz="1200" u="none" strike="noStrike" kern="1200" dirty="0">
                          <a:solidFill>
                            <a:srgbClr val="FF0000"/>
                          </a:solidFill>
                          <a:effectLst/>
                          <a:latin typeface="+mn-lt"/>
                          <a:ea typeface="+mn-ea"/>
                          <a:cs typeface="+mn-cs"/>
                        </a:rPr>
                        <a:t>Idem achat</a:t>
                      </a:r>
                    </a:p>
                  </a:txBody>
                  <a:tcPr marL="9525" marR="9525" marT="9525" marB="0" anchor="ctr"/>
                </a:tc>
                <a:extLst>
                  <a:ext uri="{0D108BD9-81ED-4DB2-BD59-A6C34878D82A}">
                    <a16:rowId xmlns:a16="http://schemas.microsoft.com/office/drawing/2014/main" val="456917661"/>
                  </a:ext>
                </a:extLst>
              </a:tr>
              <a:tr h="46583">
                <a:tc>
                  <a:txBody>
                    <a:bodyPr/>
                    <a:lstStyle/>
                    <a:p>
                      <a:pPr algn="l" fontAlgn="ctr"/>
                      <a:r>
                        <a:rPr lang="fr-FR" sz="1200" u="none" strike="noStrike" kern="1200" dirty="0">
                          <a:solidFill>
                            <a:schemeClr val="dk1"/>
                          </a:solidFill>
                          <a:effectLst/>
                          <a:latin typeface="+mn-lt"/>
                          <a:ea typeface="+mn-ea"/>
                          <a:cs typeface="+mn-cs"/>
                        </a:rPr>
                        <a:t>Coproduits IAA locaux</a:t>
                      </a:r>
                    </a:p>
                  </a:txBody>
                  <a:tcPr marL="9525" marR="9525" marT="9525" marB="0" anchor="ctr"/>
                </a:tc>
                <a:tc>
                  <a:txBody>
                    <a:bodyPr/>
                    <a:lstStyle/>
                    <a:p>
                      <a:pPr algn="ctr" fontAlgn="ctr"/>
                      <a:endParaRPr lang="fr-FR"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fr-FR" sz="1200" u="none" strike="noStrike" kern="1200" dirty="0">
                          <a:solidFill>
                            <a:srgbClr val="FF0000"/>
                          </a:solidFill>
                          <a:effectLst/>
                          <a:latin typeface="+mn-lt"/>
                          <a:ea typeface="+mn-ea"/>
                          <a:cs typeface="+mn-cs"/>
                        </a:rPr>
                        <a:t>AURA : 100%</a:t>
                      </a:r>
                    </a:p>
                  </a:txBody>
                  <a:tcPr marL="9525" marR="9525" marT="9525" marB="0" anchor="ctr"/>
                </a:tc>
                <a:extLst>
                  <a:ext uri="{0D108BD9-81ED-4DB2-BD59-A6C34878D82A}">
                    <a16:rowId xmlns:a16="http://schemas.microsoft.com/office/drawing/2014/main" val="447367600"/>
                  </a:ext>
                </a:extLst>
              </a:tr>
            </a:tbl>
          </a:graphicData>
        </a:graphic>
      </p:graphicFrame>
    </p:spTree>
    <p:extLst>
      <p:ext uri="{BB962C8B-B14F-4D97-AF65-F5344CB8AC3E}">
        <p14:creationId xmlns:p14="http://schemas.microsoft.com/office/powerpoint/2010/main" val="31105439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A14E72A-D4C6-42C6-978C-E21B24D6577D}"/>
              </a:ext>
            </a:extLst>
          </p:cNvPr>
          <p:cNvSpPr>
            <a:spLocks noGrp="1"/>
          </p:cNvSpPr>
          <p:nvPr>
            <p:ph type="title"/>
          </p:nvPr>
        </p:nvSpPr>
        <p:spPr>
          <a:xfrm>
            <a:off x="1007377" y="212742"/>
            <a:ext cx="9318171" cy="939800"/>
          </a:xfrm>
        </p:spPr>
        <p:txBody>
          <a:bodyPr/>
          <a:lstStyle/>
          <a:p>
            <a:r>
              <a:rPr lang="fr-FR" dirty="0"/>
              <a:t>Fabrication d’aliments à la ferme</a:t>
            </a:r>
          </a:p>
        </p:txBody>
      </p:sp>
      <p:graphicFrame>
        <p:nvGraphicFramePr>
          <p:cNvPr id="38" name="Graphique 37">
            <a:extLst>
              <a:ext uri="{FF2B5EF4-FFF2-40B4-BE49-F238E27FC236}">
                <a16:creationId xmlns:a16="http://schemas.microsoft.com/office/drawing/2014/main" id="{91F42FA2-2440-49F9-A596-0FBE3E94DC5C}"/>
              </a:ext>
            </a:extLst>
          </p:cNvPr>
          <p:cNvGraphicFramePr>
            <a:graphicFrameLocks/>
          </p:cNvGraphicFramePr>
          <p:nvPr/>
        </p:nvGraphicFramePr>
        <p:xfrm>
          <a:off x="152397" y="973496"/>
          <a:ext cx="4403900" cy="27388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6" name="Graphique 45">
            <a:extLst>
              <a:ext uri="{FF2B5EF4-FFF2-40B4-BE49-F238E27FC236}">
                <a16:creationId xmlns:a16="http://schemas.microsoft.com/office/drawing/2014/main" id="{77D4EEBA-FE05-4C2A-A952-BE04B3483DAF}"/>
              </a:ext>
            </a:extLst>
          </p:cNvPr>
          <p:cNvGraphicFramePr>
            <a:graphicFrameLocks/>
          </p:cNvGraphicFramePr>
          <p:nvPr/>
        </p:nvGraphicFramePr>
        <p:xfrm>
          <a:off x="3080221" y="1009636"/>
          <a:ext cx="4210445" cy="26665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aphique 12">
            <a:extLst>
              <a:ext uri="{FF2B5EF4-FFF2-40B4-BE49-F238E27FC236}">
                <a16:creationId xmlns:a16="http://schemas.microsoft.com/office/drawing/2014/main" id="{C43D97DB-E9D5-451B-840F-E1C93250FBD7}"/>
              </a:ext>
            </a:extLst>
          </p:cNvPr>
          <p:cNvGraphicFramePr>
            <a:graphicFrameLocks/>
          </p:cNvGraphicFramePr>
          <p:nvPr/>
        </p:nvGraphicFramePr>
        <p:xfrm>
          <a:off x="1837306" y="3703652"/>
          <a:ext cx="4086175" cy="2434674"/>
        </p:xfrm>
        <a:graphic>
          <a:graphicData uri="http://schemas.openxmlformats.org/drawingml/2006/chart">
            <c:chart xmlns:c="http://schemas.openxmlformats.org/drawingml/2006/chart" xmlns:r="http://schemas.openxmlformats.org/officeDocument/2006/relationships" r:id="rId4"/>
          </a:graphicData>
        </a:graphic>
      </p:graphicFrame>
      <p:sp>
        <p:nvSpPr>
          <p:cNvPr id="6" name="ZoneTexte 5">
            <a:extLst>
              <a:ext uri="{FF2B5EF4-FFF2-40B4-BE49-F238E27FC236}">
                <a16:creationId xmlns:a16="http://schemas.microsoft.com/office/drawing/2014/main" id="{84CE04ED-2C78-4D33-B2DB-79657FCFBFE8}"/>
              </a:ext>
            </a:extLst>
          </p:cNvPr>
          <p:cNvSpPr txBox="1"/>
          <p:nvPr/>
        </p:nvSpPr>
        <p:spPr>
          <a:xfrm>
            <a:off x="8464989" y="1464660"/>
            <a:ext cx="31172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36% élevage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43% AEQ</a:t>
            </a:r>
          </a:p>
        </p:txBody>
      </p:sp>
      <p:sp>
        <p:nvSpPr>
          <p:cNvPr id="7" name="ZoneTexte 6">
            <a:extLst>
              <a:ext uri="{FF2B5EF4-FFF2-40B4-BE49-F238E27FC236}">
                <a16:creationId xmlns:a16="http://schemas.microsoft.com/office/drawing/2014/main" id="{23E06C55-70F7-4228-A7A1-0659A18495F0}"/>
              </a:ext>
            </a:extLst>
          </p:cNvPr>
          <p:cNvSpPr txBox="1"/>
          <p:nvPr/>
        </p:nvSpPr>
        <p:spPr>
          <a:xfrm>
            <a:off x="8464989" y="4314393"/>
            <a:ext cx="35140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34% élevages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41% AEQ</a:t>
            </a:r>
          </a:p>
        </p:txBody>
      </p:sp>
      <p:sp>
        <p:nvSpPr>
          <p:cNvPr id="8" name="ZoneTexte 7">
            <a:extLst>
              <a:ext uri="{FF2B5EF4-FFF2-40B4-BE49-F238E27FC236}">
                <a16:creationId xmlns:a16="http://schemas.microsoft.com/office/drawing/2014/main" id="{94124B0D-88C0-487C-AD4D-603628157A2A}"/>
              </a:ext>
            </a:extLst>
          </p:cNvPr>
          <p:cNvSpPr txBox="1"/>
          <p:nvPr/>
        </p:nvSpPr>
        <p:spPr>
          <a:xfrm>
            <a:off x="8464989" y="2819064"/>
            <a:ext cx="47200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16% élevages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18% AEQ</a:t>
            </a:r>
          </a:p>
        </p:txBody>
      </p:sp>
      <p:pic>
        <p:nvPicPr>
          <p:cNvPr id="9" name="Image 8">
            <a:extLst>
              <a:ext uri="{FF2B5EF4-FFF2-40B4-BE49-F238E27FC236}">
                <a16:creationId xmlns:a16="http://schemas.microsoft.com/office/drawing/2014/main" id="{015610FB-4525-42D3-8339-D7D10DD6A974}"/>
              </a:ext>
            </a:extLst>
          </p:cNvPr>
          <p:cNvPicPr>
            <a:picLocks noChangeAspect="1"/>
          </p:cNvPicPr>
          <p:nvPr/>
        </p:nvPicPr>
        <p:blipFill>
          <a:blip r:embed="rId5">
            <a:duotone>
              <a:schemeClr val="accent5">
                <a:shade val="45000"/>
                <a:satMod val="135000"/>
              </a:schemeClr>
              <a:prstClr val="white"/>
            </a:duotone>
          </a:blip>
          <a:stretch>
            <a:fillRect/>
          </a:stretch>
        </p:blipFill>
        <p:spPr>
          <a:xfrm>
            <a:off x="7220794" y="1550297"/>
            <a:ext cx="1036410" cy="408467"/>
          </a:xfrm>
          <a:prstGeom prst="rect">
            <a:avLst/>
          </a:prstGeom>
        </p:spPr>
      </p:pic>
      <p:pic>
        <p:nvPicPr>
          <p:cNvPr id="10" name="Image 9">
            <a:extLst>
              <a:ext uri="{FF2B5EF4-FFF2-40B4-BE49-F238E27FC236}">
                <a16:creationId xmlns:a16="http://schemas.microsoft.com/office/drawing/2014/main" id="{20656A13-7F27-41EF-ADD0-899FA98C59D0}"/>
              </a:ext>
            </a:extLst>
          </p:cNvPr>
          <p:cNvPicPr>
            <a:picLocks noChangeAspect="1"/>
          </p:cNvPicPr>
          <p:nvPr/>
        </p:nvPicPr>
        <p:blipFill>
          <a:blip r:embed="rId5">
            <a:duotone>
              <a:schemeClr val="accent2">
                <a:shade val="45000"/>
                <a:satMod val="135000"/>
              </a:schemeClr>
              <a:prstClr val="white"/>
            </a:duotone>
          </a:blip>
          <a:stretch>
            <a:fillRect/>
          </a:stretch>
        </p:blipFill>
        <p:spPr>
          <a:xfrm>
            <a:off x="7220794" y="2925481"/>
            <a:ext cx="1036410" cy="408467"/>
          </a:xfrm>
          <a:prstGeom prst="rect">
            <a:avLst/>
          </a:prstGeom>
        </p:spPr>
      </p:pic>
      <p:pic>
        <p:nvPicPr>
          <p:cNvPr id="11" name="Image 10">
            <a:extLst>
              <a:ext uri="{FF2B5EF4-FFF2-40B4-BE49-F238E27FC236}">
                <a16:creationId xmlns:a16="http://schemas.microsoft.com/office/drawing/2014/main" id="{4F3561A8-B463-4CFB-8786-6965ECA47A78}"/>
              </a:ext>
            </a:extLst>
          </p:cNvPr>
          <p:cNvPicPr>
            <a:picLocks noChangeAspect="1"/>
          </p:cNvPicPr>
          <p:nvPr/>
        </p:nvPicPr>
        <p:blipFill>
          <a:blip r:embed="rId5">
            <a:duotone>
              <a:schemeClr val="accent4">
                <a:shade val="45000"/>
                <a:satMod val="135000"/>
              </a:schemeClr>
              <a:prstClr val="white"/>
            </a:duotone>
          </a:blip>
          <a:stretch>
            <a:fillRect/>
          </a:stretch>
        </p:blipFill>
        <p:spPr>
          <a:xfrm>
            <a:off x="7220794" y="4433324"/>
            <a:ext cx="1036410" cy="408467"/>
          </a:xfrm>
          <a:prstGeom prst="rect">
            <a:avLst/>
          </a:prstGeom>
        </p:spPr>
      </p:pic>
      <p:pic>
        <p:nvPicPr>
          <p:cNvPr id="12" name="Image 11">
            <a:extLst>
              <a:ext uri="{FF2B5EF4-FFF2-40B4-BE49-F238E27FC236}">
                <a16:creationId xmlns:a16="http://schemas.microsoft.com/office/drawing/2014/main" id="{DC731125-C3F9-44BE-9648-1349FF401B66}"/>
              </a:ext>
            </a:extLst>
          </p:cNvPr>
          <p:cNvPicPr>
            <a:picLocks noChangeAspect="1"/>
          </p:cNvPicPr>
          <p:nvPr/>
        </p:nvPicPr>
        <p:blipFill>
          <a:blip r:embed="rId5">
            <a:duotone>
              <a:schemeClr val="accent3">
                <a:shade val="45000"/>
                <a:satMod val="135000"/>
              </a:schemeClr>
              <a:prstClr val="white"/>
            </a:duotone>
          </a:blip>
          <a:stretch>
            <a:fillRect/>
          </a:stretch>
        </p:blipFill>
        <p:spPr>
          <a:xfrm>
            <a:off x="305062" y="932673"/>
            <a:ext cx="1036410" cy="408467"/>
          </a:xfrm>
          <a:prstGeom prst="rect">
            <a:avLst/>
          </a:prstGeom>
        </p:spPr>
      </p:pic>
      <p:sp>
        <p:nvSpPr>
          <p:cNvPr id="14" name="Espace réservé du numéro de diapositive 3">
            <a:extLst>
              <a:ext uri="{FF2B5EF4-FFF2-40B4-BE49-F238E27FC236}">
                <a16:creationId xmlns:a16="http://schemas.microsoft.com/office/drawing/2014/main" id="{E9B1A5B3-75DF-41E2-A874-E576560B4893}"/>
              </a:ext>
            </a:extLst>
          </p:cNvPr>
          <p:cNvSpPr txBox="1">
            <a:spLocks/>
          </p:cNvSpPr>
          <p:nvPr/>
        </p:nvSpPr>
        <p:spPr>
          <a:xfrm>
            <a:off x="204254" y="6431656"/>
            <a:ext cx="1238026" cy="365125"/>
          </a:xfrm>
          <a:prstGeom prst="rect">
            <a:avLst/>
          </a:prstGeom>
        </p:spPr>
        <p:txBody>
          <a:bodyPr vert="horz" lIns="91440" tIns="45720" rIns="91440" bIns="45720" rtlCol="0" anchor="ctr"/>
          <a:lstStyle>
            <a:defPPr>
              <a:defRPr lang="fr-FR"/>
            </a:defPPr>
            <a:lvl1pPr marL="0" algn="l" defTabSz="914400" rtl="0" eaLnBrk="1" latinLnBrk="0" hangingPunct="1">
              <a:defRPr sz="1600" kern="1200">
                <a:solidFill>
                  <a:srgbClr val="DDE0E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04B038A-AB6F-4ABE-AFA1-418ECD5C6A57}" type="slidenum">
              <a:rPr kumimoji="0" lang="fr-FR" altLang="fr-FR" sz="1600" b="0" i="0" u="none" strike="noStrike" kern="1200" cap="none" spc="0" normalizeH="0" baseline="0" noProof="0" smtClean="0">
                <a:ln>
                  <a:noFill/>
                </a:ln>
                <a:solidFill>
                  <a:srgbClr val="DDE0E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fr-FR" altLang="fr-FR" sz="1600" b="0" i="0" u="none" strike="noStrike" kern="1200" cap="none" spc="0" normalizeH="0" baseline="0" noProof="0" dirty="0">
              <a:ln>
                <a:noFill/>
              </a:ln>
              <a:solidFill>
                <a:srgbClr val="DDE0E3"/>
              </a:solidFill>
              <a:effectLst/>
              <a:uLnTx/>
              <a:uFillTx/>
              <a:latin typeface="Calibri" panose="020F0502020204030204"/>
              <a:ea typeface="+mn-ea"/>
              <a:cs typeface="+mn-cs"/>
            </a:endParaRPr>
          </a:p>
        </p:txBody>
      </p:sp>
      <p:pic>
        <p:nvPicPr>
          <p:cNvPr id="2" name="Content Placeholder 3">
            <a:extLst>
              <a:ext uri="{FF2B5EF4-FFF2-40B4-BE49-F238E27FC236}">
                <a16:creationId xmlns:a16="http://schemas.microsoft.com/office/drawing/2014/main" id="{16C6B80F-A97F-B5A3-35FF-915238ECFB53}"/>
              </a:ext>
            </a:extLst>
          </p:cNvPr>
          <p:cNvPicPr>
            <a:picLocks noChangeAspect="1"/>
          </p:cNvPicPr>
          <p:nvPr/>
        </p:nvPicPr>
        <p:blipFill>
          <a:blip r:embed="rId6"/>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40530286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6">
            <a:extLst>
              <a:ext uri="{FF2B5EF4-FFF2-40B4-BE49-F238E27FC236}">
                <a16:creationId xmlns:a16="http://schemas.microsoft.com/office/drawing/2014/main" id="{8A0A6FB0-F628-49DB-9B00-2B93AE8C3DE3}"/>
              </a:ext>
            </a:extLst>
          </p:cNvPr>
          <p:cNvGraphicFramePr>
            <a:graphicFrameLocks noGrp="1"/>
          </p:cNvGraphicFramePr>
          <p:nvPr/>
        </p:nvGraphicFramePr>
        <p:xfrm>
          <a:off x="842640" y="933154"/>
          <a:ext cx="10319823" cy="1828800"/>
        </p:xfrm>
        <a:graphic>
          <a:graphicData uri="http://schemas.openxmlformats.org/drawingml/2006/table">
            <a:tbl>
              <a:tblPr firstRow="1" bandRow="1">
                <a:tableStyleId>{5C22544A-7EE6-4342-B048-85BDC9FD1C3A}</a:tableStyleId>
              </a:tblPr>
              <a:tblGrid>
                <a:gridCol w="1799122">
                  <a:extLst>
                    <a:ext uri="{9D8B030D-6E8A-4147-A177-3AD203B41FA5}">
                      <a16:colId xmlns:a16="http://schemas.microsoft.com/office/drawing/2014/main" val="1469345873"/>
                    </a:ext>
                  </a:extLst>
                </a:gridCol>
                <a:gridCol w="6044665">
                  <a:extLst>
                    <a:ext uri="{9D8B030D-6E8A-4147-A177-3AD203B41FA5}">
                      <a16:colId xmlns:a16="http://schemas.microsoft.com/office/drawing/2014/main" val="4085035533"/>
                    </a:ext>
                  </a:extLst>
                </a:gridCol>
                <a:gridCol w="2476036">
                  <a:extLst>
                    <a:ext uri="{9D8B030D-6E8A-4147-A177-3AD203B41FA5}">
                      <a16:colId xmlns:a16="http://schemas.microsoft.com/office/drawing/2014/main" val="1486756633"/>
                    </a:ext>
                  </a:extLst>
                </a:gridCol>
              </a:tblGrid>
              <a:tr h="348756">
                <a:tc>
                  <a:txBody>
                    <a:bodyPr/>
                    <a:lstStyle/>
                    <a:p>
                      <a:endParaRPr lang="fr-FR" dirty="0"/>
                    </a:p>
                  </a:txBody>
                  <a:tcPr>
                    <a:lnB w="12700" cap="flat" cmpd="sng" algn="ctr">
                      <a:solidFill>
                        <a:schemeClr val="accent1"/>
                      </a:solidFill>
                      <a:prstDash val="solid"/>
                      <a:round/>
                      <a:headEnd type="none" w="med" len="med"/>
                      <a:tailEnd type="none" w="med" len="med"/>
                    </a:lnB>
                    <a:solidFill>
                      <a:schemeClr val="bg1"/>
                    </a:solidFill>
                  </a:tcPr>
                </a:tc>
                <a:tc>
                  <a:txBody>
                    <a:bodyPr/>
                    <a:lstStyle/>
                    <a:p>
                      <a:endParaRPr lang="fr-FR"/>
                    </a:p>
                  </a:txBody>
                  <a:tcPr>
                    <a:lnB w="12700" cap="flat" cmpd="sng" algn="ctr">
                      <a:solidFill>
                        <a:schemeClr val="accent1"/>
                      </a:solidFill>
                      <a:prstDash val="solid"/>
                      <a:round/>
                      <a:headEnd type="none" w="med" len="med"/>
                      <a:tailEnd type="none" w="med" len="med"/>
                    </a:lnB>
                    <a:solidFill>
                      <a:schemeClr val="bg1"/>
                    </a:solidFill>
                  </a:tcPr>
                </a:tc>
                <a:tc>
                  <a:txBody>
                    <a:bodyPr/>
                    <a:lstStyle/>
                    <a:p>
                      <a:endParaRPr lang="fr-FR" dirty="0"/>
                    </a:p>
                  </a:txBody>
                  <a:tcPr>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822753452"/>
                  </a:ext>
                </a:extLst>
              </a:tr>
              <a:tr h="1279048">
                <a:tc>
                  <a:txBody>
                    <a:bodyPr/>
                    <a:lstStyle/>
                    <a:p>
                      <a:r>
                        <a:rPr lang="fr-FR" dirty="0"/>
                        <a:t>Alimentation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p>
                      <a:endParaRPr lang="fr-FR" dirty="0"/>
                    </a:p>
                    <a:p>
                      <a:endParaRPr lang="fr-FR"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t>Quasi autonomie pour la production des aliments mais dépendance en MP (avec taux incertain)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7281358"/>
                  </a:ext>
                </a:extLst>
              </a:tr>
            </a:tbl>
          </a:graphicData>
        </a:graphic>
      </p:graphicFrame>
      <p:sp>
        <p:nvSpPr>
          <p:cNvPr id="3" name="Titre 2">
            <a:extLst>
              <a:ext uri="{FF2B5EF4-FFF2-40B4-BE49-F238E27FC236}">
                <a16:creationId xmlns:a16="http://schemas.microsoft.com/office/drawing/2014/main" id="{BA14E72A-D4C6-42C6-978C-E21B24D6577D}"/>
              </a:ext>
            </a:extLst>
          </p:cNvPr>
          <p:cNvSpPr>
            <a:spLocks noGrp="1"/>
          </p:cNvSpPr>
          <p:nvPr>
            <p:ph type="title"/>
          </p:nvPr>
        </p:nvSpPr>
        <p:spPr/>
        <p:txBody>
          <a:bodyPr/>
          <a:lstStyle/>
          <a:p>
            <a:r>
              <a:rPr lang="fr-FR" dirty="0"/>
              <a:t>Niveau 1 : autonomie Aliments</a:t>
            </a:r>
          </a:p>
        </p:txBody>
      </p:sp>
      <p:pic>
        <p:nvPicPr>
          <p:cNvPr id="15" name="Picture 2" descr="Afficher l’image source">
            <a:extLst>
              <a:ext uri="{FF2B5EF4-FFF2-40B4-BE49-F238E27FC236}">
                <a16:creationId xmlns:a16="http://schemas.microsoft.com/office/drawing/2014/main" id="{E21E0891-3E48-4E93-A58D-BB63C6A84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1044" y="-2803"/>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12" name="Forme libre : forme 11">
            <a:extLst>
              <a:ext uri="{FF2B5EF4-FFF2-40B4-BE49-F238E27FC236}">
                <a16:creationId xmlns:a16="http://schemas.microsoft.com/office/drawing/2014/main" id="{9F387E9A-32A3-40B7-B663-605B3193F9F4}"/>
              </a:ext>
            </a:extLst>
          </p:cNvPr>
          <p:cNvSpPr/>
          <p:nvPr/>
        </p:nvSpPr>
        <p:spPr>
          <a:xfrm>
            <a:off x="5454627" y="1490870"/>
            <a:ext cx="1084529" cy="817640"/>
          </a:xfrm>
          <a:custGeom>
            <a:avLst/>
            <a:gdLst>
              <a:gd name="connsiteX0" fmla="*/ 317500 w 6292850"/>
              <a:gd name="connsiteY0" fmla="*/ 838200 h 4648200"/>
              <a:gd name="connsiteX1" fmla="*/ 234950 w 6292850"/>
              <a:gd name="connsiteY1" fmla="*/ 647700 h 4648200"/>
              <a:gd name="connsiteX2" fmla="*/ 361950 w 6292850"/>
              <a:gd name="connsiteY2" fmla="*/ 501650 h 4648200"/>
              <a:gd name="connsiteX3" fmla="*/ 565150 w 6292850"/>
              <a:gd name="connsiteY3" fmla="*/ 514350 h 4648200"/>
              <a:gd name="connsiteX4" fmla="*/ 666750 w 6292850"/>
              <a:gd name="connsiteY4" fmla="*/ 419100 h 4648200"/>
              <a:gd name="connsiteX5" fmla="*/ 660400 w 6292850"/>
              <a:gd name="connsiteY5" fmla="*/ 228600 h 4648200"/>
              <a:gd name="connsiteX6" fmla="*/ 800100 w 6292850"/>
              <a:gd name="connsiteY6" fmla="*/ 114300 h 4648200"/>
              <a:gd name="connsiteX7" fmla="*/ 984250 w 6292850"/>
              <a:gd name="connsiteY7" fmla="*/ 107950 h 4648200"/>
              <a:gd name="connsiteX8" fmla="*/ 1041400 w 6292850"/>
              <a:gd name="connsiteY8" fmla="*/ 0 h 4648200"/>
              <a:gd name="connsiteX9" fmla="*/ 1187450 w 6292850"/>
              <a:gd name="connsiteY9" fmla="*/ 6350 h 4648200"/>
              <a:gd name="connsiteX10" fmla="*/ 1352550 w 6292850"/>
              <a:gd name="connsiteY10" fmla="*/ 222250 h 4648200"/>
              <a:gd name="connsiteX11" fmla="*/ 1447800 w 6292850"/>
              <a:gd name="connsiteY11" fmla="*/ 146050 h 4648200"/>
              <a:gd name="connsiteX12" fmla="*/ 1530350 w 6292850"/>
              <a:gd name="connsiteY12" fmla="*/ 146050 h 4648200"/>
              <a:gd name="connsiteX13" fmla="*/ 1701800 w 6292850"/>
              <a:gd name="connsiteY13" fmla="*/ 228600 h 4648200"/>
              <a:gd name="connsiteX14" fmla="*/ 1866900 w 6292850"/>
              <a:gd name="connsiteY14" fmla="*/ 127000 h 4648200"/>
              <a:gd name="connsiteX15" fmla="*/ 2012950 w 6292850"/>
              <a:gd name="connsiteY15" fmla="*/ 450850 h 4648200"/>
              <a:gd name="connsiteX16" fmla="*/ 2209800 w 6292850"/>
              <a:gd name="connsiteY16" fmla="*/ 463550 h 4648200"/>
              <a:gd name="connsiteX17" fmla="*/ 2324100 w 6292850"/>
              <a:gd name="connsiteY17" fmla="*/ 590550 h 4648200"/>
              <a:gd name="connsiteX18" fmla="*/ 2317750 w 6292850"/>
              <a:gd name="connsiteY18" fmla="*/ 787400 h 4648200"/>
              <a:gd name="connsiteX19" fmla="*/ 2190750 w 6292850"/>
              <a:gd name="connsiteY19" fmla="*/ 901700 h 4648200"/>
              <a:gd name="connsiteX20" fmla="*/ 2197100 w 6292850"/>
              <a:gd name="connsiteY20" fmla="*/ 1022350 h 4648200"/>
              <a:gd name="connsiteX21" fmla="*/ 2330450 w 6292850"/>
              <a:gd name="connsiteY21" fmla="*/ 1073150 h 4648200"/>
              <a:gd name="connsiteX22" fmla="*/ 2730500 w 6292850"/>
              <a:gd name="connsiteY22" fmla="*/ 1073150 h 4648200"/>
              <a:gd name="connsiteX23" fmla="*/ 2832100 w 6292850"/>
              <a:gd name="connsiteY23" fmla="*/ 984250 h 4648200"/>
              <a:gd name="connsiteX24" fmla="*/ 2838450 w 6292850"/>
              <a:gd name="connsiteY24" fmla="*/ 850900 h 4648200"/>
              <a:gd name="connsiteX25" fmla="*/ 3111500 w 6292850"/>
              <a:gd name="connsiteY25" fmla="*/ 850900 h 4648200"/>
              <a:gd name="connsiteX26" fmla="*/ 3302000 w 6292850"/>
              <a:gd name="connsiteY26" fmla="*/ 1035050 h 4648200"/>
              <a:gd name="connsiteX27" fmla="*/ 3498850 w 6292850"/>
              <a:gd name="connsiteY27" fmla="*/ 444500 h 4648200"/>
              <a:gd name="connsiteX28" fmla="*/ 3543300 w 6292850"/>
              <a:gd name="connsiteY28" fmla="*/ 457200 h 4648200"/>
              <a:gd name="connsiteX29" fmla="*/ 3619500 w 6292850"/>
              <a:gd name="connsiteY29" fmla="*/ 495300 h 4648200"/>
              <a:gd name="connsiteX30" fmla="*/ 3771900 w 6292850"/>
              <a:gd name="connsiteY30" fmla="*/ 450850 h 4648200"/>
              <a:gd name="connsiteX31" fmla="*/ 4140200 w 6292850"/>
              <a:gd name="connsiteY31" fmla="*/ 863600 h 4648200"/>
              <a:gd name="connsiteX32" fmla="*/ 4324350 w 6292850"/>
              <a:gd name="connsiteY32" fmla="*/ 755650 h 4648200"/>
              <a:gd name="connsiteX33" fmla="*/ 4432300 w 6292850"/>
              <a:gd name="connsiteY33" fmla="*/ 869950 h 4648200"/>
              <a:gd name="connsiteX34" fmla="*/ 4635500 w 6292850"/>
              <a:gd name="connsiteY34" fmla="*/ 850900 h 4648200"/>
              <a:gd name="connsiteX35" fmla="*/ 4870450 w 6292850"/>
              <a:gd name="connsiteY35" fmla="*/ 584200 h 4648200"/>
              <a:gd name="connsiteX36" fmla="*/ 4953000 w 6292850"/>
              <a:gd name="connsiteY36" fmla="*/ 641350 h 4648200"/>
              <a:gd name="connsiteX37" fmla="*/ 4914900 w 6292850"/>
              <a:gd name="connsiteY37" fmla="*/ 857250 h 4648200"/>
              <a:gd name="connsiteX38" fmla="*/ 4743450 w 6292850"/>
              <a:gd name="connsiteY38" fmla="*/ 927100 h 4648200"/>
              <a:gd name="connsiteX39" fmla="*/ 4737100 w 6292850"/>
              <a:gd name="connsiteY39" fmla="*/ 1060450 h 4648200"/>
              <a:gd name="connsiteX40" fmla="*/ 4978400 w 6292850"/>
              <a:gd name="connsiteY40" fmla="*/ 1028700 h 4648200"/>
              <a:gd name="connsiteX41" fmla="*/ 5175250 w 6292850"/>
              <a:gd name="connsiteY41" fmla="*/ 857250 h 4648200"/>
              <a:gd name="connsiteX42" fmla="*/ 5111750 w 6292850"/>
              <a:gd name="connsiteY42" fmla="*/ 793750 h 4648200"/>
              <a:gd name="connsiteX43" fmla="*/ 5124450 w 6292850"/>
              <a:gd name="connsiteY43" fmla="*/ 723900 h 4648200"/>
              <a:gd name="connsiteX44" fmla="*/ 5187950 w 6292850"/>
              <a:gd name="connsiteY44" fmla="*/ 628650 h 4648200"/>
              <a:gd name="connsiteX45" fmla="*/ 5314950 w 6292850"/>
              <a:gd name="connsiteY45" fmla="*/ 641350 h 4648200"/>
              <a:gd name="connsiteX46" fmla="*/ 5416550 w 6292850"/>
              <a:gd name="connsiteY46" fmla="*/ 539750 h 4648200"/>
              <a:gd name="connsiteX47" fmla="*/ 5727700 w 6292850"/>
              <a:gd name="connsiteY47" fmla="*/ 552450 h 4648200"/>
              <a:gd name="connsiteX48" fmla="*/ 5708650 w 6292850"/>
              <a:gd name="connsiteY48" fmla="*/ 647700 h 4648200"/>
              <a:gd name="connsiteX49" fmla="*/ 5848350 w 6292850"/>
              <a:gd name="connsiteY49" fmla="*/ 749300 h 4648200"/>
              <a:gd name="connsiteX50" fmla="*/ 5753100 w 6292850"/>
              <a:gd name="connsiteY50" fmla="*/ 857250 h 4648200"/>
              <a:gd name="connsiteX51" fmla="*/ 5759450 w 6292850"/>
              <a:gd name="connsiteY51" fmla="*/ 1060450 h 4648200"/>
              <a:gd name="connsiteX52" fmla="*/ 5842000 w 6292850"/>
              <a:gd name="connsiteY52" fmla="*/ 1035050 h 4648200"/>
              <a:gd name="connsiteX53" fmla="*/ 5854700 w 6292850"/>
              <a:gd name="connsiteY53" fmla="*/ 1162050 h 4648200"/>
              <a:gd name="connsiteX54" fmla="*/ 5975350 w 6292850"/>
              <a:gd name="connsiteY54" fmla="*/ 1181100 h 4648200"/>
              <a:gd name="connsiteX55" fmla="*/ 6051550 w 6292850"/>
              <a:gd name="connsiteY55" fmla="*/ 1263650 h 4648200"/>
              <a:gd name="connsiteX56" fmla="*/ 6057900 w 6292850"/>
              <a:gd name="connsiteY56" fmla="*/ 1397000 h 4648200"/>
              <a:gd name="connsiteX57" fmla="*/ 5988050 w 6292850"/>
              <a:gd name="connsiteY57" fmla="*/ 1473200 h 4648200"/>
              <a:gd name="connsiteX58" fmla="*/ 5803900 w 6292850"/>
              <a:gd name="connsiteY58" fmla="*/ 1492250 h 4648200"/>
              <a:gd name="connsiteX59" fmla="*/ 5803900 w 6292850"/>
              <a:gd name="connsiteY59" fmla="*/ 1682750 h 4648200"/>
              <a:gd name="connsiteX60" fmla="*/ 5835650 w 6292850"/>
              <a:gd name="connsiteY60" fmla="*/ 1790700 h 4648200"/>
              <a:gd name="connsiteX61" fmla="*/ 6076950 w 6292850"/>
              <a:gd name="connsiteY61" fmla="*/ 1847850 h 4648200"/>
              <a:gd name="connsiteX62" fmla="*/ 6057900 w 6292850"/>
              <a:gd name="connsiteY62" fmla="*/ 2095500 h 4648200"/>
              <a:gd name="connsiteX63" fmla="*/ 6292850 w 6292850"/>
              <a:gd name="connsiteY63" fmla="*/ 2241550 h 4648200"/>
              <a:gd name="connsiteX64" fmla="*/ 6184900 w 6292850"/>
              <a:gd name="connsiteY64" fmla="*/ 2368550 h 4648200"/>
              <a:gd name="connsiteX65" fmla="*/ 6197600 w 6292850"/>
              <a:gd name="connsiteY65" fmla="*/ 2584450 h 4648200"/>
              <a:gd name="connsiteX66" fmla="*/ 6108700 w 6292850"/>
              <a:gd name="connsiteY66" fmla="*/ 2584450 h 4648200"/>
              <a:gd name="connsiteX67" fmla="*/ 5943600 w 6292850"/>
              <a:gd name="connsiteY67" fmla="*/ 2717800 h 4648200"/>
              <a:gd name="connsiteX68" fmla="*/ 5727700 w 6292850"/>
              <a:gd name="connsiteY68" fmla="*/ 2730500 h 4648200"/>
              <a:gd name="connsiteX69" fmla="*/ 5676900 w 6292850"/>
              <a:gd name="connsiteY69" fmla="*/ 2806700 h 4648200"/>
              <a:gd name="connsiteX70" fmla="*/ 5499100 w 6292850"/>
              <a:gd name="connsiteY70" fmla="*/ 2806700 h 4648200"/>
              <a:gd name="connsiteX71" fmla="*/ 5448300 w 6292850"/>
              <a:gd name="connsiteY71" fmla="*/ 2895600 h 4648200"/>
              <a:gd name="connsiteX72" fmla="*/ 5391150 w 6292850"/>
              <a:gd name="connsiteY72" fmla="*/ 2895600 h 4648200"/>
              <a:gd name="connsiteX73" fmla="*/ 5289550 w 6292850"/>
              <a:gd name="connsiteY73" fmla="*/ 2774950 h 4648200"/>
              <a:gd name="connsiteX74" fmla="*/ 5181600 w 6292850"/>
              <a:gd name="connsiteY74" fmla="*/ 2794000 h 4648200"/>
              <a:gd name="connsiteX75" fmla="*/ 5130800 w 6292850"/>
              <a:gd name="connsiteY75" fmla="*/ 3022600 h 4648200"/>
              <a:gd name="connsiteX76" fmla="*/ 5251450 w 6292850"/>
              <a:gd name="connsiteY76" fmla="*/ 3060700 h 4648200"/>
              <a:gd name="connsiteX77" fmla="*/ 5270500 w 6292850"/>
              <a:gd name="connsiteY77" fmla="*/ 3263900 h 4648200"/>
              <a:gd name="connsiteX78" fmla="*/ 5054600 w 6292850"/>
              <a:gd name="connsiteY78" fmla="*/ 3263900 h 4648200"/>
              <a:gd name="connsiteX79" fmla="*/ 4641850 w 6292850"/>
              <a:gd name="connsiteY79" fmla="*/ 3594100 h 4648200"/>
              <a:gd name="connsiteX80" fmla="*/ 4641850 w 6292850"/>
              <a:gd name="connsiteY80" fmla="*/ 3689350 h 4648200"/>
              <a:gd name="connsiteX81" fmla="*/ 4419600 w 6292850"/>
              <a:gd name="connsiteY81" fmla="*/ 3689350 h 4648200"/>
              <a:gd name="connsiteX82" fmla="*/ 4425950 w 6292850"/>
              <a:gd name="connsiteY82" fmla="*/ 3905250 h 4648200"/>
              <a:gd name="connsiteX83" fmla="*/ 4400550 w 6292850"/>
              <a:gd name="connsiteY83" fmla="*/ 3975100 h 4648200"/>
              <a:gd name="connsiteX84" fmla="*/ 4229100 w 6292850"/>
              <a:gd name="connsiteY84" fmla="*/ 3987800 h 4648200"/>
              <a:gd name="connsiteX85" fmla="*/ 4216400 w 6292850"/>
              <a:gd name="connsiteY85" fmla="*/ 4197350 h 4648200"/>
              <a:gd name="connsiteX86" fmla="*/ 4457700 w 6292850"/>
              <a:gd name="connsiteY86" fmla="*/ 4273550 h 4648200"/>
              <a:gd name="connsiteX87" fmla="*/ 4521200 w 6292850"/>
              <a:gd name="connsiteY87" fmla="*/ 4349750 h 4648200"/>
              <a:gd name="connsiteX88" fmla="*/ 4521200 w 6292850"/>
              <a:gd name="connsiteY88" fmla="*/ 4457700 h 4648200"/>
              <a:gd name="connsiteX89" fmla="*/ 4368800 w 6292850"/>
              <a:gd name="connsiteY89" fmla="*/ 4648200 h 4648200"/>
              <a:gd name="connsiteX90" fmla="*/ 3956050 w 6292850"/>
              <a:gd name="connsiteY90" fmla="*/ 4419600 h 4648200"/>
              <a:gd name="connsiteX91" fmla="*/ 3930650 w 6292850"/>
              <a:gd name="connsiteY91" fmla="*/ 4292600 h 4648200"/>
              <a:gd name="connsiteX92" fmla="*/ 3498850 w 6292850"/>
              <a:gd name="connsiteY92" fmla="*/ 4438650 h 4648200"/>
              <a:gd name="connsiteX93" fmla="*/ 3473450 w 6292850"/>
              <a:gd name="connsiteY93" fmla="*/ 4286250 h 4648200"/>
              <a:gd name="connsiteX94" fmla="*/ 2990850 w 6292850"/>
              <a:gd name="connsiteY94" fmla="*/ 4248150 h 4648200"/>
              <a:gd name="connsiteX95" fmla="*/ 2940050 w 6292850"/>
              <a:gd name="connsiteY95" fmla="*/ 4330700 h 4648200"/>
              <a:gd name="connsiteX96" fmla="*/ 2882900 w 6292850"/>
              <a:gd name="connsiteY96" fmla="*/ 4254500 h 4648200"/>
              <a:gd name="connsiteX97" fmla="*/ 2743200 w 6292850"/>
              <a:gd name="connsiteY97" fmla="*/ 4375150 h 4648200"/>
              <a:gd name="connsiteX98" fmla="*/ 2673350 w 6292850"/>
              <a:gd name="connsiteY98" fmla="*/ 4267200 h 4648200"/>
              <a:gd name="connsiteX99" fmla="*/ 2514600 w 6292850"/>
              <a:gd name="connsiteY99" fmla="*/ 4248150 h 4648200"/>
              <a:gd name="connsiteX100" fmla="*/ 2501900 w 6292850"/>
              <a:gd name="connsiteY100" fmla="*/ 4133850 h 4648200"/>
              <a:gd name="connsiteX101" fmla="*/ 2413000 w 6292850"/>
              <a:gd name="connsiteY101" fmla="*/ 4051300 h 4648200"/>
              <a:gd name="connsiteX102" fmla="*/ 2368550 w 6292850"/>
              <a:gd name="connsiteY102" fmla="*/ 3873500 h 4648200"/>
              <a:gd name="connsiteX103" fmla="*/ 2260600 w 6292850"/>
              <a:gd name="connsiteY103" fmla="*/ 3816350 h 4648200"/>
              <a:gd name="connsiteX104" fmla="*/ 2260600 w 6292850"/>
              <a:gd name="connsiteY104" fmla="*/ 3575050 h 4648200"/>
              <a:gd name="connsiteX105" fmla="*/ 1917700 w 6292850"/>
              <a:gd name="connsiteY105" fmla="*/ 3333750 h 4648200"/>
              <a:gd name="connsiteX106" fmla="*/ 1816100 w 6292850"/>
              <a:gd name="connsiteY106" fmla="*/ 3422650 h 4648200"/>
              <a:gd name="connsiteX107" fmla="*/ 1752600 w 6292850"/>
              <a:gd name="connsiteY107" fmla="*/ 3416300 h 4648200"/>
              <a:gd name="connsiteX108" fmla="*/ 1600200 w 6292850"/>
              <a:gd name="connsiteY108" fmla="*/ 3200400 h 4648200"/>
              <a:gd name="connsiteX109" fmla="*/ 1371600 w 6292850"/>
              <a:gd name="connsiteY109" fmla="*/ 3257550 h 4648200"/>
              <a:gd name="connsiteX110" fmla="*/ 1377950 w 6292850"/>
              <a:gd name="connsiteY110" fmla="*/ 3321050 h 4648200"/>
              <a:gd name="connsiteX111" fmla="*/ 1276350 w 6292850"/>
              <a:gd name="connsiteY111" fmla="*/ 3327400 h 4648200"/>
              <a:gd name="connsiteX112" fmla="*/ 1130300 w 6292850"/>
              <a:gd name="connsiteY112" fmla="*/ 3689350 h 4648200"/>
              <a:gd name="connsiteX113" fmla="*/ 965200 w 6292850"/>
              <a:gd name="connsiteY113" fmla="*/ 3371850 h 4648200"/>
              <a:gd name="connsiteX114" fmla="*/ 895350 w 6292850"/>
              <a:gd name="connsiteY114" fmla="*/ 3352800 h 4648200"/>
              <a:gd name="connsiteX115" fmla="*/ 850900 w 6292850"/>
              <a:gd name="connsiteY115" fmla="*/ 3327400 h 4648200"/>
              <a:gd name="connsiteX116" fmla="*/ 812800 w 6292850"/>
              <a:gd name="connsiteY116" fmla="*/ 3276600 h 4648200"/>
              <a:gd name="connsiteX117" fmla="*/ 609600 w 6292850"/>
              <a:gd name="connsiteY117" fmla="*/ 3422650 h 4648200"/>
              <a:gd name="connsiteX118" fmla="*/ 615950 w 6292850"/>
              <a:gd name="connsiteY118" fmla="*/ 3479800 h 4648200"/>
              <a:gd name="connsiteX119" fmla="*/ 622300 w 6292850"/>
              <a:gd name="connsiteY119" fmla="*/ 3556000 h 4648200"/>
              <a:gd name="connsiteX120" fmla="*/ 463550 w 6292850"/>
              <a:gd name="connsiteY120" fmla="*/ 3752850 h 4648200"/>
              <a:gd name="connsiteX121" fmla="*/ 152400 w 6292850"/>
              <a:gd name="connsiteY121" fmla="*/ 3765550 h 4648200"/>
              <a:gd name="connsiteX122" fmla="*/ 69850 w 6292850"/>
              <a:gd name="connsiteY122" fmla="*/ 3695700 h 4648200"/>
              <a:gd name="connsiteX123" fmla="*/ 57150 w 6292850"/>
              <a:gd name="connsiteY123" fmla="*/ 3467100 h 4648200"/>
              <a:gd name="connsiteX124" fmla="*/ 0 w 6292850"/>
              <a:gd name="connsiteY124" fmla="*/ 3200400 h 4648200"/>
              <a:gd name="connsiteX125" fmla="*/ 171450 w 6292850"/>
              <a:gd name="connsiteY125" fmla="*/ 2876550 h 4648200"/>
              <a:gd name="connsiteX126" fmla="*/ 177800 w 6292850"/>
              <a:gd name="connsiteY126" fmla="*/ 2749550 h 4648200"/>
              <a:gd name="connsiteX127" fmla="*/ 368300 w 6292850"/>
              <a:gd name="connsiteY127" fmla="*/ 2552700 h 4648200"/>
              <a:gd name="connsiteX128" fmla="*/ 508000 w 6292850"/>
              <a:gd name="connsiteY128" fmla="*/ 2489200 h 4648200"/>
              <a:gd name="connsiteX129" fmla="*/ 520700 w 6292850"/>
              <a:gd name="connsiteY129" fmla="*/ 2184400 h 4648200"/>
              <a:gd name="connsiteX130" fmla="*/ 469900 w 6292850"/>
              <a:gd name="connsiteY130" fmla="*/ 2139950 h 4648200"/>
              <a:gd name="connsiteX131" fmla="*/ 622300 w 6292850"/>
              <a:gd name="connsiteY131" fmla="*/ 2000250 h 4648200"/>
              <a:gd name="connsiteX132" fmla="*/ 400050 w 6292850"/>
              <a:gd name="connsiteY132" fmla="*/ 1714500 h 4648200"/>
              <a:gd name="connsiteX133" fmla="*/ 647700 w 6292850"/>
              <a:gd name="connsiteY133" fmla="*/ 1454150 h 4648200"/>
              <a:gd name="connsiteX134" fmla="*/ 654050 w 6292850"/>
              <a:gd name="connsiteY134" fmla="*/ 1308100 h 4648200"/>
              <a:gd name="connsiteX135" fmla="*/ 603250 w 6292850"/>
              <a:gd name="connsiteY135" fmla="*/ 1155700 h 4648200"/>
              <a:gd name="connsiteX136" fmla="*/ 412750 w 6292850"/>
              <a:gd name="connsiteY136" fmla="*/ 831850 h 4648200"/>
              <a:gd name="connsiteX137" fmla="*/ 317500 w 6292850"/>
              <a:gd name="connsiteY137" fmla="*/ 83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292850" h="4648200">
                <a:moveTo>
                  <a:pt x="317500" y="838200"/>
                </a:moveTo>
                <a:lnTo>
                  <a:pt x="234950" y="647700"/>
                </a:lnTo>
                <a:lnTo>
                  <a:pt x="361950" y="501650"/>
                </a:lnTo>
                <a:lnTo>
                  <a:pt x="565150" y="514350"/>
                </a:lnTo>
                <a:lnTo>
                  <a:pt x="666750" y="419100"/>
                </a:lnTo>
                <a:lnTo>
                  <a:pt x="660400" y="228600"/>
                </a:lnTo>
                <a:lnTo>
                  <a:pt x="800100" y="114300"/>
                </a:lnTo>
                <a:lnTo>
                  <a:pt x="984250" y="107950"/>
                </a:lnTo>
                <a:lnTo>
                  <a:pt x="1041400" y="0"/>
                </a:lnTo>
                <a:lnTo>
                  <a:pt x="1187450" y="6350"/>
                </a:lnTo>
                <a:lnTo>
                  <a:pt x="1352550" y="222250"/>
                </a:lnTo>
                <a:lnTo>
                  <a:pt x="1447800" y="146050"/>
                </a:lnTo>
                <a:lnTo>
                  <a:pt x="1530350" y="146050"/>
                </a:lnTo>
                <a:lnTo>
                  <a:pt x="1701800" y="228600"/>
                </a:lnTo>
                <a:lnTo>
                  <a:pt x="1866900" y="127000"/>
                </a:lnTo>
                <a:lnTo>
                  <a:pt x="2012950" y="450850"/>
                </a:lnTo>
                <a:lnTo>
                  <a:pt x="2209800" y="463550"/>
                </a:lnTo>
                <a:lnTo>
                  <a:pt x="2324100" y="590550"/>
                </a:lnTo>
                <a:lnTo>
                  <a:pt x="2317750" y="787400"/>
                </a:lnTo>
                <a:lnTo>
                  <a:pt x="2190750" y="901700"/>
                </a:lnTo>
                <a:lnTo>
                  <a:pt x="2197100" y="1022350"/>
                </a:lnTo>
                <a:lnTo>
                  <a:pt x="2330450" y="1073150"/>
                </a:lnTo>
                <a:lnTo>
                  <a:pt x="2730500" y="1073150"/>
                </a:lnTo>
                <a:lnTo>
                  <a:pt x="2832100" y="984250"/>
                </a:lnTo>
                <a:lnTo>
                  <a:pt x="2838450" y="850900"/>
                </a:lnTo>
                <a:lnTo>
                  <a:pt x="3111500" y="850900"/>
                </a:lnTo>
                <a:lnTo>
                  <a:pt x="3302000" y="1035050"/>
                </a:lnTo>
                <a:lnTo>
                  <a:pt x="3498850" y="444500"/>
                </a:lnTo>
                <a:lnTo>
                  <a:pt x="3543300" y="457200"/>
                </a:lnTo>
                <a:lnTo>
                  <a:pt x="3619500" y="495300"/>
                </a:lnTo>
                <a:lnTo>
                  <a:pt x="3771900" y="450850"/>
                </a:lnTo>
                <a:lnTo>
                  <a:pt x="4140200" y="863600"/>
                </a:lnTo>
                <a:lnTo>
                  <a:pt x="4324350" y="755650"/>
                </a:lnTo>
                <a:lnTo>
                  <a:pt x="4432300" y="869950"/>
                </a:lnTo>
                <a:lnTo>
                  <a:pt x="4635500" y="850900"/>
                </a:lnTo>
                <a:lnTo>
                  <a:pt x="4870450" y="584200"/>
                </a:lnTo>
                <a:lnTo>
                  <a:pt x="4953000" y="641350"/>
                </a:lnTo>
                <a:lnTo>
                  <a:pt x="4914900" y="857250"/>
                </a:lnTo>
                <a:lnTo>
                  <a:pt x="4743450" y="927100"/>
                </a:lnTo>
                <a:lnTo>
                  <a:pt x="4737100" y="1060450"/>
                </a:lnTo>
                <a:lnTo>
                  <a:pt x="4978400" y="1028700"/>
                </a:lnTo>
                <a:lnTo>
                  <a:pt x="5175250" y="857250"/>
                </a:lnTo>
                <a:lnTo>
                  <a:pt x="5111750" y="793750"/>
                </a:lnTo>
                <a:lnTo>
                  <a:pt x="5124450" y="723900"/>
                </a:lnTo>
                <a:lnTo>
                  <a:pt x="5187950" y="628650"/>
                </a:lnTo>
                <a:lnTo>
                  <a:pt x="5314950" y="641350"/>
                </a:lnTo>
                <a:lnTo>
                  <a:pt x="5416550" y="539750"/>
                </a:lnTo>
                <a:lnTo>
                  <a:pt x="5727700" y="552450"/>
                </a:lnTo>
                <a:lnTo>
                  <a:pt x="5708650" y="647700"/>
                </a:lnTo>
                <a:lnTo>
                  <a:pt x="5848350" y="749300"/>
                </a:lnTo>
                <a:lnTo>
                  <a:pt x="5753100" y="857250"/>
                </a:lnTo>
                <a:lnTo>
                  <a:pt x="5759450" y="1060450"/>
                </a:lnTo>
                <a:lnTo>
                  <a:pt x="5842000" y="1035050"/>
                </a:lnTo>
                <a:lnTo>
                  <a:pt x="5854700" y="1162050"/>
                </a:lnTo>
                <a:lnTo>
                  <a:pt x="5975350" y="1181100"/>
                </a:lnTo>
                <a:lnTo>
                  <a:pt x="6051550" y="1263650"/>
                </a:lnTo>
                <a:lnTo>
                  <a:pt x="6057900" y="1397000"/>
                </a:lnTo>
                <a:lnTo>
                  <a:pt x="5988050" y="1473200"/>
                </a:lnTo>
                <a:lnTo>
                  <a:pt x="5803900" y="1492250"/>
                </a:lnTo>
                <a:lnTo>
                  <a:pt x="5803900" y="1682750"/>
                </a:lnTo>
                <a:lnTo>
                  <a:pt x="5835650" y="1790700"/>
                </a:lnTo>
                <a:lnTo>
                  <a:pt x="6076950" y="1847850"/>
                </a:lnTo>
                <a:lnTo>
                  <a:pt x="6057900" y="2095500"/>
                </a:lnTo>
                <a:lnTo>
                  <a:pt x="6292850" y="2241550"/>
                </a:lnTo>
                <a:lnTo>
                  <a:pt x="6184900" y="2368550"/>
                </a:lnTo>
                <a:lnTo>
                  <a:pt x="6197600" y="2584450"/>
                </a:lnTo>
                <a:lnTo>
                  <a:pt x="6108700" y="2584450"/>
                </a:lnTo>
                <a:lnTo>
                  <a:pt x="5943600" y="2717800"/>
                </a:lnTo>
                <a:lnTo>
                  <a:pt x="5727700" y="2730500"/>
                </a:lnTo>
                <a:lnTo>
                  <a:pt x="5676900" y="2806700"/>
                </a:lnTo>
                <a:lnTo>
                  <a:pt x="5499100" y="2806700"/>
                </a:lnTo>
                <a:lnTo>
                  <a:pt x="5448300" y="2895600"/>
                </a:lnTo>
                <a:lnTo>
                  <a:pt x="5391150" y="2895600"/>
                </a:lnTo>
                <a:lnTo>
                  <a:pt x="5289550" y="2774950"/>
                </a:lnTo>
                <a:lnTo>
                  <a:pt x="5181600" y="2794000"/>
                </a:lnTo>
                <a:lnTo>
                  <a:pt x="5130800" y="3022600"/>
                </a:lnTo>
                <a:lnTo>
                  <a:pt x="5251450" y="3060700"/>
                </a:lnTo>
                <a:lnTo>
                  <a:pt x="5270500" y="3263900"/>
                </a:lnTo>
                <a:lnTo>
                  <a:pt x="5054600" y="3263900"/>
                </a:lnTo>
                <a:lnTo>
                  <a:pt x="4641850" y="3594100"/>
                </a:lnTo>
                <a:lnTo>
                  <a:pt x="4641850" y="3689350"/>
                </a:lnTo>
                <a:lnTo>
                  <a:pt x="4419600" y="3689350"/>
                </a:lnTo>
                <a:lnTo>
                  <a:pt x="4425950" y="3905250"/>
                </a:lnTo>
                <a:lnTo>
                  <a:pt x="4400550" y="3975100"/>
                </a:lnTo>
                <a:lnTo>
                  <a:pt x="4229100" y="3987800"/>
                </a:lnTo>
                <a:lnTo>
                  <a:pt x="4216400" y="4197350"/>
                </a:lnTo>
                <a:lnTo>
                  <a:pt x="4457700" y="4273550"/>
                </a:lnTo>
                <a:lnTo>
                  <a:pt x="4521200" y="4349750"/>
                </a:lnTo>
                <a:lnTo>
                  <a:pt x="4521200" y="4457700"/>
                </a:lnTo>
                <a:lnTo>
                  <a:pt x="4368800" y="4648200"/>
                </a:lnTo>
                <a:lnTo>
                  <a:pt x="3956050" y="4419600"/>
                </a:lnTo>
                <a:lnTo>
                  <a:pt x="3930650" y="4292600"/>
                </a:lnTo>
                <a:lnTo>
                  <a:pt x="3498850" y="4438650"/>
                </a:lnTo>
                <a:lnTo>
                  <a:pt x="3473450" y="4286250"/>
                </a:lnTo>
                <a:lnTo>
                  <a:pt x="2990850" y="4248150"/>
                </a:lnTo>
                <a:lnTo>
                  <a:pt x="2940050" y="4330700"/>
                </a:lnTo>
                <a:lnTo>
                  <a:pt x="2882900" y="4254500"/>
                </a:lnTo>
                <a:lnTo>
                  <a:pt x="2743200" y="4375150"/>
                </a:lnTo>
                <a:lnTo>
                  <a:pt x="2673350" y="4267200"/>
                </a:lnTo>
                <a:lnTo>
                  <a:pt x="2514600" y="4248150"/>
                </a:lnTo>
                <a:lnTo>
                  <a:pt x="2501900" y="4133850"/>
                </a:lnTo>
                <a:lnTo>
                  <a:pt x="2413000" y="4051300"/>
                </a:lnTo>
                <a:lnTo>
                  <a:pt x="2368550" y="3873500"/>
                </a:lnTo>
                <a:lnTo>
                  <a:pt x="2260600" y="3816350"/>
                </a:lnTo>
                <a:lnTo>
                  <a:pt x="2260600" y="3575050"/>
                </a:lnTo>
                <a:lnTo>
                  <a:pt x="1917700" y="3333750"/>
                </a:lnTo>
                <a:lnTo>
                  <a:pt x="1816100" y="3422650"/>
                </a:lnTo>
                <a:lnTo>
                  <a:pt x="1752600" y="3416300"/>
                </a:lnTo>
                <a:lnTo>
                  <a:pt x="1600200" y="3200400"/>
                </a:lnTo>
                <a:lnTo>
                  <a:pt x="1371600" y="3257550"/>
                </a:lnTo>
                <a:lnTo>
                  <a:pt x="1377950" y="3321050"/>
                </a:lnTo>
                <a:lnTo>
                  <a:pt x="1276350" y="3327400"/>
                </a:lnTo>
                <a:lnTo>
                  <a:pt x="1130300" y="3689350"/>
                </a:lnTo>
                <a:lnTo>
                  <a:pt x="965200" y="3371850"/>
                </a:lnTo>
                <a:lnTo>
                  <a:pt x="895350" y="3352800"/>
                </a:lnTo>
                <a:lnTo>
                  <a:pt x="850900" y="3327400"/>
                </a:lnTo>
                <a:lnTo>
                  <a:pt x="812800" y="3276600"/>
                </a:lnTo>
                <a:lnTo>
                  <a:pt x="609600" y="3422650"/>
                </a:lnTo>
                <a:lnTo>
                  <a:pt x="615950" y="3479800"/>
                </a:lnTo>
                <a:lnTo>
                  <a:pt x="622300" y="3556000"/>
                </a:lnTo>
                <a:lnTo>
                  <a:pt x="463550" y="3752850"/>
                </a:lnTo>
                <a:lnTo>
                  <a:pt x="152400" y="3765550"/>
                </a:lnTo>
                <a:lnTo>
                  <a:pt x="69850" y="3695700"/>
                </a:lnTo>
                <a:lnTo>
                  <a:pt x="57150" y="3467100"/>
                </a:lnTo>
                <a:lnTo>
                  <a:pt x="0" y="3200400"/>
                </a:lnTo>
                <a:lnTo>
                  <a:pt x="171450" y="2876550"/>
                </a:lnTo>
                <a:lnTo>
                  <a:pt x="177800" y="2749550"/>
                </a:lnTo>
                <a:lnTo>
                  <a:pt x="368300" y="2552700"/>
                </a:lnTo>
                <a:lnTo>
                  <a:pt x="508000" y="2489200"/>
                </a:lnTo>
                <a:lnTo>
                  <a:pt x="520700" y="2184400"/>
                </a:lnTo>
                <a:lnTo>
                  <a:pt x="469900" y="2139950"/>
                </a:lnTo>
                <a:lnTo>
                  <a:pt x="622300" y="2000250"/>
                </a:lnTo>
                <a:lnTo>
                  <a:pt x="400050" y="1714500"/>
                </a:lnTo>
                <a:lnTo>
                  <a:pt x="647700" y="1454150"/>
                </a:lnTo>
                <a:lnTo>
                  <a:pt x="654050" y="1308100"/>
                </a:lnTo>
                <a:lnTo>
                  <a:pt x="603250" y="1155700"/>
                </a:lnTo>
                <a:lnTo>
                  <a:pt x="412750" y="831850"/>
                </a:lnTo>
                <a:lnTo>
                  <a:pt x="317500" y="838200"/>
                </a:lnTo>
                <a:close/>
              </a:path>
            </a:pathLst>
          </a:custGeom>
          <a:solidFill>
            <a:schemeClr val="accent5">
              <a:lumMod val="20000"/>
              <a:lumOff val="8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lèche : droite 13">
            <a:extLst>
              <a:ext uri="{FF2B5EF4-FFF2-40B4-BE49-F238E27FC236}">
                <a16:creationId xmlns:a16="http://schemas.microsoft.com/office/drawing/2014/main" id="{8FA85919-B932-465D-B891-4FEB0180B71B}"/>
              </a:ext>
            </a:extLst>
          </p:cNvPr>
          <p:cNvSpPr/>
          <p:nvPr/>
        </p:nvSpPr>
        <p:spPr>
          <a:xfrm>
            <a:off x="4598422" y="1558811"/>
            <a:ext cx="599573" cy="211539"/>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8F8FDE4C-328F-40F4-B0EE-66A31A1A62C2}"/>
              </a:ext>
            </a:extLst>
          </p:cNvPr>
          <p:cNvSpPr txBox="1"/>
          <p:nvPr/>
        </p:nvSpPr>
        <p:spPr>
          <a:xfrm>
            <a:off x="2952502" y="1378937"/>
            <a:ext cx="16459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ED7D31"/>
                </a:solidFill>
                <a:effectLst/>
                <a:uLnTx/>
                <a:uFillTx/>
                <a:latin typeface="Calibri" panose="020F0502020204030204"/>
                <a:ea typeface="+mn-ea"/>
                <a:cs typeface="+mn-cs"/>
              </a:rPr>
              <a:t>Besoin 4% aliments composés</a:t>
            </a:r>
          </a:p>
        </p:txBody>
      </p:sp>
      <p:sp>
        <p:nvSpPr>
          <p:cNvPr id="24" name="Flèche : droite 23">
            <a:extLst>
              <a:ext uri="{FF2B5EF4-FFF2-40B4-BE49-F238E27FC236}">
                <a16:creationId xmlns:a16="http://schemas.microsoft.com/office/drawing/2014/main" id="{EA748EF0-AECD-4BB5-AAC6-360912949EC2}"/>
              </a:ext>
            </a:extLst>
          </p:cNvPr>
          <p:cNvSpPr/>
          <p:nvPr/>
        </p:nvSpPr>
        <p:spPr>
          <a:xfrm>
            <a:off x="4594328" y="1770351"/>
            <a:ext cx="599573" cy="702182"/>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5C99E632-40F2-44B5-B0D7-8FC183FDD581}"/>
              </a:ext>
            </a:extLst>
          </p:cNvPr>
          <p:cNvSpPr txBox="1"/>
          <p:nvPr/>
        </p:nvSpPr>
        <p:spPr>
          <a:xfrm>
            <a:off x="2948408" y="1985794"/>
            <a:ext cx="16459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Besoin 47% MP*</a:t>
            </a:r>
          </a:p>
        </p:txBody>
      </p:sp>
      <p:sp>
        <p:nvSpPr>
          <p:cNvPr id="5" name="ZoneTexte 4">
            <a:extLst>
              <a:ext uri="{FF2B5EF4-FFF2-40B4-BE49-F238E27FC236}">
                <a16:creationId xmlns:a16="http://schemas.microsoft.com/office/drawing/2014/main" id="{C4EC77D0-D6AF-423F-9EE2-258312C86438}"/>
              </a:ext>
            </a:extLst>
          </p:cNvPr>
          <p:cNvSpPr txBox="1"/>
          <p:nvPr/>
        </p:nvSpPr>
        <p:spPr>
          <a:xfrm>
            <a:off x="2875454" y="2914519"/>
            <a:ext cx="55241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srgbClr val="FF0000"/>
                </a:solidFill>
                <a:effectLst/>
                <a:uLnTx/>
                <a:uFillTx/>
                <a:latin typeface="Calibri" panose="020F0502020204030204"/>
                <a:ea typeface="+mn-ea"/>
                <a:cs typeface="+mn-cs"/>
              </a:rPr>
              <a:t>* Attention : basé sur les données d’un seul fabricant d’aliment et sans pourcentage précis</a:t>
            </a:r>
          </a:p>
        </p:txBody>
      </p:sp>
      <p:sp>
        <p:nvSpPr>
          <p:cNvPr id="26" name="ZoneTexte 25">
            <a:extLst>
              <a:ext uri="{FF2B5EF4-FFF2-40B4-BE49-F238E27FC236}">
                <a16:creationId xmlns:a16="http://schemas.microsoft.com/office/drawing/2014/main" id="{217DF089-B669-448B-B50C-51C4BB6057A9}"/>
              </a:ext>
            </a:extLst>
          </p:cNvPr>
          <p:cNvSpPr txBox="1"/>
          <p:nvPr/>
        </p:nvSpPr>
        <p:spPr>
          <a:xfrm>
            <a:off x="5202089" y="1577606"/>
            <a:ext cx="164592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43% des porcs alimentés à la ferme</a:t>
            </a:r>
          </a:p>
        </p:txBody>
      </p:sp>
    </p:spTree>
    <p:extLst>
      <p:ext uri="{BB962C8B-B14F-4D97-AF65-F5344CB8AC3E}">
        <p14:creationId xmlns:p14="http://schemas.microsoft.com/office/powerpoint/2010/main" val="401431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A14E72A-D4C6-42C6-978C-E21B24D6577D}"/>
              </a:ext>
            </a:extLst>
          </p:cNvPr>
          <p:cNvSpPr>
            <a:spLocks noGrp="1"/>
          </p:cNvSpPr>
          <p:nvPr>
            <p:ph type="title"/>
          </p:nvPr>
        </p:nvSpPr>
        <p:spPr/>
        <p:txBody>
          <a:bodyPr/>
          <a:lstStyle/>
          <a:p>
            <a:r>
              <a:rPr lang="fr-FR" dirty="0"/>
              <a:t>Gestion des effluents</a:t>
            </a:r>
          </a:p>
        </p:txBody>
      </p:sp>
      <p:pic>
        <p:nvPicPr>
          <p:cNvPr id="5" name="Image 4">
            <a:extLst>
              <a:ext uri="{FF2B5EF4-FFF2-40B4-BE49-F238E27FC236}">
                <a16:creationId xmlns:a16="http://schemas.microsoft.com/office/drawing/2014/main" id="{37866A11-1FA5-FD7E-81BB-B2461BC90547}"/>
              </a:ext>
            </a:extLst>
          </p:cNvPr>
          <p:cNvPicPr>
            <a:picLocks noChangeAspect="1"/>
          </p:cNvPicPr>
          <p:nvPr/>
        </p:nvPicPr>
        <p:blipFill>
          <a:blip r:embed="rId3"/>
          <a:stretch>
            <a:fillRect/>
          </a:stretch>
        </p:blipFill>
        <p:spPr>
          <a:xfrm>
            <a:off x="1722026" y="1014047"/>
            <a:ext cx="8747948" cy="5701078"/>
          </a:xfrm>
          <a:prstGeom prst="rect">
            <a:avLst/>
          </a:prstGeom>
        </p:spPr>
      </p:pic>
      <p:pic>
        <p:nvPicPr>
          <p:cNvPr id="6" name="Content Placeholder 3">
            <a:extLst>
              <a:ext uri="{FF2B5EF4-FFF2-40B4-BE49-F238E27FC236}">
                <a16:creationId xmlns:a16="http://schemas.microsoft.com/office/drawing/2014/main" id="{DAABC33F-19C1-BBC3-4634-393C77E2A125}"/>
              </a:ext>
            </a:extLst>
          </p:cNvPr>
          <p:cNvPicPr>
            <a:picLocks noChangeAspect="1"/>
          </p:cNvPicPr>
          <p:nvPr/>
        </p:nvPicPr>
        <p:blipFill>
          <a:blip r:embed="rId4"/>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41530823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6">
            <a:extLst>
              <a:ext uri="{FF2B5EF4-FFF2-40B4-BE49-F238E27FC236}">
                <a16:creationId xmlns:a16="http://schemas.microsoft.com/office/drawing/2014/main" id="{8A0A6FB0-F628-49DB-9B00-2B93AE8C3DE3}"/>
              </a:ext>
            </a:extLst>
          </p:cNvPr>
          <p:cNvGraphicFramePr>
            <a:graphicFrameLocks noGrp="1"/>
          </p:cNvGraphicFramePr>
          <p:nvPr/>
        </p:nvGraphicFramePr>
        <p:xfrm>
          <a:off x="842640" y="673769"/>
          <a:ext cx="10319823" cy="3003082"/>
        </p:xfrm>
        <a:graphic>
          <a:graphicData uri="http://schemas.openxmlformats.org/drawingml/2006/table">
            <a:tbl>
              <a:tblPr firstRow="1" bandRow="1">
                <a:tableStyleId>{5C22544A-7EE6-4342-B048-85BDC9FD1C3A}</a:tableStyleId>
              </a:tblPr>
              <a:tblGrid>
                <a:gridCol w="1799122">
                  <a:extLst>
                    <a:ext uri="{9D8B030D-6E8A-4147-A177-3AD203B41FA5}">
                      <a16:colId xmlns:a16="http://schemas.microsoft.com/office/drawing/2014/main" val="1469345873"/>
                    </a:ext>
                  </a:extLst>
                </a:gridCol>
                <a:gridCol w="6044665">
                  <a:extLst>
                    <a:ext uri="{9D8B030D-6E8A-4147-A177-3AD203B41FA5}">
                      <a16:colId xmlns:a16="http://schemas.microsoft.com/office/drawing/2014/main" val="4085035533"/>
                    </a:ext>
                  </a:extLst>
                </a:gridCol>
                <a:gridCol w="2476036">
                  <a:extLst>
                    <a:ext uri="{9D8B030D-6E8A-4147-A177-3AD203B41FA5}">
                      <a16:colId xmlns:a16="http://schemas.microsoft.com/office/drawing/2014/main" val="1486756633"/>
                    </a:ext>
                  </a:extLst>
                </a:gridCol>
              </a:tblGrid>
              <a:tr h="667803">
                <a:tc>
                  <a:txBody>
                    <a:bodyPr/>
                    <a:lstStyle/>
                    <a:p>
                      <a:endParaRPr lang="fr-FR" dirty="0"/>
                    </a:p>
                  </a:txBody>
                  <a:tcPr>
                    <a:lnB w="12700" cap="flat" cmpd="sng" algn="ctr">
                      <a:solidFill>
                        <a:schemeClr val="accent1"/>
                      </a:solidFill>
                      <a:prstDash val="solid"/>
                      <a:round/>
                      <a:headEnd type="none" w="med" len="med"/>
                      <a:tailEnd type="none" w="med" len="med"/>
                    </a:lnB>
                    <a:solidFill>
                      <a:schemeClr val="bg1"/>
                    </a:solidFill>
                  </a:tcPr>
                </a:tc>
                <a:tc>
                  <a:txBody>
                    <a:bodyPr/>
                    <a:lstStyle/>
                    <a:p>
                      <a:endParaRPr lang="fr-FR"/>
                    </a:p>
                  </a:txBody>
                  <a:tcPr>
                    <a:lnB w="12700" cap="flat" cmpd="sng" algn="ctr">
                      <a:solidFill>
                        <a:schemeClr val="accent1"/>
                      </a:solidFill>
                      <a:prstDash val="solid"/>
                      <a:round/>
                      <a:headEnd type="none" w="med" len="med"/>
                      <a:tailEnd type="none" w="med" len="med"/>
                    </a:lnB>
                    <a:solidFill>
                      <a:schemeClr val="bg1"/>
                    </a:solidFill>
                  </a:tcPr>
                </a:tc>
                <a:tc>
                  <a:txBody>
                    <a:bodyPr/>
                    <a:lstStyle/>
                    <a:p>
                      <a:endParaRPr lang="fr-FR" dirty="0"/>
                    </a:p>
                  </a:txBody>
                  <a:tcPr>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822753452"/>
                  </a:ext>
                </a:extLst>
              </a:tr>
              <a:tr h="2335279">
                <a:tc>
                  <a:txBody>
                    <a:bodyPr/>
                    <a:lstStyle/>
                    <a:p>
                      <a:r>
                        <a:rPr lang="fr-FR" dirty="0"/>
                        <a:t>Gestion des effluents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9787569"/>
                  </a:ext>
                </a:extLst>
              </a:tr>
            </a:tbl>
          </a:graphicData>
        </a:graphic>
      </p:graphicFrame>
      <p:sp>
        <p:nvSpPr>
          <p:cNvPr id="3" name="Titre 2">
            <a:extLst>
              <a:ext uri="{FF2B5EF4-FFF2-40B4-BE49-F238E27FC236}">
                <a16:creationId xmlns:a16="http://schemas.microsoft.com/office/drawing/2014/main" id="{BA14E72A-D4C6-42C6-978C-E21B24D6577D}"/>
              </a:ext>
            </a:extLst>
          </p:cNvPr>
          <p:cNvSpPr>
            <a:spLocks noGrp="1"/>
          </p:cNvSpPr>
          <p:nvPr>
            <p:ph type="title"/>
          </p:nvPr>
        </p:nvSpPr>
        <p:spPr/>
        <p:txBody>
          <a:bodyPr/>
          <a:lstStyle/>
          <a:p>
            <a:r>
              <a:rPr lang="fr-FR" dirty="0"/>
              <a:t>Niveau 1 : autonomie Effluents</a:t>
            </a:r>
          </a:p>
        </p:txBody>
      </p:sp>
      <p:pic>
        <p:nvPicPr>
          <p:cNvPr id="15" name="Picture 2" descr="Afficher l’image source">
            <a:extLst>
              <a:ext uri="{FF2B5EF4-FFF2-40B4-BE49-F238E27FC236}">
                <a16:creationId xmlns:a16="http://schemas.microsoft.com/office/drawing/2014/main" id="{E21E0891-3E48-4E93-A58D-BB63C6A84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1044" y="-2803"/>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8" name="Forme libre : forme 27">
            <a:extLst>
              <a:ext uri="{FF2B5EF4-FFF2-40B4-BE49-F238E27FC236}">
                <a16:creationId xmlns:a16="http://schemas.microsoft.com/office/drawing/2014/main" id="{B84EA67D-9569-4904-8B9D-7DF3AA2D9389}"/>
              </a:ext>
            </a:extLst>
          </p:cNvPr>
          <p:cNvSpPr/>
          <p:nvPr/>
        </p:nvSpPr>
        <p:spPr>
          <a:xfrm>
            <a:off x="5206538" y="1829769"/>
            <a:ext cx="1447800" cy="1224507"/>
          </a:xfrm>
          <a:custGeom>
            <a:avLst/>
            <a:gdLst>
              <a:gd name="connsiteX0" fmla="*/ 317500 w 6292850"/>
              <a:gd name="connsiteY0" fmla="*/ 838200 h 4648200"/>
              <a:gd name="connsiteX1" fmla="*/ 234950 w 6292850"/>
              <a:gd name="connsiteY1" fmla="*/ 647700 h 4648200"/>
              <a:gd name="connsiteX2" fmla="*/ 361950 w 6292850"/>
              <a:gd name="connsiteY2" fmla="*/ 501650 h 4648200"/>
              <a:gd name="connsiteX3" fmla="*/ 565150 w 6292850"/>
              <a:gd name="connsiteY3" fmla="*/ 514350 h 4648200"/>
              <a:gd name="connsiteX4" fmla="*/ 666750 w 6292850"/>
              <a:gd name="connsiteY4" fmla="*/ 419100 h 4648200"/>
              <a:gd name="connsiteX5" fmla="*/ 660400 w 6292850"/>
              <a:gd name="connsiteY5" fmla="*/ 228600 h 4648200"/>
              <a:gd name="connsiteX6" fmla="*/ 800100 w 6292850"/>
              <a:gd name="connsiteY6" fmla="*/ 114300 h 4648200"/>
              <a:gd name="connsiteX7" fmla="*/ 984250 w 6292850"/>
              <a:gd name="connsiteY7" fmla="*/ 107950 h 4648200"/>
              <a:gd name="connsiteX8" fmla="*/ 1041400 w 6292850"/>
              <a:gd name="connsiteY8" fmla="*/ 0 h 4648200"/>
              <a:gd name="connsiteX9" fmla="*/ 1187450 w 6292850"/>
              <a:gd name="connsiteY9" fmla="*/ 6350 h 4648200"/>
              <a:gd name="connsiteX10" fmla="*/ 1352550 w 6292850"/>
              <a:gd name="connsiteY10" fmla="*/ 222250 h 4648200"/>
              <a:gd name="connsiteX11" fmla="*/ 1447800 w 6292850"/>
              <a:gd name="connsiteY11" fmla="*/ 146050 h 4648200"/>
              <a:gd name="connsiteX12" fmla="*/ 1530350 w 6292850"/>
              <a:gd name="connsiteY12" fmla="*/ 146050 h 4648200"/>
              <a:gd name="connsiteX13" fmla="*/ 1701800 w 6292850"/>
              <a:gd name="connsiteY13" fmla="*/ 228600 h 4648200"/>
              <a:gd name="connsiteX14" fmla="*/ 1866900 w 6292850"/>
              <a:gd name="connsiteY14" fmla="*/ 127000 h 4648200"/>
              <a:gd name="connsiteX15" fmla="*/ 2012950 w 6292850"/>
              <a:gd name="connsiteY15" fmla="*/ 450850 h 4648200"/>
              <a:gd name="connsiteX16" fmla="*/ 2209800 w 6292850"/>
              <a:gd name="connsiteY16" fmla="*/ 463550 h 4648200"/>
              <a:gd name="connsiteX17" fmla="*/ 2324100 w 6292850"/>
              <a:gd name="connsiteY17" fmla="*/ 590550 h 4648200"/>
              <a:gd name="connsiteX18" fmla="*/ 2317750 w 6292850"/>
              <a:gd name="connsiteY18" fmla="*/ 787400 h 4648200"/>
              <a:gd name="connsiteX19" fmla="*/ 2190750 w 6292850"/>
              <a:gd name="connsiteY19" fmla="*/ 901700 h 4648200"/>
              <a:gd name="connsiteX20" fmla="*/ 2197100 w 6292850"/>
              <a:gd name="connsiteY20" fmla="*/ 1022350 h 4648200"/>
              <a:gd name="connsiteX21" fmla="*/ 2330450 w 6292850"/>
              <a:gd name="connsiteY21" fmla="*/ 1073150 h 4648200"/>
              <a:gd name="connsiteX22" fmla="*/ 2730500 w 6292850"/>
              <a:gd name="connsiteY22" fmla="*/ 1073150 h 4648200"/>
              <a:gd name="connsiteX23" fmla="*/ 2832100 w 6292850"/>
              <a:gd name="connsiteY23" fmla="*/ 984250 h 4648200"/>
              <a:gd name="connsiteX24" fmla="*/ 2838450 w 6292850"/>
              <a:gd name="connsiteY24" fmla="*/ 850900 h 4648200"/>
              <a:gd name="connsiteX25" fmla="*/ 3111500 w 6292850"/>
              <a:gd name="connsiteY25" fmla="*/ 850900 h 4648200"/>
              <a:gd name="connsiteX26" fmla="*/ 3302000 w 6292850"/>
              <a:gd name="connsiteY26" fmla="*/ 1035050 h 4648200"/>
              <a:gd name="connsiteX27" fmla="*/ 3498850 w 6292850"/>
              <a:gd name="connsiteY27" fmla="*/ 444500 h 4648200"/>
              <a:gd name="connsiteX28" fmla="*/ 3543300 w 6292850"/>
              <a:gd name="connsiteY28" fmla="*/ 457200 h 4648200"/>
              <a:gd name="connsiteX29" fmla="*/ 3619500 w 6292850"/>
              <a:gd name="connsiteY29" fmla="*/ 495300 h 4648200"/>
              <a:gd name="connsiteX30" fmla="*/ 3771900 w 6292850"/>
              <a:gd name="connsiteY30" fmla="*/ 450850 h 4648200"/>
              <a:gd name="connsiteX31" fmla="*/ 4140200 w 6292850"/>
              <a:gd name="connsiteY31" fmla="*/ 863600 h 4648200"/>
              <a:gd name="connsiteX32" fmla="*/ 4324350 w 6292850"/>
              <a:gd name="connsiteY32" fmla="*/ 755650 h 4648200"/>
              <a:gd name="connsiteX33" fmla="*/ 4432300 w 6292850"/>
              <a:gd name="connsiteY33" fmla="*/ 869950 h 4648200"/>
              <a:gd name="connsiteX34" fmla="*/ 4635500 w 6292850"/>
              <a:gd name="connsiteY34" fmla="*/ 850900 h 4648200"/>
              <a:gd name="connsiteX35" fmla="*/ 4870450 w 6292850"/>
              <a:gd name="connsiteY35" fmla="*/ 584200 h 4648200"/>
              <a:gd name="connsiteX36" fmla="*/ 4953000 w 6292850"/>
              <a:gd name="connsiteY36" fmla="*/ 641350 h 4648200"/>
              <a:gd name="connsiteX37" fmla="*/ 4914900 w 6292850"/>
              <a:gd name="connsiteY37" fmla="*/ 857250 h 4648200"/>
              <a:gd name="connsiteX38" fmla="*/ 4743450 w 6292850"/>
              <a:gd name="connsiteY38" fmla="*/ 927100 h 4648200"/>
              <a:gd name="connsiteX39" fmla="*/ 4737100 w 6292850"/>
              <a:gd name="connsiteY39" fmla="*/ 1060450 h 4648200"/>
              <a:gd name="connsiteX40" fmla="*/ 4978400 w 6292850"/>
              <a:gd name="connsiteY40" fmla="*/ 1028700 h 4648200"/>
              <a:gd name="connsiteX41" fmla="*/ 5175250 w 6292850"/>
              <a:gd name="connsiteY41" fmla="*/ 857250 h 4648200"/>
              <a:gd name="connsiteX42" fmla="*/ 5111750 w 6292850"/>
              <a:gd name="connsiteY42" fmla="*/ 793750 h 4648200"/>
              <a:gd name="connsiteX43" fmla="*/ 5124450 w 6292850"/>
              <a:gd name="connsiteY43" fmla="*/ 723900 h 4648200"/>
              <a:gd name="connsiteX44" fmla="*/ 5187950 w 6292850"/>
              <a:gd name="connsiteY44" fmla="*/ 628650 h 4648200"/>
              <a:gd name="connsiteX45" fmla="*/ 5314950 w 6292850"/>
              <a:gd name="connsiteY45" fmla="*/ 641350 h 4648200"/>
              <a:gd name="connsiteX46" fmla="*/ 5416550 w 6292850"/>
              <a:gd name="connsiteY46" fmla="*/ 539750 h 4648200"/>
              <a:gd name="connsiteX47" fmla="*/ 5727700 w 6292850"/>
              <a:gd name="connsiteY47" fmla="*/ 552450 h 4648200"/>
              <a:gd name="connsiteX48" fmla="*/ 5708650 w 6292850"/>
              <a:gd name="connsiteY48" fmla="*/ 647700 h 4648200"/>
              <a:gd name="connsiteX49" fmla="*/ 5848350 w 6292850"/>
              <a:gd name="connsiteY49" fmla="*/ 749300 h 4648200"/>
              <a:gd name="connsiteX50" fmla="*/ 5753100 w 6292850"/>
              <a:gd name="connsiteY50" fmla="*/ 857250 h 4648200"/>
              <a:gd name="connsiteX51" fmla="*/ 5759450 w 6292850"/>
              <a:gd name="connsiteY51" fmla="*/ 1060450 h 4648200"/>
              <a:gd name="connsiteX52" fmla="*/ 5842000 w 6292850"/>
              <a:gd name="connsiteY52" fmla="*/ 1035050 h 4648200"/>
              <a:gd name="connsiteX53" fmla="*/ 5854700 w 6292850"/>
              <a:gd name="connsiteY53" fmla="*/ 1162050 h 4648200"/>
              <a:gd name="connsiteX54" fmla="*/ 5975350 w 6292850"/>
              <a:gd name="connsiteY54" fmla="*/ 1181100 h 4648200"/>
              <a:gd name="connsiteX55" fmla="*/ 6051550 w 6292850"/>
              <a:gd name="connsiteY55" fmla="*/ 1263650 h 4648200"/>
              <a:gd name="connsiteX56" fmla="*/ 6057900 w 6292850"/>
              <a:gd name="connsiteY56" fmla="*/ 1397000 h 4648200"/>
              <a:gd name="connsiteX57" fmla="*/ 5988050 w 6292850"/>
              <a:gd name="connsiteY57" fmla="*/ 1473200 h 4648200"/>
              <a:gd name="connsiteX58" fmla="*/ 5803900 w 6292850"/>
              <a:gd name="connsiteY58" fmla="*/ 1492250 h 4648200"/>
              <a:gd name="connsiteX59" fmla="*/ 5803900 w 6292850"/>
              <a:gd name="connsiteY59" fmla="*/ 1682750 h 4648200"/>
              <a:gd name="connsiteX60" fmla="*/ 5835650 w 6292850"/>
              <a:gd name="connsiteY60" fmla="*/ 1790700 h 4648200"/>
              <a:gd name="connsiteX61" fmla="*/ 6076950 w 6292850"/>
              <a:gd name="connsiteY61" fmla="*/ 1847850 h 4648200"/>
              <a:gd name="connsiteX62" fmla="*/ 6057900 w 6292850"/>
              <a:gd name="connsiteY62" fmla="*/ 2095500 h 4648200"/>
              <a:gd name="connsiteX63" fmla="*/ 6292850 w 6292850"/>
              <a:gd name="connsiteY63" fmla="*/ 2241550 h 4648200"/>
              <a:gd name="connsiteX64" fmla="*/ 6184900 w 6292850"/>
              <a:gd name="connsiteY64" fmla="*/ 2368550 h 4648200"/>
              <a:gd name="connsiteX65" fmla="*/ 6197600 w 6292850"/>
              <a:gd name="connsiteY65" fmla="*/ 2584450 h 4648200"/>
              <a:gd name="connsiteX66" fmla="*/ 6108700 w 6292850"/>
              <a:gd name="connsiteY66" fmla="*/ 2584450 h 4648200"/>
              <a:gd name="connsiteX67" fmla="*/ 5943600 w 6292850"/>
              <a:gd name="connsiteY67" fmla="*/ 2717800 h 4648200"/>
              <a:gd name="connsiteX68" fmla="*/ 5727700 w 6292850"/>
              <a:gd name="connsiteY68" fmla="*/ 2730500 h 4648200"/>
              <a:gd name="connsiteX69" fmla="*/ 5676900 w 6292850"/>
              <a:gd name="connsiteY69" fmla="*/ 2806700 h 4648200"/>
              <a:gd name="connsiteX70" fmla="*/ 5499100 w 6292850"/>
              <a:gd name="connsiteY70" fmla="*/ 2806700 h 4648200"/>
              <a:gd name="connsiteX71" fmla="*/ 5448300 w 6292850"/>
              <a:gd name="connsiteY71" fmla="*/ 2895600 h 4648200"/>
              <a:gd name="connsiteX72" fmla="*/ 5391150 w 6292850"/>
              <a:gd name="connsiteY72" fmla="*/ 2895600 h 4648200"/>
              <a:gd name="connsiteX73" fmla="*/ 5289550 w 6292850"/>
              <a:gd name="connsiteY73" fmla="*/ 2774950 h 4648200"/>
              <a:gd name="connsiteX74" fmla="*/ 5181600 w 6292850"/>
              <a:gd name="connsiteY74" fmla="*/ 2794000 h 4648200"/>
              <a:gd name="connsiteX75" fmla="*/ 5130800 w 6292850"/>
              <a:gd name="connsiteY75" fmla="*/ 3022600 h 4648200"/>
              <a:gd name="connsiteX76" fmla="*/ 5251450 w 6292850"/>
              <a:gd name="connsiteY76" fmla="*/ 3060700 h 4648200"/>
              <a:gd name="connsiteX77" fmla="*/ 5270500 w 6292850"/>
              <a:gd name="connsiteY77" fmla="*/ 3263900 h 4648200"/>
              <a:gd name="connsiteX78" fmla="*/ 5054600 w 6292850"/>
              <a:gd name="connsiteY78" fmla="*/ 3263900 h 4648200"/>
              <a:gd name="connsiteX79" fmla="*/ 4641850 w 6292850"/>
              <a:gd name="connsiteY79" fmla="*/ 3594100 h 4648200"/>
              <a:gd name="connsiteX80" fmla="*/ 4641850 w 6292850"/>
              <a:gd name="connsiteY80" fmla="*/ 3689350 h 4648200"/>
              <a:gd name="connsiteX81" fmla="*/ 4419600 w 6292850"/>
              <a:gd name="connsiteY81" fmla="*/ 3689350 h 4648200"/>
              <a:gd name="connsiteX82" fmla="*/ 4425950 w 6292850"/>
              <a:gd name="connsiteY82" fmla="*/ 3905250 h 4648200"/>
              <a:gd name="connsiteX83" fmla="*/ 4400550 w 6292850"/>
              <a:gd name="connsiteY83" fmla="*/ 3975100 h 4648200"/>
              <a:gd name="connsiteX84" fmla="*/ 4229100 w 6292850"/>
              <a:gd name="connsiteY84" fmla="*/ 3987800 h 4648200"/>
              <a:gd name="connsiteX85" fmla="*/ 4216400 w 6292850"/>
              <a:gd name="connsiteY85" fmla="*/ 4197350 h 4648200"/>
              <a:gd name="connsiteX86" fmla="*/ 4457700 w 6292850"/>
              <a:gd name="connsiteY86" fmla="*/ 4273550 h 4648200"/>
              <a:gd name="connsiteX87" fmla="*/ 4521200 w 6292850"/>
              <a:gd name="connsiteY87" fmla="*/ 4349750 h 4648200"/>
              <a:gd name="connsiteX88" fmla="*/ 4521200 w 6292850"/>
              <a:gd name="connsiteY88" fmla="*/ 4457700 h 4648200"/>
              <a:gd name="connsiteX89" fmla="*/ 4368800 w 6292850"/>
              <a:gd name="connsiteY89" fmla="*/ 4648200 h 4648200"/>
              <a:gd name="connsiteX90" fmla="*/ 3956050 w 6292850"/>
              <a:gd name="connsiteY90" fmla="*/ 4419600 h 4648200"/>
              <a:gd name="connsiteX91" fmla="*/ 3930650 w 6292850"/>
              <a:gd name="connsiteY91" fmla="*/ 4292600 h 4648200"/>
              <a:gd name="connsiteX92" fmla="*/ 3498850 w 6292850"/>
              <a:gd name="connsiteY92" fmla="*/ 4438650 h 4648200"/>
              <a:gd name="connsiteX93" fmla="*/ 3473450 w 6292850"/>
              <a:gd name="connsiteY93" fmla="*/ 4286250 h 4648200"/>
              <a:gd name="connsiteX94" fmla="*/ 2990850 w 6292850"/>
              <a:gd name="connsiteY94" fmla="*/ 4248150 h 4648200"/>
              <a:gd name="connsiteX95" fmla="*/ 2940050 w 6292850"/>
              <a:gd name="connsiteY95" fmla="*/ 4330700 h 4648200"/>
              <a:gd name="connsiteX96" fmla="*/ 2882900 w 6292850"/>
              <a:gd name="connsiteY96" fmla="*/ 4254500 h 4648200"/>
              <a:gd name="connsiteX97" fmla="*/ 2743200 w 6292850"/>
              <a:gd name="connsiteY97" fmla="*/ 4375150 h 4648200"/>
              <a:gd name="connsiteX98" fmla="*/ 2673350 w 6292850"/>
              <a:gd name="connsiteY98" fmla="*/ 4267200 h 4648200"/>
              <a:gd name="connsiteX99" fmla="*/ 2514600 w 6292850"/>
              <a:gd name="connsiteY99" fmla="*/ 4248150 h 4648200"/>
              <a:gd name="connsiteX100" fmla="*/ 2501900 w 6292850"/>
              <a:gd name="connsiteY100" fmla="*/ 4133850 h 4648200"/>
              <a:gd name="connsiteX101" fmla="*/ 2413000 w 6292850"/>
              <a:gd name="connsiteY101" fmla="*/ 4051300 h 4648200"/>
              <a:gd name="connsiteX102" fmla="*/ 2368550 w 6292850"/>
              <a:gd name="connsiteY102" fmla="*/ 3873500 h 4648200"/>
              <a:gd name="connsiteX103" fmla="*/ 2260600 w 6292850"/>
              <a:gd name="connsiteY103" fmla="*/ 3816350 h 4648200"/>
              <a:gd name="connsiteX104" fmla="*/ 2260600 w 6292850"/>
              <a:gd name="connsiteY104" fmla="*/ 3575050 h 4648200"/>
              <a:gd name="connsiteX105" fmla="*/ 1917700 w 6292850"/>
              <a:gd name="connsiteY105" fmla="*/ 3333750 h 4648200"/>
              <a:gd name="connsiteX106" fmla="*/ 1816100 w 6292850"/>
              <a:gd name="connsiteY106" fmla="*/ 3422650 h 4648200"/>
              <a:gd name="connsiteX107" fmla="*/ 1752600 w 6292850"/>
              <a:gd name="connsiteY107" fmla="*/ 3416300 h 4648200"/>
              <a:gd name="connsiteX108" fmla="*/ 1600200 w 6292850"/>
              <a:gd name="connsiteY108" fmla="*/ 3200400 h 4648200"/>
              <a:gd name="connsiteX109" fmla="*/ 1371600 w 6292850"/>
              <a:gd name="connsiteY109" fmla="*/ 3257550 h 4648200"/>
              <a:gd name="connsiteX110" fmla="*/ 1377950 w 6292850"/>
              <a:gd name="connsiteY110" fmla="*/ 3321050 h 4648200"/>
              <a:gd name="connsiteX111" fmla="*/ 1276350 w 6292850"/>
              <a:gd name="connsiteY111" fmla="*/ 3327400 h 4648200"/>
              <a:gd name="connsiteX112" fmla="*/ 1130300 w 6292850"/>
              <a:gd name="connsiteY112" fmla="*/ 3689350 h 4648200"/>
              <a:gd name="connsiteX113" fmla="*/ 965200 w 6292850"/>
              <a:gd name="connsiteY113" fmla="*/ 3371850 h 4648200"/>
              <a:gd name="connsiteX114" fmla="*/ 895350 w 6292850"/>
              <a:gd name="connsiteY114" fmla="*/ 3352800 h 4648200"/>
              <a:gd name="connsiteX115" fmla="*/ 850900 w 6292850"/>
              <a:gd name="connsiteY115" fmla="*/ 3327400 h 4648200"/>
              <a:gd name="connsiteX116" fmla="*/ 812800 w 6292850"/>
              <a:gd name="connsiteY116" fmla="*/ 3276600 h 4648200"/>
              <a:gd name="connsiteX117" fmla="*/ 609600 w 6292850"/>
              <a:gd name="connsiteY117" fmla="*/ 3422650 h 4648200"/>
              <a:gd name="connsiteX118" fmla="*/ 615950 w 6292850"/>
              <a:gd name="connsiteY118" fmla="*/ 3479800 h 4648200"/>
              <a:gd name="connsiteX119" fmla="*/ 622300 w 6292850"/>
              <a:gd name="connsiteY119" fmla="*/ 3556000 h 4648200"/>
              <a:gd name="connsiteX120" fmla="*/ 463550 w 6292850"/>
              <a:gd name="connsiteY120" fmla="*/ 3752850 h 4648200"/>
              <a:gd name="connsiteX121" fmla="*/ 152400 w 6292850"/>
              <a:gd name="connsiteY121" fmla="*/ 3765550 h 4648200"/>
              <a:gd name="connsiteX122" fmla="*/ 69850 w 6292850"/>
              <a:gd name="connsiteY122" fmla="*/ 3695700 h 4648200"/>
              <a:gd name="connsiteX123" fmla="*/ 57150 w 6292850"/>
              <a:gd name="connsiteY123" fmla="*/ 3467100 h 4648200"/>
              <a:gd name="connsiteX124" fmla="*/ 0 w 6292850"/>
              <a:gd name="connsiteY124" fmla="*/ 3200400 h 4648200"/>
              <a:gd name="connsiteX125" fmla="*/ 171450 w 6292850"/>
              <a:gd name="connsiteY125" fmla="*/ 2876550 h 4648200"/>
              <a:gd name="connsiteX126" fmla="*/ 177800 w 6292850"/>
              <a:gd name="connsiteY126" fmla="*/ 2749550 h 4648200"/>
              <a:gd name="connsiteX127" fmla="*/ 368300 w 6292850"/>
              <a:gd name="connsiteY127" fmla="*/ 2552700 h 4648200"/>
              <a:gd name="connsiteX128" fmla="*/ 508000 w 6292850"/>
              <a:gd name="connsiteY128" fmla="*/ 2489200 h 4648200"/>
              <a:gd name="connsiteX129" fmla="*/ 520700 w 6292850"/>
              <a:gd name="connsiteY129" fmla="*/ 2184400 h 4648200"/>
              <a:gd name="connsiteX130" fmla="*/ 469900 w 6292850"/>
              <a:gd name="connsiteY130" fmla="*/ 2139950 h 4648200"/>
              <a:gd name="connsiteX131" fmla="*/ 622300 w 6292850"/>
              <a:gd name="connsiteY131" fmla="*/ 2000250 h 4648200"/>
              <a:gd name="connsiteX132" fmla="*/ 400050 w 6292850"/>
              <a:gd name="connsiteY132" fmla="*/ 1714500 h 4648200"/>
              <a:gd name="connsiteX133" fmla="*/ 647700 w 6292850"/>
              <a:gd name="connsiteY133" fmla="*/ 1454150 h 4648200"/>
              <a:gd name="connsiteX134" fmla="*/ 654050 w 6292850"/>
              <a:gd name="connsiteY134" fmla="*/ 1308100 h 4648200"/>
              <a:gd name="connsiteX135" fmla="*/ 603250 w 6292850"/>
              <a:gd name="connsiteY135" fmla="*/ 1155700 h 4648200"/>
              <a:gd name="connsiteX136" fmla="*/ 412750 w 6292850"/>
              <a:gd name="connsiteY136" fmla="*/ 831850 h 4648200"/>
              <a:gd name="connsiteX137" fmla="*/ 317500 w 6292850"/>
              <a:gd name="connsiteY137" fmla="*/ 83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292850" h="4648200">
                <a:moveTo>
                  <a:pt x="317500" y="838200"/>
                </a:moveTo>
                <a:lnTo>
                  <a:pt x="234950" y="647700"/>
                </a:lnTo>
                <a:lnTo>
                  <a:pt x="361950" y="501650"/>
                </a:lnTo>
                <a:lnTo>
                  <a:pt x="565150" y="514350"/>
                </a:lnTo>
                <a:lnTo>
                  <a:pt x="666750" y="419100"/>
                </a:lnTo>
                <a:lnTo>
                  <a:pt x="660400" y="228600"/>
                </a:lnTo>
                <a:lnTo>
                  <a:pt x="800100" y="114300"/>
                </a:lnTo>
                <a:lnTo>
                  <a:pt x="984250" y="107950"/>
                </a:lnTo>
                <a:lnTo>
                  <a:pt x="1041400" y="0"/>
                </a:lnTo>
                <a:lnTo>
                  <a:pt x="1187450" y="6350"/>
                </a:lnTo>
                <a:lnTo>
                  <a:pt x="1352550" y="222250"/>
                </a:lnTo>
                <a:lnTo>
                  <a:pt x="1447800" y="146050"/>
                </a:lnTo>
                <a:lnTo>
                  <a:pt x="1530350" y="146050"/>
                </a:lnTo>
                <a:lnTo>
                  <a:pt x="1701800" y="228600"/>
                </a:lnTo>
                <a:lnTo>
                  <a:pt x="1866900" y="127000"/>
                </a:lnTo>
                <a:lnTo>
                  <a:pt x="2012950" y="450850"/>
                </a:lnTo>
                <a:lnTo>
                  <a:pt x="2209800" y="463550"/>
                </a:lnTo>
                <a:lnTo>
                  <a:pt x="2324100" y="590550"/>
                </a:lnTo>
                <a:lnTo>
                  <a:pt x="2317750" y="787400"/>
                </a:lnTo>
                <a:lnTo>
                  <a:pt x="2190750" y="901700"/>
                </a:lnTo>
                <a:lnTo>
                  <a:pt x="2197100" y="1022350"/>
                </a:lnTo>
                <a:lnTo>
                  <a:pt x="2330450" y="1073150"/>
                </a:lnTo>
                <a:lnTo>
                  <a:pt x="2730500" y="1073150"/>
                </a:lnTo>
                <a:lnTo>
                  <a:pt x="2832100" y="984250"/>
                </a:lnTo>
                <a:lnTo>
                  <a:pt x="2838450" y="850900"/>
                </a:lnTo>
                <a:lnTo>
                  <a:pt x="3111500" y="850900"/>
                </a:lnTo>
                <a:lnTo>
                  <a:pt x="3302000" y="1035050"/>
                </a:lnTo>
                <a:lnTo>
                  <a:pt x="3498850" y="444500"/>
                </a:lnTo>
                <a:lnTo>
                  <a:pt x="3543300" y="457200"/>
                </a:lnTo>
                <a:lnTo>
                  <a:pt x="3619500" y="495300"/>
                </a:lnTo>
                <a:lnTo>
                  <a:pt x="3771900" y="450850"/>
                </a:lnTo>
                <a:lnTo>
                  <a:pt x="4140200" y="863600"/>
                </a:lnTo>
                <a:lnTo>
                  <a:pt x="4324350" y="755650"/>
                </a:lnTo>
                <a:lnTo>
                  <a:pt x="4432300" y="869950"/>
                </a:lnTo>
                <a:lnTo>
                  <a:pt x="4635500" y="850900"/>
                </a:lnTo>
                <a:lnTo>
                  <a:pt x="4870450" y="584200"/>
                </a:lnTo>
                <a:lnTo>
                  <a:pt x="4953000" y="641350"/>
                </a:lnTo>
                <a:lnTo>
                  <a:pt x="4914900" y="857250"/>
                </a:lnTo>
                <a:lnTo>
                  <a:pt x="4743450" y="927100"/>
                </a:lnTo>
                <a:lnTo>
                  <a:pt x="4737100" y="1060450"/>
                </a:lnTo>
                <a:lnTo>
                  <a:pt x="4978400" y="1028700"/>
                </a:lnTo>
                <a:lnTo>
                  <a:pt x="5175250" y="857250"/>
                </a:lnTo>
                <a:lnTo>
                  <a:pt x="5111750" y="793750"/>
                </a:lnTo>
                <a:lnTo>
                  <a:pt x="5124450" y="723900"/>
                </a:lnTo>
                <a:lnTo>
                  <a:pt x="5187950" y="628650"/>
                </a:lnTo>
                <a:lnTo>
                  <a:pt x="5314950" y="641350"/>
                </a:lnTo>
                <a:lnTo>
                  <a:pt x="5416550" y="539750"/>
                </a:lnTo>
                <a:lnTo>
                  <a:pt x="5727700" y="552450"/>
                </a:lnTo>
                <a:lnTo>
                  <a:pt x="5708650" y="647700"/>
                </a:lnTo>
                <a:lnTo>
                  <a:pt x="5848350" y="749300"/>
                </a:lnTo>
                <a:lnTo>
                  <a:pt x="5753100" y="857250"/>
                </a:lnTo>
                <a:lnTo>
                  <a:pt x="5759450" y="1060450"/>
                </a:lnTo>
                <a:lnTo>
                  <a:pt x="5842000" y="1035050"/>
                </a:lnTo>
                <a:lnTo>
                  <a:pt x="5854700" y="1162050"/>
                </a:lnTo>
                <a:lnTo>
                  <a:pt x="5975350" y="1181100"/>
                </a:lnTo>
                <a:lnTo>
                  <a:pt x="6051550" y="1263650"/>
                </a:lnTo>
                <a:lnTo>
                  <a:pt x="6057900" y="1397000"/>
                </a:lnTo>
                <a:lnTo>
                  <a:pt x="5988050" y="1473200"/>
                </a:lnTo>
                <a:lnTo>
                  <a:pt x="5803900" y="1492250"/>
                </a:lnTo>
                <a:lnTo>
                  <a:pt x="5803900" y="1682750"/>
                </a:lnTo>
                <a:lnTo>
                  <a:pt x="5835650" y="1790700"/>
                </a:lnTo>
                <a:lnTo>
                  <a:pt x="6076950" y="1847850"/>
                </a:lnTo>
                <a:lnTo>
                  <a:pt x="6057900" y="2095500"/>
                </a:lnTo>
                <a:lnTo>
                  <a:pt x="6292850" y="2241550"/>
                </a:lnTo>
                <a:lnTo>
                  <a:pt x="6184900" y="2368550"/>
                </a:lnTo>
                <a:lnTo>
                  <a:pt x="6197600" y="2584450"/>
                </a:lnTo>
                <a:lnTo>
                  <a:pt x="6108700" y="2584450"/>
                </a:lnTo>
                <a:lnTo>
                  <a:pt x="5943600" y="2717800"/>
                </a:lnTo>
                <a:lnTo>
                  <a:pt x="5727700" y="2730500"/>
                </a:lnTo>
                <a:lnTo>
                  <a:pt x="5676900" y="2806700"/>
                </a:lnTo>
                <a:lnTo>
                  <a:pt x="5499100" y="2806700"/>
                </a:lnTo>
                <a:lnTo>
                  <a:pt x="5448300" y="2895600"/>
                </a:lnTo>
                <a:lnTo>
                  <a:pt x="5391150" y="2895600"/>
                </a:lnTo>
                <a:lnTo>
                  <a:pt x="5289550" y="2774950"/>
                </a:lnTo>
                <a:lnTo>
                  <a:pt x="5181600" y="2794000"/>
                </a:lnTo>
                <a:lnTo>
                  <a:pt x="5130800" y="3022600"/>
                </a:lnTo>
                <a:lnTo>
                  <a:pt x="5251450" y="3060700"/>
                </a:lnTo>
                <a:lnTo>
                  <a:pt x="5270500" y="3263900"/>
                </a:lnTo>
                <a:lnTo>
                  <a:pt x="5054600" y="3263900"/>
                </a:lnTo>
                <a:lnTo>
                  <a:pt x="4641850" y="3594100"/>
                </a:lnTo>
                <a:lnTo>
                  <a:pt x="4641850" y="3689350"/>
                </a:lnTo>
                <a:lnTo>
                  <a:pt x="4419600" y="3689350"/>
                </a:lnTo>
                <a:lnTo>
                  <a:pt x="4425950" y="3905250"/>
                </a:lnTo>
                <a:lnTo>
                  <a:pt x="4400550" y="3975100"/>
                </a:lnTo>
                <a:lnTo>
                  <a:pt x="4229100" y="3987800"/>
                </a:lnTo>
                <a:lnTo>
                  <a:pt x="4216400" y="4197350"/>
                </a:lnTo>
                <a:lnTo>
                  <a:pt x="4457700" y="4273550"/>
                </a:lnTo>
                <a:lnTo>
                  <a:pt x="4521200" y="4349750"/>
                </a:lnTo>
                <a:lnTo>
                  <a:pt x="4521200" y="4457700"/>
                </a:lnTo>
                <a:lnTo>
                  <a:pt x="4368800" y="4648200"/>
                </a:lnTo>
                <a:lnTo>
                  <a:pt x="3956050" y="4419600"/>
                </a:lnTo>
                <a:lnTo>
                  <a:pt x="3930650" y="4292600"/>
                </a:lnTo>
                <a:lnTo>
                  <a:pt x="3498850" y="4438650"/>
                </a:lnTo>
                <a:lnTo>
                  <a:pt x="3473450" y="4286250"/>
                </a:lnTo>
                <a:lnTo>
                  <a:pt x="2990850" y="4248150"/>
                </a:lnTo>
                <a:lnTo>
                  <a:pt x="2940050" y="4330700"/>
                </a:lnTo>
                <a:lnTo>
                  <a:pt x="2882900" y="4254500"/>
                </a:lnTo>
                <a:lnTo>
                  <a:pt x="2743200" y="4375150"/>
                </a:lnTo>
                <a:lnTo>
                  <a:pt x="2673350" y="4267200"/>
                </a:lnTo>
                <a:lnTo>
                  <a:pt x="2514600" y="4248150"/>
                </a:lnTo>
                <a:lnTo>
                  <a:pt x="2501900" y="4133850"/>
                </a:lnTo>
                <a:lnTo>
                  <a:pt x="2413000" y="4051300"/>
                </a:lnTo>
                <a:lnTo>
                  <a:pt x="2368550" y="3873500"/>
                </a:lnTo>
                <a:lnTo>
                  <a:pt x="2260600" y="3816350"/>
                </a:lnTo>
                <a:lnTo>
                  <a:pt x="2260600" y="3575050"/>
                </a:lnTo>
                <a:lnTo>
                  <a:pt x="1917700" y="3333750"/>
                </a:lnTo>
                <a:lnTo>
                  <a:pt x="1816100" y="3422650"/>
                </a:lnTo>
                <a:lnTo>
                  <a:pt x="1752600" y="3416300"/>
                </a:lnTo>
                <a:lnTo>
                  <a:pt x="1600200" y="3200400"/>
                </a:lnTo>
                <a:lnTo>
                  <a:pt x="1371600" y="3257550"/>
                </a:lnTo>
                <a:lnTo>
                  <a:pt x="1377950" y="3321050"/>
                </a:lnTo>
                <a:lnTo>
                  <a:pt x="1276350" y="3327400"/>
                </a:lnTo>
                <a:lnTo>
                  <a:pt x="1130300" y="3689350"/>
                </a:lnTo>
                <a:lnTo>
                  <a:pt x="965200" y="3371850"/>
                </a:lnTo>
                <a:lnTo>
                  <a:pt x="895350" y="3352800"/>
                </a:lnTo>
                <a:lnTo>
                  <a:pt x="850900" y="3327400"/>
                </a:lnTo>
                <a:lnTo>
                  <a:pt x="812800" y="3276600"/>
                </a:lnTo>
                <a:lnTo>
                  <a:pt x="609600" y="3422650"/>
                </a:lnTo>
                <a:lnTo>
                  <a:pt x="615950" y="3479800"/>
                </a:lnTo>
                <a:lnTo>
                  <a:pt x="622300" y="3556000"/>
                </a:lnTo>
                <a:lnTo>
                  <a:pt x="463550" y="3752850"/>
                </a:lnTo>
                <a:lnTo>
                  <a:pt x="152400" y="3765550"/>
                </a:lnTo>
                <a:lnTo>
                  <a:pt x="69850" y="3695700"/>
                </a:lnTo>
                <a:lnTo>
                  <a:pt x="57150" y="3467100"/>
                </a:lnTo>
                <a:lnTo>
                  <a:pt x="0" y="3200400"/>
                </a:lnTo>
                <a:lnTo>
                  <a:pt x="171450" y="2876550"/>
                </a:lnTo>
                <a:lnTo>
                  <a:pt x="177800" y="2749550"/>
                </a:lnTo>
                <a:lnTo>
                  <a:pt x="368300" y="2552700"/>
                </a:lnTo>
                <a:lnTo>
                  <a:pt x="508000" y="2489200"/>
                </a:lnTo>
                <a:lnTo>
                  <a:pt x="520700" y="2184400"/>
                </a:lnTo>
                <a:lnTo>
                  <a:pt x="469900" y="2139950"/>
                </a:lnTo>
                <a:lnTo>
                  <a:pt x="622300" y="2000250"/>
                </a:lnTo>
                <a:lnTo>
                  <a:pt x="400050" y="1714500"/>
                </a:lnTo>
                <a:lnTo>
                  <a:pt x="647700" y="1454150"/>
                </a:lnTo>
                <a:lnTo>
                  <a:pt x="654050" y="1308100"/>
                </a:lnTo>
                <a:lnTo>
                  <a:pt x="603250" y="1155700"/>
                </a:lnTo>
                <a:lnTo>
                  <a:pt x="412750" y="831850"/>
                </a:lnTo>
                <a:lnTo>
                  <a:pt x="317500" y="838200"/>
                </a:lnTo>
                <a:close/>
              </a:path>
            </a:pathLst>
          </a:custGeom>
          <a:solidFill>
            <a:schemeClr val="accent5">
              <a:lumMod val="20000"/>
              <a:lumOff val="8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34AB815C-0D63-4354-9C5A-10FBEA14AADB}"/>
              </a:ext>
            </a:extLst>
          </p:cNvPr>
          <p:cNvSpPr txBox="1"/>
          <p:nvPr/>
        </p:nvSpPr>
        <p:spPr>
          <a:xfrm>
            <a:off x="5155031" y="1998403"/>
            <a:ext cx="164592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65% des effluents épandus sur les  terres en propre des élevages</a:t>
            </a:r>
          </a:p>
        </p:txBody>
      </p:sp>
      <p:sp>
        <p:nvSpPr>
          <p:cNvPr id="2" name="ZoneTexte 1">
            <a:extLst>
              <a:ext uri="{FF2B5EF4-FFF2-40B4-BE49-F238E27FC236}">
                <a16:creationId xmlns:a16="http://schemas.microsoft.com/office/drawing/2014/main" id="{74BEAA8A-E1B0-4B77-9DA8-B9B694827923}"/>
              </a:ext>
            </a:extLst>
          </p:cNvPr>
          <p:cNvSpPr txBox="1"/>
          <p:nvPr/>
        </p:nvSpPr>
        <p:spPr>
          <a:xfrm>
            <a:off x="8768615" y="1366897"/>
            <a:ext cx="2252312"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A dire d’experts, autonomie régionale pour la valorisation des effluents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Contributeur net de fertilisants organiques pour tiers au sein de la région</a:t>
            </a:r>
          </a:p>
        </p:txBody>
      </p:sp>
      <p:pic>
        <p:nvPicPr>
          <p:cNvPr id="4" name="Content Placeholder 3">
            <a:extLst>
              <a:ext uri="{FF2B5EF4-FFF2-40B4-BE49-F238E27FC236}">
                <a16:creationId xmlns:a16="http://schemas.microsoft.com/office/drawing/2014/main" id="{C3F9AF21-AFA5-DA97-1ECE-6A7DE3047A3B}"/>
              </a:ext>
            </a:extLst>
          </p:cNvPr>
          <p:cNvPicPr>
            <a:picLocks noChangeAspect="1"/>
          </p:cNvPicPr>
          <p:nvPr/>
        </p:nvPicPr>
        <p:blipFill>
          <a:blip r:embed="rId4"/>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23132973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orme libre : forme 26">
            <a:extLst>
              <a:ext uri="{FF2B5EF4-FFF2-40B4-BE49-F238E27FC236}">
                <a16:creationId xmlns:a16="http://schemas.microsoft.com/office/drawing/2014/main" id="{45B88C16-7D28-4121-A421-B8B88BA4DAE2}"/>
              </a:ext>
            </a:extLst>
          </p:cNvPr>
          <p:cNvSpPr/>
          <p:nvPr/>
        </p:nvSpPr>
        <p:spPr>
          <a:xfrm>
            <a:off x="5032710" y="2812148"/>
            <a:ext cx="1447800" cy="1224507"/>
          </a:xfrm>
          <a:custGeom>
            <a:avLst/>
            <a:gdLst>
              <a:gd name="connsiteX0" fmla="*/ 317500 w 6292850"/>
              <a:gd name="connsiteY0" fmla="*/ 838200 h 4648200"/>
              <a:gd name="connsiteX1" fmla="*/ 234950 w 6292850"/>
              <a:gd name="connsiteY1" fmla="*/ 647700 h 4648200"/>
              <a:gd name="connsiteX2" fmla="*/ 361950 w 6292850"/>
              <a:gd name="connsiteY2" fmla="*/ 501650 h 4648200"/>
              <a:gd name="connsiteX3" fmla="*/ 565150 w 6292850"/>
              <a:gd name="connsiteY3" fmla="*/ 514350 h 4648200"/>
              <a:gd name="connsiteX4" fmla="*/ 666750 w 6292850"/>
              <a:gd name="connsiteY4" fmla="*/ 419100 h 4648200"/>
              <a:gd name="connsiteX5" fmla="*/ 660400 w 6292850"/>
              <a:gd name="connsiteY5" fmla="*/ 228600 h 4648200"/>
              <a:gd name="connsiteX6" fmla="*/ 800100 w 6292850"/>
              <a:gd name="connsiteY6" fmla="*/ 114300 h 4648200"/>
              <a:gd name="connsiteX7" fmla="*/ 984250 w 6292850"/>
              <a:gd name="connsiteY7" fmla="*/ 107950 h 4648200"/>
              <a:gd name="connsiteX8" fmla="*/ 1041400 w 6292850"/>
              <a:gd name="connsiteY8" fmla="*/ 0 h 4648200"/>
              <a:gd name="connsiteX9" fmla="*/ 1187450 w 6292850"/>
              <a:gd name="connsiteY9" fmla="*/ 6350 h 4648200"/>
              <a:gd name="connsiteX10" fmla="*/ 1352550 w 6292850"/>
              <a:gd name="connsiteY10" fmla="*/ 222250 h 4648200"/>
              <a:gd name="connsiteX11" fmla="*/ 1447800 w 6292850"/>
              <a:gd name="connsiteY11" fmla="*/ 146050 h 4648200"/>
              <a:gd name="connsiteX12" fmla="*/ 1530350 w 6292850"/>
              <a:gd name="connsiteY12" fmla="*/ 146050 h 4648200"/>
              <a:gd name="connsiteX13" fmla="*/ 1701800 w 6292850"/>
              <a:gd name="connsiteY13" fmla="*/ 228600 h 4648200"/>
              <a:gd name="connsiteX14" fmla="*/ 1866900 w 6292850"/>
              <a:gd name="connsiteY14" fmla="*/ 127000 h 4648200"/>
              <a:gd name="connsiteX15" fmla="*/ 2012950 w 6292850"/>
              <a:gd name="connsiteY15" fmla="*/ 450850 h 4648200"/>
              <a:gd name="connsiteX16" fmla="*/ 2209800 w 6292850"/>
              <a:gd name="connsiteY16" fmla="*/ 463550 h 4648200"/>
              <a:gd name="connsiteX17" fmla="*/ 2324100 w 6292850"/>
              <a:gd name="connsiteY17" fmla="*/ 590550 h 4648200"/>
              <a:gd name="connsiteX18" fmla="*/ 2317750 w 6292850"/>
              <a:gd name="connsiteY18" fmla="*/ 787400 h 4648200"/>
              <a:gd name="connsiteX19" fmla="*/ 2190750 w 6292850"/>
              <a:gd name="connsiteY19" fmla="*/ 901700 h 4648200"/>
              <a:gd name="connsiteX20" fmla="*/ 2197100 w 6292850"/>
              <a:gd name="connsiteY20" fmla="*/ 1022350 h 4648200"/>
              <a:gd name="connsiteX21" fmla="*/ 2330450 w 6292850"/>
              <a:gd name="connsiteY21" fmla="*/ 1073150 h 4648200"/>
              <a:gd name="connsiteX22" fmla="*/ 2730500 w 6292850"/>
              <a:gd name="connsiteY22" fmla="*/ 1073150 h 4648200"/>
              <a:gd name="connsiteX23" fmla="*/ 2832100 w 6292850"/>
              <a:gd name="connsiteY23" fmla="*/ 984250 h 4648200"/>
              <a:gd name="connsiteX24" fmla="*/ 2838450 w 6292850"/>
              <a:gd name="connsiteY24" fmla="*/ 850900 h 4648200"/>
              <a:gd name="connsiteX25" fmla="*/ 3111500 w 6292850"/>
              <a:gd name="connsiteY25" fmla="*/ 850900 h 4648200"/>
              <a:gd name="connsiteX26" fmla="*/ 3302000 w 6292850"/>
              <a:gd name="connsiteY26" fmla="*/ 1035050 h 4648200"/>
              <a:gd name="connsiteX27" fmla="*/ 3498850 w 6292850"/>
              <a:gd name="connsiteY27" fmla="*/ 444500 h 4648200"/>
              <a:gd name="connsiteX28" fmla="*/ 3543300 w 6292850"/>
              <a:gd name="connsiteY28" fmla="*/ 457200 h 4648200"/>
              <a:gd name="connsiteX29" fmla="*/ 3619500 w 6292850"/>
              <a:gd name="connsiteY29" fmla="*/ 495300 h 4648200"/>
              <a:gd name="connsiteX30" fmla="*/ 3771900 w 6292850"/>
              <a:gd name="connsiteY30" fmla="*/ 450850 h 4648200"/>
              <a:gd name="connsiteX31" fmla="*/ 4140200 w 6292850"/>
              <a:gd name="connsiteY31" fmla="*/ 863600 h 4648200"/>
              <a:gd name="connsiteX32" fmla="*/ 4324350 w 6292850"/>
              <a:gd name="connsiteY32" fmla="*/ 755650 h 4648200"/>
              <a:gd name="connsiteX33" fmla="*/ 4432300 w 6292850"/>
              <a:gd name="connsiteY33" fmla="*/ 869950 h 4648200"/>
              <a:gd name="connsiteX34" fmla="*/ 4635500 w 6292850"/>
              <a:gd name="connsiteY34" fmla="*/ 850900 h 4648200"/>
              <a:gd name="connsiteX35" fmla="*/ 4870450 w 6292850"/>
              <a:gd name="connsiteY35" fmla="*/ 584200 h 4648200"/>
              <a:gd name="connsiteX36" fmla="*/ 4953000 w 6292850"/>
              <a:gd name="connsiteY36" fmla="*/ 641350 h 4648200"/>
              <a:gd name="connsiteX37" fmla="*/ 4914900 w 6292850"/>
              <a:gd name="connsiteY37" fmla="*/ 857250 h 4648200"/>
              <a:gd name="connsiteX38" fmla="*/ 4743450 w 6292850"/>
              <a:gd name="connsiteY38" fmla="*/ 927100 h 4648200"/>
              <a:gd name="connsiteX39" fmla="*/ 4737100 w 6292850"/>
              <a:gd name="connsiteY39" fmla="*/ 1060450 h 4648200"/>
              <a:gd name="connsiteX40" fmla="*/ 4978400 w 6292850"/>
              <a:gd name="connsiteY40" fmla="*/ 1028700 h 4648200"/>
              <a:gd name="connsiteX41" fmla="*/ 5175250 w 6292850"/>
              <a:gd name="connsiteY41" fmla="*/ 857250 h 4648200"/>
              <a:gd name="connsiteX42" fmla="*/ 5111750 w 6292850"/>
              <a:gd name="connsiteY42" fmla="*/ 793750 h 4648200"/>
              <a:gd name="connsiteX43" fmla="*/ 5124450 w 6292850"/>
              <a:gd name="connsiteY43" fmla="*/ 723900 h 4648200"/>
              <a:gd name="connsiteX44" fmla="*/ 5187950 w 6292850"/>
              <a:gd name="connsiteY44" fmla="*/ 628650 h 4648200"/>
              <a:gd name="connsiteX45" fmla="*/ 5314950 w 6292850"/>
              <a:gd name="connsiteY45" fmla="*/ 641350 h 4648200"/>
              <a:gd name="connsiteX46" fmla="*/ 5416550 w 6292850"/>
              <a:gd name="connsiteY46" fmla="*/ 539750 h 4648200"/>
              <a:gd name="connsiteX47" fmla="*/ 5727700 w 6292850"/>
              <a:gd name="connsiteY47" fmla="*/ 552450 h 4648200"/>
              <a:gd name="connsiteX48" fmla="*/ 5708650 w 6292850"/>
              <a:gd name="connsiteY48" fmla="*/ 647700 h 4648200"/>
              <a:gd name="connsiteX49" fmla="*/ 5848350 w 6292850"/>
              <a:gd name="connsiteY49" fmla="*/ 749300 h 4648200"/>
              <a:gd name="connsiteX50" fmla="*/ 5753100 w 6292850"/>
              <a:gd name="connsiteY50" fmla="*/ 857250 h 4648200"/>
              <a:gd name="connsiteX51" fmla="*/ 5759450 w 6292850"/>
              <a:gd name="connsiteY51" fmla="*/ 1060450 h 4648200"/>
              <a:gd name="connsiteX52" fmla="*/ 5842000 w 6292850"/>
              <a:gd name="connsiteY52" fmla="*/ 1035050 h 4648200"/>
              <a:gd name="connsiteX53" fmla="*/ 5854700 w 6292850"/>
              <a:gd name="connsiteY53" fmla="*/ 1162050 h 4648200"/>
              <a:gd name="connsiteX54" fmla="*/ 5975350 w 6292850"/>
              <a:gd name="connsiteY54" fmla="*/ 1181100 h 4648200"/>
              <a:gd name="connsiteX55" fmla="*/ 6051550 w 6292850"/>
              <a:gd name="connsiteY55" fmla="*/ 1263650 h 4648200"/>
              <a:gd name="connsiteX56" fmla="*/ 6057900 w 6292850"/>
              <a:gd name="connsiteY56" fmla="*/ 1397000 h 4648200"/>
              <a:gd name="connsiteX57" fmla="*/ 5988050 w 6292850"/>
              <a:gd name="connsiteY57" fmla="*/ 1473200 h 4648200"/>
              <a:gd name="connsiteX58" fmla="*/ 5803900 w 6292850"/>
              <a:gd name="connsiteY58" fmla="*/ 1492250 h 4648200"/>
              <a:gd name="connsiteX59" fmla="*/ 5803900 w 6292850"/>
              <a:gd name="connsiteY59" fmla="*/ 1682750 h 4648200"/>
              <a:gd name="connsiteX60" fmla="*/ 5835650 w 6292850"/>
              <a:gd name="connsiteY60" fmla="*/ 1790700 h 4648200"/>
              <a:gd name="connsiteX61" fmla="*/ 6076950 w 6292850"/>
              <a:gd name="connsiteY61" fmla="*/ 1847850 h 4648200"/>
              <a:gd name="connsiteX62" fmla="*/ 6057900 w 6292850"/>
              <a:gd name="connsiteY62" fmla="*/ 2095500 h 4648200"/>
              <a:gd name="connsiteX63" fmla="*/ 6292850 w 6292850"/>
              <a:gd name="connsiteY63" fmla="*/ 2241550 h 4648200"/>
              <a:gd name="connsiteX64" fmla="*/ 6184900 w 6292850"/>
              <a:gd name="connsiteY64" fmla="*/ 2368550 h 4648200"/>
              <a:gd name="connsiteX65" fmla="*/ 6197600 w 6292850"/>
              <a:gd name="connsiteY65" fmla="*/ 2584450 h 4648200"/>
              <a:gd name="connsiteX66" fmla="*/ 6108700 w 6292850"/>
              <a:gd name="connsiteY66" fmla="*/ 2584450 h 4648200"/>
              <a:gd name="connsiteX67" fmla="*/ 5943600 w 6292850"/>
              <a:gd name="connsiteY67" fmla="*/ 2717800 h 4648200"/>
              <a:gd name="connsiteX68" fmla="*/ 5727700 w 6292850"/>
              <a:gd name="connsiteY68" fmla="*/ 2730500 h 4648200"/>
              <a:gd name="connsiteX69" fmla="*/ 5676900 w 6292850"/>
              <a:gd name="connsiteY69" fmla="*/ 2806700 h 4648200"/>
              <a:gd name="connsiteX70" fmla="*/ 5499100 w 6292850"/>
              <a:gd name="connsiteY70" fmla="*/ 2806700 h 4648200"/>
              <a:gd name="connsiteX71" fmla="*/ 5448300 w 6292850"/>
              <a:gd name="connsiteY71" fmla="*/ 2895600 h 4648200"/>
              <a:gd name="connsiteX72" fmla="*/ 5391150 w 6292850"/>
              <a:gd name="connsiteY72" fmla="*/ 2895600 h 4648200"/>
              <a:gd name="connsiteX73" fmla="*/ 5289550 w 6292850"/>
              <a:gd name="connsiteY73" fmla="*/ 2774950 h 4648200"/>
              <a:gd name="connsiteX74" fmla="*/ 5181600 w 6292850"/>
              <a:gd name="connsiteY74" fmla="*/ 2794000 h 4648200"/>
              <a:gd name="connsiteX75" fmla="*/ 5130800 w 6292850"/>
              <a:gd name="connsiteY75" fmla="*/ 3022600 h 4648200"/>
              <a:gd name="connsiteX76" fmla="*/ 5251450 w 6292850"/>
              <a:gd name="connsiteY76" fmla="*/ 3060700 h 4648200"/>
              <a:gd name="connsiteX77" fmla="*/ 5270500 w 6292850"/>
              <a:gd name="connsiteY77" fmla="*/ 3263900 h 4648200"/>
              <a:gd name="connsiteX78" fmla="*/ 5054600 w 6292850"/>
              <a:gd name="connsiteY78" fmla="*/ 3263900 h 4648200"/>
              <a:gd name="connsiteX79" fmla="*/ 4641850 w 6292850"/>
              <a:gd name="connsiteY79" fmla="*/ 3594100 h 4648200"/>
              <a:gd name="connsiteX80" fmla="*/ 4641850 w 6292850"/>
              <a:gd name="connsiteY80" fmla="*/ 3689350 h 4648200"/>
              <a:gd name="connsiteX81" fmla="*/ 4419600 w 6292850"/>
              <a:gd name="connsiteY81" fmla="*/ 3689350 h 4648200"/>
              <a:gd name="connsiteX82" fmla="*/ 4425950 w 6292850"/>
              <a:gd name="connsiteY82" fmla="*/ 3905250 h 4648200"/>
              <a:gd name="connsiteX83" fmla="*/ 4400550 w 6292850"/>
              <a:gd name="connsiteY83" fmla="*/ 3975100 h 4648200"/>
              <a:gd name="connsiteX84" fmla="*/ 4229100 w 6292850"/>
              <a:gd name="connsiteY84" fmla="*/ 3987800 h 4648200"/>
              <a:gd name="connsiteX85" fmla="*/ 4216400 w 6292850"/>
              <a:gd name="connsiteY85" fmla="*/ 4197350 h 4648200"/>
              <a:gd name="connsiteX86" fmla="*/ 4457700 w 6292850"/>
              <a:gd name="connsiteY86" fmla="*/ 4273550 h 4648200"/>
              <a:gd name="connsiteX87" fmla="*/ 4521200 w 6292850"/>
              <a:gd name="connsiteY87" fmla="*/ 4349750 h 4648200"/>
              <a:gd name="connsiteX88" fmla="*/ 4521200 w 6292850"/>
              <a:gd name="connsiteY88" fmla="*/ 4457700 h 4648200"/>
              <a:gd name="connsiteX89" fmla="*/ 4368800 w 6292850"/>
              <a:gd name="connsiteY89" fmla="*/ 4648200 h 4648200"/>
              <a:gd name="connsiteX90" fmla="*/ 3956050 w 6292850"/>
              <a:gd name="connsiteY90" fmla="*/ 4419600 h 4648200"/>
              <a:gd name="connsiteX91" fmla="*/ 3930650 w 6292850"/>
              <a:gd name="connsiteY91" fmla="*/ 4292600 h 4648200"/>
              <a:gd name="connsiteX92" fmla="*/ 3498850 w 6292850"/>
              <a:gd name="connsiteY92" fmla="*/ 4438650 h 4648200"/>
              <a:gd name="connsiteX93" fmla="*/ 3473450 w 6292850"/>
              <a:gd name="connsiteY93" fmla="*/ 4286250 h 4648200"/>
              <a:gd name="connsiteX94" fmla="*/ 2990850 w 6292850"/>
              <a:gd name="connsiteY94" fmla="*/ 4248150 h 4648200"/>
              <a:gd name="connsiteX95" fmla="*/ 2940050 w 6292850"/>
              <a:gd name="connsiteY95" fmla="*/ 4330700 h 4648200"/>
              <a:gd name="connsiteX96" fmla="*/ 2882900 w 6292850"/>
              <a:gd name="connsiteY96" fmla="*/ 4254500 h 4648200"/>
              <a:gd name="connsiteX97" fmla="*/ 2743200 w 6292850"/>
              <a:gd name="connsiteY97" fmla="*/ 4375150 h 4648200"/>
              <a:gd name="connsiteX98" fmla="*/ 2673350 w 6292850"/>
              <a:gd name="connsiteY98" fmla="*/ 4267200 h 4648200"/>
              <a:gd name="connsiteX99" fmla="*/ 2514600 w 6292850"/>
              <a:gd name="connsiteY99" fmla="*/ 4248150 h 4648200"/>
              <a:gd name="connsiteX100" fmla="*/ 2501900 w 6292850"/>
              <a:gd name="connsiteY100" fmla="*/ 4133850 h 4648200"/>
              <a:gd name="connsiteX101" fmla="*/ 2413000 w 6292850"/>
              <a:gd name="connsiteY101" fmla="*/ 4051300 h 4648200"/>
              <a:gd name="connsiteX102" fmla="*/ 2368550 w 6292850"/>
              <a:gd name="connsiteY102" fmla="*/ 3873500 h 4648200"/>
              <a:gd name="connsiteX103" fmla="*/ 2260600 w 6292850"/>
              <a:gd name="connsiteY103" fmla="*/ 3816350 h 4648200"/>
              <a:gd name="connsiteX104" fmla="*/ 2260600 w 6292850"/>
              <a:gd name="connsiteY104" fmla="*/ 3575050 h 4648200"/>
              <a:gd name="connsiteX105" fmla="*/ 1917700 w 6292850"/>
              <a:gd name="connsiteY105" fmla="*/ 3333750 h 4648200"/>
              <a:gd name="connsiteX106" fmla="*/ 1816100 w 6292850"/>
              <a:gd name="connsiteY106" fmla="*/ 3422650 h 4648200"/>
              <a:gd name="connsiteX107" fmla="*/ 1752600 w 6292850"/>
              <a:gd name="connsiteY107" fmla="*/ 3416300 h 4648200"/>
              <a:gd name="connsiteX108" fmla="*/ 1600200 w 6292850"/>
              <a:gd name="connsiteY108" fmla="*/ 3200400 h 4648200"/>
              <a:gd name="connsiteX109" fmla="*/ 1371600 w 6292850"/>
              <a:gd name="connsiteY109" fmla="*/ 3257550 h 4648200"/>
              <a:gd name="connsiteX110" fmla="*/ 1377950 w 6292850"/>
              <a:gd name="connsiteY110" fmla="*/ 3321050 h 4648200"/>
              <a:gd name="connsiteX111" fmla="*/ 1276350 w 6292850"/>
              <a:gd name="connsiteY111" fmla="*/ 3327400 h 4648200"/>
              <a:gd name="connsiteX112" fmla="*/ 1130300 w 6292850"/>
              <a:gd name="connsiteY112" fmla="*/ 3689350 h 4648200"/>
              <a:gd name="connsiteX113" fmla="*/ 965200 w 6292850"/>
              <a:gd name="connsiteY113" fmla="*/ 3371850 h 4648200"/>
              <a:gd name="connsiteX114" fmla="*/ 895350 w 6292850"/>
              <a:gd name="connsiteY114" fmla="*/ 3352800 h 4648200"/>
              <a:gd name="connsiteX115" fmla="*/ 850900 w 6292850"/>
              <a:gd name="connsiteY115" fmla="*/ 3327400 h 4648200"/>
              <a:gd name="connsiteX116" fmla="*/ 812800 w 6292850"/>
              <a:gd name="connsiteY116" fmla="*/ 3276600 h 4648200"/>
              <a:gd name="connsiteX117" fmla="*/ 609600 w 6292850"/>
              <a:gd name="connsiteY117" fmla="*/ 3422650 h 4648200"/>
              <a:gd name="connsiteX118" fmla="*/ 615950 w 6292850"/>
              <a:gd name="connsiteY118" fmla="*/ 3479800 h 4648200"/>
              <a:gd name="connsiteX119" fmla="*/ 622300 w 6292850"/>
              <a:gd name="connsiteY119" fmla="*/ 3556000 h 4648200"/>
              <a:gd name="connsiteX120" fmla="*/ 463550 w 6292850"/>
              <a:gd name="connsiteY120" fmla="*/ 3752850 h 4648200"/>
              <a:gd name="connsiteX121" fmla="*/ 152400 w 6292850"/>
              <a:gd name="connsiteY121" fmla="*/ 3765550 h 4648200"/>
              <a:gd name="connsiteX122" fmla="*/ 69850 w 6292850"/>
              <a:gd name="connsiteY122" fmla="*/ 3695700 h 4648200"/>
              <a:gd name="connsiteX123" fmla="*/ 57150 w 6292850"/>
              <a:gd name="connsiteY123" fmla="*/ 3467100 h 4648200"/>
              <a:gd name="connsiteX124" fmla="*/ 0 w 6292850"/>
              <a:gd name="connsiteY124" fmla="*/ 3200400 h 4648200"/>
              <a:gd name="connsiteX125" fmla="*/ 171450 w 6292850"/>
              <a:gd name="connsiteY125" fmla="*/ 2876550 h 4648200"/>
              <a:gd name="connsiteX126" fmla="*/ 177800 w 6292850"/>
              <a:gd name="connsiteY126" fmla="*/ 2749550 h 4648200"/>
              <a:gd name="connsiteX127" fmla="*/ 368300 w 6292850"/>
              <a:gd name="connsiteY127" fmla="*/ 2552700 h 4648200"/>
              <a:gd name="connsiteX128" fmla="*/ 508000 w 6292850"/>
              <a:gd name="connsiteY128" fmla="*/ 2489200 h 4648200"/>
              <a:gd name="connsiteX129" fmla="*/ 520700 w 6292850"/>
              <a:gd name="connsiteY129" fmla="*/ 2184400 h 4648200"/>
              <a:gd name="connsiteX130" fmla="*/ 469900 w 6292850"/>
              <a:gd name="connsiteY130" fmla="*/ 2139950 h 4648200"/>
              <a:gd name="connsiteX131" fmla="*/ 622300 w 6292850"/>
              <a:gd name="connsiteY131" fmla="*/ 2000250 h 4648200"/>
              <a:gd name="connsiteX132" fmla="*/ 400050 w 6292850"/>
              <a:gd name="connsiteY132" fmla="*/ 1714500 h 4648200"/>
              <a:gd name="connsiteX133" fmla="*/ 647700 w 6292850"/>
              <a:gd name="connsiteY133" fmla="*/ 1454150 h 4648200"/>
              <a:gd name="connsiteX134" fmla="*/ 654050 w 6292850"/>
              <a:gd name="connsiteY134" fmla="*/ 1308100 h 4648200"/>
              <a:gd name="connsiteX135" fmla="*/ 603250 w 6292850"/>
              <a:gd name="connsiteY135" fmla="*/ 1155700 h 4648200"/>
              <a:gd name="connsiteX136" fmla="*/ 412750 w 6292850"/>
              <a:gd name="connsiteY136" fmla="*/ 831850 h 4648200"/>
              <a:gd name="connsiteX137" fmla="*/ 317500 w 6292850"/>
              <a:gd name="connsiteY137" fmla="*/ 83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292850" h="4648200">
                <a:moveTo>
                  <a:pt x="317500" y="838200"/>
                </a:moveTo>
                <a:lnTo>
                  <a:pt x="234950" y="647700"/>
                </a:lnTo>
                <a:lnTo>
                  <a:pt x="361950" y="501650"/>
                </a:lnTo>
                <a:lnTo>
                  <a:pt x="565150" y="514350"/>
                </a:lnTo>
                <a:lnTo>
                  <a:pt x="666750" y="419100"/>
                </a:lnTo>
                <a:lnTo>
                  <a:pt x="660400" y="228600"/>
                </a:lnTo>
                <a:lnTo>
                  <a:pt x="800100" y="114300"/>
                </a:lnTo>
                <a:lnTo>
                  <a:pt x="984250" y="107950"/>
                </a:lnTo>
                <a:lnTo>
                  <a:pt x="1041400" y="0"/>
                </a:lnTo>
                <a:lnTo>
                  <a:pt x="1187450" y="6350"/>
                </a:lnTo>
                <a:lnTo>
                  <a:pt x="1352550" y="222250"/>
                </a:lnTo>
                <a:lnTo>
                  <a:pt x="1447800" y="146050"/>
                </a:lnTo>
                <a:lnTo>
                  <a:pt x="1530350" y="146050"/>
                </a:lnTo>
                <a:lnTo>
                  <a:pt x="1701800" y="228600"/>
                </a:lnTo>
                <a:lnTo>
                  <a:pt x="1866900" y="127000"/>
                </a:lnTo>
                <a:lnTo>
                  <a:pt x="2012950" y="450850"/>
                </a:lnTo>
                <a:lnTo>
                  <a:pt x="2209800" y="463550"/>
                </a:lnTo>
                <a:lnTo>
                  <a:pt x="2324100" y="590550"/>
                </a:lnTo>
                <a:lnTo>
                  <a:pt x="2317750" y="787400"/>
                </a:lnTo>
                <a:lnTo>
                  <a:pt x="2190750" y="901700"/>
                </a:lnTo>
                <a:lnTo>
                  <a:pt x="2197100" y="1022350"/>
                </a:lnTo>
                <a:lnTo>
                  <a:pt x="2330450" y="1073150"/>
                </a:lnTo>
                <a:lnTo>
                  <a:pt x="2730500" y="1073150"/>
                </a:lnTo>
                <a:lnTo>
                  <a:pt x="2832100" y="984250"/>
                </a:lnTo>
                <a:lnTo>
                  <a:pt x="2838450" y="850900"/>
                </a:lnTo>
                <a:lnTo>
                  <a:pt x="3111500" y="850900"/>
                </a:lnTo>
                <a:lnTo>
                  <a:pt x="3302000" y="1035050"/>
                </a:lnTo>
                <a:lnTo>
                  <a:pt x="3498850" y="444500"/>
                </a:lnTo>
                <a:lnTo>
                  <a:pt x="3543300" y="457200"/>
                </a:lnTo>
                <a:lnTo>
                  <a:pt x="3619500" y="495300"/>
                </a:lnTo>
                <a:lnTo>
                  <a:pt x="3771900" y="450850"/>
                </a:lnTo>
                <a:lnTo>
                  <a:pt x="4140200" y="863600"/>
                </a:lnTo>
                <a:lnTo>
                  <a:pt x="4324350" y="755650"/>
                </a:lnTo>
                <a:lnTo>
                  <a:pt x="4432300" y="869950"/>
                </a:lnTo>
                <a:lnTo>
                  <a:pt x="4635500" y="850900"/>
                </a:lnTo>
                <a:lnTo>
                  <a:pt x="4870450" y="584200"/>
                </a:lnTo>
                <a:lnTo>
                  <a:pt x="4953000" y="641350"/>
                </a:lnTo>
                <a:lnTo>
                  <a:pt x="4914900" y="857250"/>
                </a:lnTo>
                <a:lnTo>
                  <a:pt x="4743450" y="927100"/>
                </a:lnTo>
                <a:lnTo>
                  <a:pt x="4737100" y="1060450"/>
                </a:lnTo>
                <a:lnTo>
                  <a:pt x="4978400" y="1028700"/>
                </a:lnTo>
                <a:lnTo>
                  <a:pt x="5175250" y="857250"/>
                </a:lnTo>
                <a:lnTo>
                  <a:pt x="5111750" y="793750"/>
                </a:lnTo>
                <a:lnTo>
                  <a:pt x="5124450" y="723900"/>
                </a:lnTo>
                <a:lnTo>
                  <a:pt x="5187950" y="628650"/>
                </a:lnTo>
                <a:lnTo>
                  <a:pt x="5314950" y="641350"/>
                </a:lnTo>
                <a:lnTo>
                  <a:pt x="5416550" y="539750"/>
                </a:lnTo>
                <a:lnTo>
                  <a:pt x="5727700" y="552450"/>
                </a:lnTo>
                <a:lnTo>
                  <a:pt x="5708650" y="647700"/>
                </a:lnTo>
                <a:lnTo>
                  <a:pt x="5848350" y="749300"/>
                </a:lnTo>
                <a:lnTo>
                  <a:pt x="5753100" y="857250"/>
                </a:lnTo>
                <a:lnTo>
                  <a:pt x="5759450" y="1060450"/>
                </a:lnTo>
                <a:lnTo>
                  <a:pt x="5842000" y="1035050"/>
                </a:lnTo>
                <a:lnTo>
                  <a:pt x="5854700" y="1162050"/>
                </a:lnTo>
                <a:lnTo>
                  <a:pt x="5975350" y="1181100"/>
                </a:lnTo>
                <a:lnTo>
                  <a:pt x="6051550" y="1263650"/>
                </a:lnTo>
                <a:lnTo>
                  <a:pt x="6057900" y="1397000"/>
                </a:lnTo>
                <a:lnTo>
                  <a:pt x="5988050" y="1473200"/>
                </a:lnTo>
                <a:lnTo>
                  <a:pt x="5803900" y="1492250"/>
                </a:lnTo>
                <a:lnTo>
                  <a:pt x="5803900" y="1682750"/>
                </a:lnTo>
                <a:lnTo>
                  <a:pt x="5835650" y="1790700"/>
                </a:lnTo>
                <a:lnTo>
                  <a:pt x="6076950" y="1847850"/>
                </a:lnTo>
                <a:lnTo>
                  <a:pt x="6057900" y="2095500"/>
                </a:lnTo>
                <a:lnTo>
                  <a:pt x="6292850" y="2241550"/>
                </a:lnTo>
                <a:lnTo>
                  <a:pt x="6184900" y="2368550"/>
                </a:lnTo>
                <a:lnTo>
                  <a:pt x="6197600" y="2584450"/>
                </a:lnTo>
                <a:lnTo>
                  <a:pt x="6108700" y="2584450"/>
                </a:lnTo>
                <a:lnTo>
                  <a:pt x="5943600" y="2717800"/>
                </a:lnTo>
                <a:lnTo>
                  <a:pt x="5727700" y="2730500"/>
                </a:lnTo>
                <a:lnTo>
                  <a:pt x="5676900" y="2806700"/>
                </a:lnTo>
                <a:lnTo>
                  <a:pt x="5499100" y="2806700"/>
                </a:lnTo>
                <a:lnTo>
                  <a:pt x="5448300" y="2895600"/>
                </a:lnTo>
                <a:lnTo>
                  <a:pt x="5391150" y="2895600"/>
                </a:lnTo>
                <a:lnTo>
                  <a:pt x="5289550" y="2774950"/>
                </a:lnTo>
                <a:lnTo>
                  <a:pt x="5181600" y="2794000"/>
                </a:lnTo>
                <a:lnTo>
                  <a:pt x="5130800" y="3022600"/>
                </a:lnTo>
                <a:lnTo>
                  <a:pt x="5251450" y="3060700"/>
                </a:lnTo>
                <a:lnTo>
                  <a:pt x="5270500" y="3263900"/>
                </a:lnTo>
                <a:lnTo>
                  <a:pt x="5054600" y="3263900"/>
                </a:lnTo>
                <a:lnTo>
                  <a:pt x="4641850" y="3594100"/>
                </a:lnTo>
                <a:lnTo>
                  <a:pt x="4641850" y="3689350"/>
                </a:lnTo>
                <a:lnTo>
                  <a:pt x="4419600" y="3689350"/>
                </a:lnTo>
                <a:lnTo>
                  <a:pt x="4425950" y="3905250"/>
                </a:lnTo>
                <a:lnTo>
                  <a:pt x="4400550" y="3975100"/>
                </a:lnTo>
                <a:lnTo>
                  <a:pt x="4229100" y="3987800"/>
                </a:lnTo>
                <a:lnTo>
                  <a:pt x="4216400" y="4197350"/>
                </a:lnTo>
                <a:lnTo>
                  <a:pt x="4457700" y="4273550"/>
                </a:lnTo>
                <a:lnTo>
                  <a:pt x="4521200" y="4349750"/>
                </a:lnTo>
                <a:lnTo>
                  <a:pt x="4521200" y="4457700"/>
                </a:lnTo>
                <a:lnTo>
                  <a:pt x="4368800" y="4648200"/>
                </a:lnTo>
                <a:lnTo>
                  <a:pt x="3956050" y="4419600"/>
                </a:lnTo>
                <a:lnTo>
                  <a:pt x="3930650" y="4292600"/>
                </a:lnTo>
                <a:lnTo>
                  <a:pt x="3498850" y="4438650"/>
                </a:lnTo>
                <a:lnTo>
                  <a:pt x="3473450" y="4286250"/>
                </a:lnTo>
                <a:lnTo>
                  <a:pt x="2990850" y="4248150"/>
                </a:lnTo>
                <a:lnTo>
                  <a:pt x="2940050" y="4330700"/>
                </a:lnTo>
                <a:lnTo>
                  <a:pt x="2882900" y="4254500"/>
                </a:lnTo>
                <a:lnTo>
                  <a:pt x="2743200" y="4375150"/>
                </a:lnTo>
                <a:lnTo>
                  <a:pt x="2673350" y="4267200"/>
                </a:lnTo>
                <a:lnTo>
                  <a:pt x="2514600" y="4248150"/>
                </a:lnTo>
                <a:lnTo>
                  <a:pt x="2501900" y="4133850"/>
                </a:lnTo>
                <a:lnTo>
                  <a:pt x="2413000" y="4051300"/>
                </a:lnTo>
                <a:lnTo>
                  <a:pt x="2368550" y="3873500"/>
                </a:lnTo>
                <a:lnTo>
                  <a:pt x="2260600" y="3816350"/>
                </a:lnTo>
                <a:lnTo>
                  <a:pt x="2260600" y="3575050"/>
                </a:lnTo>
                <a:lnTo>
                  <a:pt x="1917700" y="3333750"/>
                </a:lnTo>
                <a:lnTo>
                  <a:pt x="1816100" y="3422650"/>
                </a:lnTo>
                <a:lnTo>
                  <a:pt x="1752600" y="3416300"/>
                </a:lnTo>
                <a:lnTo>
                  <a:pt x="1600200" y="3200400"/>
                </a:lnTo>
                <a:lnTo>
                  <a:pt x="1371600" y="3257550"/>
                </a:lnTo>
                <a:lnTo>
                  <a:pt x="1377950" y="3321050"/>
                </a:lnTo>
                <a:lnTo>
                  <a:pt x="1276350" y="3327400"/>
                </a:lnTo>
                <a:lnTo>
                  <a:pt x="1130300" y="3689350"/>
                </a:lnTo>
                <a:lnTo>
                  <a:pt x="965200" y="3371850"/>
                </a:lnTo>
                <a:lnTo>
                  <a:pt x="895350" y="3352800"/>
                </a:lnTo>
                <a:lnTo>
                  <a:pt x="850900" y="3327400"/>
                </a:lnTo>
                <a:lnTo>
                  <a:pt x="812800" y="3276600"/>
                </a:lnTo>
                <a:lnTo>
                  <a:pt x="609600" y="3422650"/>
                </a:lnTo>
                <a:lnTo>
                  <a:pt x="615950" y="3479800"/>
                </a:lnTo>
                <a:lnTo>
                  <a:pt x="622300" y="3556000"/>
                </a:lnTo>
                <a:lnTo>
                  <a:pt x="463550" y="3752850"/>
                </a:lnTo>
                <a:lnTo>
                  <a:pt x="152400" y="3765550"/>
                </a:lnTo>
                <a:lnTo>
                  <a:pt x="69850" y="3695700"/>
                </a:lnTo>
                <a:lnTo>
                  <a:pt x="57150" y="3467100"/>
                </a:lnTo>
                <a:lnTo>
                  <a:pt x="0" y="3200400"/>
                </a:lnTo>
                <a:lnTo>
                  <a:pt x="171450" y="2876550"/>
                </a:lnTo>
                <a:lnTo>
                  <a:pt x="177800" y="2749550"/>
                </a:lnTo>
                <a:lnTo>
                  <a:pt x="368300" y="2552700"/>
                </a:lnTo>
                <a:lnTo>
                  <a:pt x="508000" y="2489200"/>
                </a:lnTo>
                <a:lnTo>
                  <a:pt x="520700" y="2184400"/>
                </a:lnTo>
                <a:lnTo>
                  <a:pt x="469900" y="2139950"/>
                </a:lnTo>
                <a:lnTo>
                  <a:pt x="622300" y="2000250"/>
                </a:lnTo>
                <a:lnTo>
                  <a:pt x="400050" y="1714500"/>
                </a:lnTo>
                <a:lnTo>
                  <a:pt x="647700" y="1454150"/>
                </a:lnTo>
                <a:lnTo>
                  <a:pt x="654050" y="1308100"/>
                </a:lnTo>
                <a:lnTo>
                  <a:pt x="603250" y="1155700"/>
                </a:lnTo>
                <a:lnTo>
                  <a:pt x="412750" y="831850"/>
                </a:lnTo>
                <a:lnTo>
                  <a:pt x="317500" y="838200"/>
                </a:lnTo>
                <a:close/>
              </a:path>
            </a:pathLst>
          </a:custGeom>
          <a:solidFill>
            <a:schemeClr val="accent5">
              <a:lumMod val="20000"/>
              <a:lumOff val="8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ableau 6">
            <a:extLst>
              <a:ext uri="{FF2B5EF4-FFF2-40B4-BE49-F238E27FC236}">
                <a16:creationId xmlns:a16="http://schemas.microsoft.com/office/drawing/2014/main" id="{8A0A6FB0-F628-49DB-9B00-2B93AE8C3DE3}"/>
              </a:ext>
            </a:extLst>
          </p:cNvPr>
          <p:cNvGraphicFramePr>
            <a:graphicFrameLocks noGrp="1"/>
          </p:cNvGraphicFramePr>
          <p:nvPr/>
        </p:nvGraphicFramePr>
        <p:xfrm>
          <a:off x="842640" y="933154"/>
          <a:ext cx="10319823" cy="5393848"/>
        </p:xfrm>
        <a:graphic>
          <a:graphicData uri="http://schemas.openxmlformats.org/drawingml/2006/table">
            <a:tbl>
              <a:tblPr firstRow="1" bandRow="1">
                <a:tableStyleId>{5C22544A-7EE6-4342-B048-85BDC9FD1C3A}</a:tableStyleId>
              </a:tblPr>
              <a:tblGrid>
                <a:gridCol w="1799122">
                  <a:extLst>
                    <a:ext uri="{9D8B030D-6E8A-4147-A177-3AD203B41FA5}">
                      <a16:colId xmlns:a16="http://schemas.microsoft.com/office/drawing/2014/main" val="1469345873"/>
                    </a:ext>
                  </a:extLst>
                </a:gridCol>
                <a:gridCol w="6044665">
                  <a:extLst>
                    <a:ext uri="{9D8B030D-6E8A-4147-A177-3AD203B41FA5}">
                      <a16:colId xmlns:a16="http://schemas.microsoft.com/office/drawing/2014/main" val="4085035533"/>
                    </a:ext>
                  </a:extLst>
                </a:gridCol>
                <a:gridCol w="2476036">
                  <a:extLst>
                    <a:ext uri="{9D8B030D-6E8A-4147-A177-3AD203B41FA5}">
                      <a16:colId xmlns:a16="http://schemas.microsoft.com/office/drawing/2014/main" val="1486756633"/>
                    </a:ext>
                  </a:extLst>
                </a:gridCol>
              </a:tblGrid>
              <a:tr h="348756">
                <a:tc>
                  <a:txBody>
                    <a:bodyPr/>
                    <a:lstStyle/>
                    <a:p>
                      <a:endParaRPr lang="fr-FR" dirty="0"/>
                    </a:p>
                  </a:txBody>
                  <a:tcPr>
                    <a:lnB w="12700" cap="flat" cmpd="sng" algn="ctr">
                      <a:solidFill>
                        <a:schemeClr val="accent1"/>
                      </a:solidFill>
                      <a:prstDash val="solid"/>
                      <a:round/>
                      <a:headEnd type="none" w="med" len="med"/>
                      <a:tailEnd type="none" w="med" len="med"/>
                    </a:lnB>
                    <a:solidFill>
                      <a:schemeClr val="bg1"/>
                    </a:solidFill>
                  </a:tcPr>
                </a:tc>
                <a:tc>
                  <a:txBody>
                    <a:bodyPr/>
                    <a:lstStyle/>
                    <a:p>
                      <a:endParaRPr lang="fr-FR"/>
                    </a:p>
                  </a:txBody>
                  <a:tcPr>
                    <a:lnB w="12700" cap="flat" cmpd="sng" algn="ctr">
                      <a:solidFill>
                        <a:schemeClr val="accent1"/>
                      </a:solidFill>
                      <a:prstDash val="solid"/>
                      <a:round/>
                      <a:headEnd type="none" w="med" len="med"/>
                      <a:tailEnd type="none" w="med" len="med"/>
                    </a:lnB>
                    <a:solidFill>
                      <a:schemeClr val="bg1"/>
                    </a:solidFill>
                  </a:tcPr>
                </a:tc>
                <a:tc>
                  <a:txBody>
                    <a:bodyPr/>
                    <a:lstStyle/>
                    <a:p>
                      <a:endParaRPr lang="fr-FR" dirty="0"/>
                    </a:p>
                  </a:txBody>
                  <a:tcPr>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822753452"/>
                  </a:ext>
                </a:extLst>
              </a:tr>
              <a:tr h="1395025">
                <a:tc>
                  <a:txBody>
                    <a:bodyPr/>
                    <a:lstStyle/>
                    <a:p>
                      <a:r>
                        <a:rPr lang="fr-FR" dirty="0"/>
                        <a:t>Production des porcs / abattage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p>
                      <a:endParaRPr lang="fr-FR" dirty="0"/>
                    </a:p>
                    <a:p>
                      <a:endParaRPr lang="fr-FR" dirty="0"/>
                    </a:p>
                    <a:p>
                      <a:endParaRPr lang="fr-FR" dirty="0"/>
                    </a:p>
                    <a:p>
                      <a:endParaRPr lang="fr-FR"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0161581"/>
                  </a:ext>
                </a:extLst>
              </a:tr>
              <a:tr h="1279048">
                <a:tc>
                  <a:txBody>
                    <a:bodyPr/>
                    <a:lstStyle/>
                    <a:p>
                      <a:r>
                        <a:rPr lang="fr-FR" dirty="0"/>
                        <a:t>Alimentation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p>
                      <a:endParaRPr lang="fr-FR" dirty="0"/>
                    </a:p>
                    <a:p>
                      <a:endParaRPr lang="fr-FR"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7281358"/>
                  </a:ext>
                </a:extLst>
              </a:tr>
              <a:tr h="1279048">
                <a:tc>
                  <a:txBody>
                    <a:bodyPr/>
                    <a:lstStyle/>
                    <a:p>
                      <a:r>
                        <a:rPr lang="fr-FR" dirty="0"/>
                        <a:t>Gestion des effluents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9787569"/>
                  </a:ext>
                </a:extLst>
              </a:tr>
            </a:tbl>
          </a:graphicData>
        </a:graphic>
      </p:graphicFrame>
      <p:sp>
        <p:nvSpPr>
          <p:cNvPr id="3" name="Titre 2">
            <a:extLst>
              <a:ext uri="{FF2B5EF4-FFF2-40B4-BE49-F238E27FC236}">
                <a16:creationId xmlns:a16="http://schemas.microsoft.com/office/drawing/2014/main" id="{BA14E72A-D4C6-42C6-978C-E21B24D6577D}"/>
              </a:ext>
            </a:extLst>
          </p:cNvPr>
          <p:cNvSpPr>
            <a:spLocks noGrp="1"/>
          </p:cNvSpPr>
          <p:nvPr>
            <p:ph type="title"/>
          </p:nvPr>
        </p:nvSpPr>
        <p:spPr/>
        <p:txBody>
          <a:bodyPr/>
          <a:lstStyle/>
          <a:p>
            <a:r>
              <a:rPr lang="fr-FR" dirty="0"/>
              <a:t>Synthèse niveau 1 : autonomie</a:t>
            </a:r>
          </a:p>
        </p:txBody>
      </p:sp>
      <p:pic>
        <p:nvPicPr>
          <p:cNvPr id="15" name="Picture 2" descr="Afficher l’image source">
            <a:extLst>
              <a:ext uri="{FF2B5EF4-FFF2-40B4-BE49-F238E27FC236}">
                <a16:creationId xmlns:a16="http://schemas.microsoft.com/office/drawing/2014/main" id="{E21E0891-3E48-4E93-A58D-BB63C6A84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1044" y="-2803"/>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14" name="Flèche : droite 13">
            <a:extLst>
              <a:ext uri="{FF2B5EF4-FFF2-40B4-BE49-F238E27FC236}">
                <a16:creationId xmlns:a16="http://schemas.microsoft.com/office/drawing/2014/main" id="{8FA85919-B932-465D-B891-4FEB0180B71B}"/>
              </a:ext>
            </a:extLst>
          </p:cNvPr>
          <p:cNvSpPr/>
          <p:nvPr/>
        </p:nvSpPr>
        <p:spPr>
          <a:xfrm>
            <a:off x="4345884" y="3036275"/>
            <a:ext cx="599573" cy="211539"/>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8F8FDE4C-328F-40F4-B0EE-66A31A1A62C2}"/>
              </a:ext>
            </a:extLst>
          </p:cNvPr>
          <p:cNvSpPr txBox="1"/>
          <p:nvPr/>
        </p:nvSpPr>
        <p:spPr>
          <a:xfrm>
            <a:off x="2699964" y="2856401"/>
            <a:ext cx="16459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ED7D31"/>
                </a:solidFill>
                <a:effectLst/>
                <a:uLnTx/>
                <a:uFillTx/>
                <a:latin typeface="Calibri" panose="020F0502020204030204"/>
                <a:ea typeface="+mn-ea"/>
                <a:cs typeface="+mn-cs"/>
              </a:rPr>
              <a:t>Besoin 4% aliments composés</a:t>
            </a:r>
          </a:p>
        </p:txBody>
      </p:sp>
      <p:sp>
        <p:nvSpPr>
          <p:cNvPr id="17" name="Forme libre : forme 16">
            <a:extLst>
              <a:ext uri="{FF2B5EF4-FFF2-40B4-BE49-F238E27FC236}">
                <a16:creationId xmlns:a16="http://schemas.microsoft.com/office/drawing/2014/main" id="{9989073B-0F62-4134-B05F-54A9A2532D50}"/>
              </a:ext>
            </a:extLst>
          </p:cNvPr>
          <p:cNvSpPr/>
          <p:nvPr/>
        </p:nvSpPr>
        <p:spPr>
          <a:xfrm>
            <a:off x="5011471" y="1430366"/>
            <a:ext cx="1447800" cy="1224507"/>
          </a:xfrm>
          <a:custGeom>
            <a:avLst/>
            <a:gdLst>
              <a:gd name="connsiteX0" fmla="*/ 317500 w 6292850"/>
              <a:gd name="connsiteY0" fmla="*/ 838200 h 4648200"/>
              <a:gd name="connsiteX1" fmla="*/ 234950 w 6292850"/>
              <a:gd name="connsiteY1" fmla="*/ 647700 h 4648200"/>
              <a:gd name="connsiteX2" fmla="*/ 361950 w 6292850"/>
              <a:gd name="connsiteY2" fmla="*/ 501650 h 4648200"/>
              <a:gd name="connsiteX3" fmla="*/ 565150 w 6292850"/>
              <a:gd name="connsiteY3" fmla="*/ 514350 h 4648200"/>
              <a:gd name="connsiteX4" fmla="*/ 666750 w 6292850"/>
              <a:gd name="connsiteY4" fmla="*/ 419100 h 4648200"/>
              <a:gd name="connsiteX5" fmla="*/ 660400 w 6292850"/>
              <a:gd name="connsiteY5" fmla="*/ 228600 h 4648200"/>
              <a:gd name="connsiteX6" fmla="*/ 800100 w 6292850"/>
              <a:gd name="connsiteY6" fmla="*/ 114300 h 4648200"/>
              <a:gd name="connsiteX7" fmla="*/ 984250 w 6292850"/>
              <a:gd name="connsiteY7" fmla="*/ 107950 h 4648200"/>
              <a:gd name="connsiteX8" fmla="*/ 1041400 w 6292850"/>
              <a:gd name="connsiteY8" fmla="*/ 0 h 4648200"/>
              <a:gd name="connsiteX9" fmla="*/ 1187450 w 6292850"/>
              <a:gd name="connsiteY9" fmla="*/ 6350 h 4648200"/>
              <a:gd name="connsiteX10" fmla="*/ 1352550 w 6292850"/>
              <a:gd name="connsiteY10" fmla="*/ 222250 h 4648200"/>
              <a:gd name="connsiteX11" fmla="*/ 1447800 w 6292850"/>
              <a:gd name="connsiteY11" fmla="*/ 146050 h 4648200"/>
              <a:gd name="connsiteX12" fmla="*/ 1530350 w 6292850"/>
              <a:gd name="connsiteY12" fmla="*/ 146050 h 4648200"/>
              <a:gd name="connsiteX13" fmla="*/ 1701800 w 6292850"/>
              <a:gd name="connsiteY13" fmla="*/ 228600 h 4648200"/>
              <a:gd name="connsiteX14" fmla="*/ 1866900 w 6292850"/>
              <a:gd name="connsiteY14" fmla="*/ 127000 h 4648200"/>
              <a:gd name="connsiteX15" fmla="*/ 2012950 w 6292850"/>
              <a:gd name="connsiteY15" fmla="*/ 450850 h 4648200"/>
              <a:gd name="connsiteX16" fmla="*/ 2209800 w 6292850"/>
              <a:gd name="connsiteY16" fmla="*/ 463550 h 4648200"/>
              <a:gd name="connsiteX17" fmla="*/ 2324100 w 6292850"/>
              <a:gd name="connsiteY17" fmla="*/ 590550 h 4648200"/>
              <a:gd name="connsiteX18" fmla="*/ 2317750 w 6292850"/>
              <a:gd name="connsiteY18" fmla="*/ 787400 h 4648200"/>
              <a:gd name="connsiteX19" fmla="*/ 2190750 w 6292850"/>
              <a:gd name="connsiteY19" fmla="*/ 901700 h 4648200"/>
              <a:gd name="connsiteX20" fmla="*/ 2197100 w 6292850"/>
              <a:gd name="connsiteY20" fmla="*/ 1022350 h 4648200"/>
              <a:gd name="connsiteX21" fmla="*/ 2330450 w 6292850"/>
              <a:gd name="connsiteY21" fmla="*/ 1073150 h 4648200"/>
              <a:gd name="connsiteX22" fmla="*/ 2730500 w 6292850"/>
              <a:gd name="connsiteY22" fmla="*/ 1073150 h 4648200"/>
              <a:gd name="connsiteX23" fmla="*/ 2832100 w 6292850"/>
              <a:gd name="connsiteY23" fmla="*/ 984250 h 4648200"/>
              <a:gd name="connsiteX24" fmla="*/ 2838450 w 6292850"/>
              <a:gd name="connsiteY24" fmla="*/ 850900 h 4648200"/>
              <a:gd name="connsiteX25" fmla="*/ 3111500 w 6292850"/>
              <a:gd name="connsiteY25" fmla="*/ 850900 h 4648200"/>
              <a:gd name="connsiteX26" fmla="*/ 3302000 w 6292850"/>
              <a:gd name="connsiteY26" fmla="*/ 1035050 h 4648200"/>
              <a:gd name="connsiteX27" fmla="*/ 3498850 w 6292850"/>
              <a:gd name="connsiteY27" fmla="*/ 444500 h 4648200"/>
              <a:gd name="connsiteX28" fmla="*/ 3543300 w 6292850"/>
              <a:gd name="connsiteY28" fmla="*/ 457200 h 4648200"/>
              <a:gd name="connsiteX29" fmla="*/ 3619500 w 6292850"/>
              <a:gd name="connsiteY29" fmla="*/ 495300 h 4648200"/>
              <a:gd name="connsiteX30" fmla="*/ 3771900 w 6292850"/>
              <a:gd name="connsiteY30" fmla="*/ 450850 h 4648200"/>
              <a:gd name="connsiteX31" fmla="*/ 4140200 w 6292850"/>
              <a:gd name="connsiteY31" fmla="*/ 863600 h 4648200"/>
              <a:gd name="connsiteX32" fmla="*/ 4324350 w 6292850"/>
              <a:gd name="connsiteY32" fmla="*/ 755650 h 4648200"/>
              <a:gd name="connsiteX33" fmla="*/ 4432300 w 6292850"/>
              <a:gd name="connsiteY33" fmla="*/ 869950 h 4648200"/>
              <a:gd name="connsiteX34" fmla="*/ 4635500 w 6292850"/>
              <a:gd name="connsiteY34" fmla="*/ 850900 h 4648200"/>
              <a:gd name="connsiteX35" fmla="*/ 4870450 w 6292850"/>
              <a:gd name="connsiteY35" fmla="*/ 584200 h 4648200"/>
              <a:gd name="connsiteX36" fmla="*/ 4953000 w 6292850"/>
              <a:gd name="connsiteY36" fmla="*/ 641350 h 4648200"/>
              <a:gd name="connsiteX37" fmla="*/ 4914900 w 6292850"/>
              <a:gd name="connsiteY37" fmla="*/ 857250 h 4648200"/>
              <a:gd name="connsiteX38" fmla="*/ 4743450 w 6292850"/>
              <a:gd name="connsiteY38" fmla="*/ 927100 h 4648200"/>
              <a:gd name="connsiteX39" fmla="*/ 4737100 w 6292850"/>
              <a:gd name="connsiteY39" fmla="*/ 1060450 h 4648200"/>
              <a:gd name="connsiteX40" fmla="*/ 4978400 w 6292850"/>
              <a:gd name="connsiteY40" fmla="*/ 1028700 h 4648200"/>
              <a:gd name="connsiteX41" fmla="*/ 5175250 w 6292850"/>
              <a:gd name="connsiteY41" fmla="*/ 857250 h 4648200"/>
              <a:gd name="connsiteX42" fmla="*/ 5111750 w 6292850"/>
              <a:gd name="connsiteY42" fmla="*/ 793750 h 4648200"/>
              <a:gd name="connsiteX43" fmla="*/ 5124450 w 6292850"/>
              <a:gd name="connsiteY43" fmla="*/ 723900 h 4648200"/>
              <a:gd name="connsiteX44" fmla="*/ 5187950 w 6292850"/>
              <a:gd name="connsiteY44" fmla="*/ 628650 h 4648200"/>
              <a:gd name="connsiteX45" fmla="*/ 5314950 w 6292850"/>
              <a:gd name="connsiteY45" fmla="*/ 641350 h 4648200"/>
              <a:gd name="connsiteX46" fmla="*/ 5416550 w 6292850"/>
              <a:gd name="connsiteY46" fmla="*/ 539750 h 4648200"/>
              <a:gd name="connsiteX47" fmla="*/ 5727700 w 6292850"/>
              <a:gd name="connsiteY47" fmla="*/ 552450 h 4648200"/>
              <a:gd name="connsiteX48" fmla="*/ 5708650 w 6292850"/>
              <a:gd name="connsiteY48" fmla="*/ 647700 h 4648200"/>
              <a:gd name="connsiteX49" fmla="*/ 5848350 w 6292850"/>
              <a:gd name="connsiteY49" fmla="*/ 749300 h 4648200"/>
              <a:gd name="connsiteX50" fmla="*/ 5753100 w 6292850"/>
              <a:gd name="connsiteY50" fmla="*/ 857250 h 4648200"/>
              <a:gd name="connsiteX51" fmla="*/ 5759450 w 6292850"/>
              <a:gd name="connsiteY51" fmla="*/ 1060450 h 4648200"/>
              <a:gd name="connsiteX52" fmla="*/ 5842000 w 6292850"/>
              <a:gd name="connsiteY52" fmla="*/ 1035050 h 4648200"/>
              <a:gd name="connsiteX53" fmla="*/ 5854700 w 6292850"/>
              <a:gd name="connsiteY53" fmla="*/ 1162050 h 4648200"/>
              <a:gd name="connsiteX54" fmla="*/ 5975350 w 6292850"/>
              <a:gd name="connsiteY54" fmla="*/ 1181100 h 4648200"/>
              <a:gd name="connsiteX55" fmla="*/ 6051550 w 6292850"/>
              <a:gd name="connsiteY55" fmla="*/ 1263650 h 4648200"/>
              <a:gd name="connsiteX56" fmla="*/ 6057900 w 6292850"/>
              <a:gd name="connsiteY56" fmla="*/ 1397000 h 4648200"/>
              <a:gd name="connsiteX57" fmla="*/ 5988050 w 6292850"/>
              <a:gd name="connsiteY57" fmla="*/ 1473200 h 4648200"/>
              <a:gd name="connsiteX58" fmla="*/ 5803900 w 6292850"/>
              <a:gd name="connsiteY58" fmla="*/ 1492250 h 4648200"/>
              <a:gd name="connsiteX59" fmla="*/ 5803900 w 6292850"/>
              <a:gd name="connsiteY59" fmla="*/ 1682750 h 4648200"/>
              <a:gd name="connsiteX60" fmla="*/ 5835650 w 6292850"/>
              <a:gd name="connsiteY60" fmla="*/ 1790700 h 4648200"/>
              <a:gd name="connsiteX61" fmla="*/ 6076950 w 6292850"/>
              <a:gd name="connsiteY61" fmla="*/ 1847850 h 4648200"/>
              <a:gd name="connsiteX62" fmla="*/ 6057900 w 6292850"/>
              <a:gd name="connsiteY62" fmla="*/ 2095500 h 4648200"/>
              <a:gd name="connsiteX63" fmla="*/ 6292850 w 6292850"/>
              <a:gd name="connsiteY63" fmla="*/ 2241550 h 4648200"/>
              <a:gd name="connsiteX64" fmla="*/ 6184900 w 6292850"/>
              <a:gd name="connsiteY64" fmla="*/ 2368550 h 4648200"/>
              <a:gd name="connsiteX65" fmla="*/ 6197600 w 6292850"/>
              <a:gd name="connsiteY65" fmla="*/ 2584450 h 4648200"/>
              <a:gd name="connsiteX66" fmla="*/ 6108700 w 6292850"/>
              <a:gd name="connsiteY66" fmla="*/ 2584450 h 4648200"/>
              <a:gd name="connsiteX67" fmla="*/ 5943600 w 6292850"/>
              <a:gd name="connsiteY67" fmla="*/ 2717800 h 4648200"/>
              <a:gd name="connsiteX68" fmla="*/ 5727700 w 6292850"/>
              <a:gd name="connsiteY68" fmla="*/ 2730500 h 4648200"/>
              <a:gd name="connsiteX69" fmla="*/ 5676900 w 6292850"/>
              <a:gd name="connsiteY69" fmla="*/ 2806700 h 4648200"/>
              <a:gd name="connsiteX70" fmla="*/ 5499100 w 6292850"/>
              <a:gd name="connsiteY70" fmla="*/ 2806700 h 4648200"/>
              <a:gd name="connsiteX71" fmla="*/ 5448300 w 6292850"/>
              <a:gd name="connsiteY71" fmla="*/ 2895600 h 4648200"/>
              <a:gd name="connsiteX72" fmla="*/ 5391150 w 6292850"/>
              <a:gd name="connsiteY72" fmla="*/ 2895600 h 4648200"/>
              <a:gd name="connsiteX73" fmla="*/ 5289550 w 6292850"/>
              <a:gd name="connsiteY73" fmla="*/ 2774950 h 4648200"/>
              <a:gd name="connsiteX74" fmla="*/ 5181600 w 6292850"/>
              <a:gd name="connsiteY74" fmla="*/ 2794000 h 4648200"/>
              <a:gd name="connsiteX75" fmla="*/ 5130800 w 6292850"/>
              <a:gd name="connsiteY75" fmla="*/ 3022600 h 4648200"/>
              <a:gd name="connsiteX76" fmla="*/ 5251450 w 6292850"/>
              <a:gd name="connsiteY76" fmla="*/ 3060700 h 4648200"/>
              <a:gd name="connsiteX77" fmla="*/ 5270500 w 6292850"/>
              <a:gd name="connsiteY77" fmla="*/ 3263900 h 4648200"/>
              <a:gd name="connsiteX78" fmla="*/ 5054600 w 6292850"/>
              <a:gd name="connsiteY78" fmla="*/ 3263900 h 4648200"/>
              <a:gd name="connsiteX79" fmla="*/ 4641850 w 6292850"/>
              <a:gd name="connsiteY79" fmla="*/ 3594100 h 4648200"/>
              <a:gd name="connsiteX80" fmla="*/ 4641850 w 6292850"/>
              <a:gd name="connsiteY80" fmla="*/ 3689350 h 4648200"/>
              <a:gd name="connsiteX81" fmla="*/ 4419600 w 6292850"/>
              <a:gd name="connsiteY81" fmla="*/ 3689350 h 4648200"/>
              <a:gd name="connsiteX82" fmla="*/ 4425950 w 6292850"/>
              <a:gd name="connsiteY82" fmla="*/ 3905250 h 4648200"/>
              <a:gd name="connsiteX83" fmla="*/ 4400550 w 6292850"/>
              <a:gd name="connsiteY83" fmla="*/ 3975100 h 4648200"/>
              <a:gd name="connsiteX84" fmla="*/ 4229100 w 6292850"/>
              <a:gd name="connsiteY84" fmla="*/ 3987800 h 4648200"/>
              <a:gd name="connsiteX85" fmla="*/ 4216400 w 6292850"/>
              <a:gd name="connsiteY85" fmla="*/ 4197350 h 4648200"/>
              <a:gd name="connsiteX86" fmla="*/ 4457700 w 6292850"/>
              <a:gd name="connsiteY86" fmla="*/ 4273550 h 4648200"/>
              <a:gd name="connsiteX87" fmla="*/ 4521200 w 6292850"/>
              <a:gd name="connsiteY87" fmla="*/ 4349750 h 4648200"/>
              <a:gd name="connsiteX88" fmla="*/ 4521200 w 6292850"/>
              <a:gd name="connsiteY88" fmla="*/ 4457700 h 4648200"/>
              <a:gd name="connsiteX89" fmla="*/ 4368800 w 6292850"/>
              <a:gd name="connsiteY89" fmla="*/ 4648200 h 4648200"/>
              <a:gd name="connsiteX90" fmla="*/ 3956050 w 6292850"/>
              <a:gd name="connsiteY90" fmla="*/ 4419600 h 4648200"/>
              <a:gd name="connsiteX91" fmla="*/ 3930650 w 6292850"/>
              <a:gd name="connsiteY91" fmla="*/ 4292600 h 4648200"/>
              <a:gd name="connsiteX92" fmla="*/ 3498850 w 6292850"/>
              <a:gd name="connsiteY92" fmla="*/ 4438650 h 4648200"/>
              <a:gd name="connsiteX93" fmla="*/ 3473450 w 6292850"/>
              <a:gd name="connsiteY93" fmla="*/ 4286250 h 4648200"/>
              <a:gd name="connsiteX94" fmla="*/ 2990850 w 6292850"/>
              <a:gd name="connsiteY94" fmla="*/ 4248150 h 4648200"/>
              <a:gd name="connsiteX95" fmla="*/ 2940050 w 6292850"/>
              <a:gd name="connsiteY95" fmla="*/ 4330700 h 4648200"/>
              <a:gd name="connsiteX96" fmla="*/ 2882900 w 6292850"/>
              <a:gd name="connsiteY96" fmla="*/ 4254500 h 4648200"/>
              <a:gd name="connsiteX97" fmla="*/ 2743200 w 6292850"/>
              <a:gd name="connsiteY97" fmla="*/ 4375150 h 4648200"/>
              <a:gd name="connsiteX98" fmla="*/ 2673350 w 6292850"/>
              <a:gd name="connsiteY98" fmla="*/ 4267200 h 4648200"/>
              <a:gd name="connsiteX99" fmla="*/ 2514600 w 6292850"/>
              <a:gd name="connsiteY99" fmla="*/ 4248150 h 4648200"/>
              <a:gd name="connsiteX100" fmla="*/ 2501900 w 6292850"/>
              <a:gd name="connsiteY100" fmla="*/ 4133850 h 4648200"/>
              <a:gd name="connsiteX101" fmla="*/ 2413000 w 6292850"/>
              <a:gd name="connsiteY101" fmla="*/ 4051300 h 4648200"/>
              <a:gd name="connsiteX102" fmla="*/ 2368550 w 6292850"/>
              <a:gd name="connsiteY102" fmla="*/ 3873500 h 4648200"/>
              <a:gd name="connsiteX103" fmla="*/ 2260600 w 6292850"/>
              <a:gd name="connsiteY103" fmla="*/ 3816350 h 4648200"/>
              <a:gd name="connsiteX104" fmla="*/ 2260600 w 6292850"/>
              <a:gd name="connsiteY104" fmla="*/ 3575050 h 4648200"/>
              <a:gd name="connsiteX105" fmla="*/ 1917700 w 6292850"/>
              <a:gd name="connsiteY105" fmla="*/ 3333750 h 4648200"/>
              <a:gd name="connsiteX106" fmla="*/ 1816100 w 6292850"/>
              <a:gd name="connsiteY106" fmla="*/ 3422650 h 4648200"/>
              <a:gd name="connsiteX107" fmla="*/ 1752600 w 6292850"/>
              <a:gd name="connsiteY107" fmla="*/ 3416300 h 4648200"/>
              <a:gd name="connsiteX108" fmla="*/ 1600200 w 6292850"/>
              <a:gd name="connsiteY108" fmla="*/ 3200400 h 4648200"/>
              <a:gd name="connsiteX109" fmla="*/ 1371600 w 6292850"/>
              <a:gd name="connsiteY109" fmla="*/ 3257550 h 4648200"/>
              <a:gd name="connsiteX110" fmla="*/ 1377950 w 6292850"/>
              <a:gd name="connsiteY110" fmla="*/ 3321050 h 4648200"/>
              <a:gd name="connsiteX111" fmla="*/ 1276350 w 6292850"/>
              <a:gd name="connsiteY111" fmla="*/ 3327400 h 4648200"/>
              <a:gd name="connsiteX112" fmla="*/ 1130300 w 6292850"/>
              <a:gd name="connsiteY112" fmla="*/ 3689350 h 4648200"/>
              <a:gd name="connsiteX113" fmla="*/ 965200 w 6292850"/>
              <a:gd name="connsiteY113" fmla="*/ 3371850 h 4648200"/>
              <a:gd name="connsiteX114" fmla="*/ 895350 w 6292850"/>
              <a:gd name="connsiteY114" fmla="*/ 3352800 h 4648200"/>
              <a:gd name="connsiteX115" fmla="*/ 850900 w 6292850"/>
              <a:gd name="connsiteY115" fmla="*/ 3327400 h 4648200"/>
              <a:gd name="connsiteX116" fmla="*/ 812800 w 6292850"/>
              <a:gd name="connsiteY116" fmla="*/ 3276600 h 4648200"/>
              <a:gd name="connsiteX117" fmla="*/ 609600 w 6292850"/>
              <a:gd name="connsiteY117" fmla="*/ 3422650 h 4648200"/>
              <a:gd name="connsiteX118" fmla="*/ 615950 w 6292850"/>
              <a:gd name="connsiteY118" fmla="*/ 3479800 h 4648200"/>
              <a:gd name="connsiteX119" fmla="*/ 622300 w 6292850"/>
              <a:gd name="connsiteY119" fmla="*/ 3556000 h 4648200"/>
              <a:gd name="connsiteX120" fmla="*/ 463550 w 6292850"/>
              <a:gd name="connsiteY120" fmla="*/ 3752850 h 4648200"/>
              <a:gd name="connsiteX121" fmla="*/ 152400 w 6292850"/>
              <a:gd name="connsiteY121" fmla="*/ 3765550 h 4648200"/>
              <a:gd name="connsiteX122" fmla="*/ 69850 w 6292850"/>
              <a:gd name="connsiteY122" fmla="*/ 3695700 h 4648200"/>
              <a:gd name="connsiteX123" fmla="*/ 57150 w 6292850"/>
              <a:gd name="connsiteY123" fmla="*/ 3467100 h 4648200"/>
              <a:gd name="connsiteX124" fmla="*/ 0 w 6292850"/>
              <a:gd name="connsiteY124" fmla="*/ 3200400 h 4648200"/>
              <a:gd name="connsiteX125" fmla="*/ 171450 w 6292850"/>
              <a:gd name="connsiteY125" fmla="*/ 2876550 h 4648200"/>
              <a:gd name="connsiteX126" fmla="*/ 177800 w 6292850"/>
              <a:gd name="connsiteY126" fmla="*/ 2749550 h 4648200"/>
              <a:gd name="connsiteX127" fmla="*/ 368300 w 6292850"/>
              <a:gd name="connsiteY127" fmla="*/ 2552700 h 4648200"/>
              <a:gd name="connsiteX128" fmla="*/ 508000 w 6292850"/>
              <a:gd name="connsiteY128" fmla="*/ 2489200 h 4648200"/>
              <a:gd name="connsiteX129" fmla="*/ 520700 w 6292850"/>
              <a:gd name="connsiteY129" fmla="*/ 2184400 h 4648200"/>
              <a:gd name="connsiteX130" fmla="*/ 469900 w 6292850"/>
              <a:gd name="connsiteY130" fmla="*/ 2139950 h 4648200"/>
              <a:gd name="connsiteX131" fmla="*/ 622300 w 6292850"/>
              <a:gd name="connsiteY131" fmla="*/ 2000250 h 4648200"/>
              <a:gd name="connsiteX132" fmla="*/ 400050 w 6292850"/>
              <a:gd name="connsiteY132" fmla="*/ 1714500 h 4648200"/>
              <a:gd name="connsiteX133" fmla="*/ 647700 w 6292850"/>
              <a:gd name="connsiteY133" fmla="*/ 1454150 h 4648200"/>
              <a:gd name="connsiteX134" fmla="*/ 654050 w 6292850"/>
              <a:gd name="connsiteY134" fmla="*/ 1308100 h 4648200"/>
              <a:gd name="connsiteX135" fmla="*/ 603250 w 6292850"/>
              <a:gd name="connsiteY135" fmla="*/ 1155700 h 4648200"/>
              <a:gd name="connsiteX136" fmla="*/ 412750 w 6292850"/>
              <a:gd name="connsiteY136" fmla="*/ 831850 h 4648200"/>
              <a:gd name="connsiteX137" fmla="*/ 317500 w 6292850"/>
              <a:gd name="connsiteY137" fmla="*/ 83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292850" h="4648200">
                <a:moveTo>
                  <a:pt x="317500" y="838200"/>
                </a:moveTo>
                <a:lnTo>
                  <a:pt x="234950" y="647700"/>
                </a:lnTo>
                <a:lnTo>
                  <a:pt x="361950" y="501650"/>
                </a:lnTo>
                <a:lnTo>
                  <a:pt x="565150" y="514350"/>
                </a:lnTo>
                <a:lnTo>
                  <a:pt x="666750" y="419100"/>
                </a:lnTo>
                <a:lnTo>
                  <a:pt x="660400" y="228600"/>
                </a:lnTo>
                <a:lnTo>
                  <a:pt x="800100" y="114300"/>
                </a:lnTo>
                <a:lnTo>
                  <a:pt x="984250" y="107950"/>
                </a:lnTo>
                <a:lnTo>
                  <a:pt x="1041400" y="0"/>
                </a:lnTo>
                <a:lnTo>
                  <a:pt x="1187450" y="6350"/>
                </a:lnTo>
                <a:lnTo>
                  <a:pt x="1352550" y="222250"/>
                </a:lnTo>
                <a:lnTo>
                  <a:pt x="1447800" y="146050"/>
                </a:lnTo>
                <a:lnTo>
                  <a:pt x="1530350" y="146050"/>
                </a:lnTo>
                <a:lnTo>
                  <a:pt x="1701800" y="228600"/>
                </a:lnTo>
                <a:lnTo>
                  <a:pt x="1866900" y="127000"/>
                </a:lnTo>
                <a:lnTo>
                  <a:pt x="2012950" y="450850"/>
                </a:lnTo>
                <a:lnTo>
                  <a:pt x="2209800" y="463550"/>
                </a:lnTo>
                <a:lnTo>
                  <a:pt x="2324100" y="590550"/>
                </a:lnTo>
                <a:lnTo>
                  <a:pt x="2317750" y="787400"/>
                </a:lnTo>
                <a:lnTo>
                  <a:pt x="2190750" y="901700"/>
                </a:lnTo>
                <a:lnTo>
                  <a:pt x="2197100" y="1022350"/>
                </a:lnTo>
                <a:lnTo>
                  <a:pt x="2330450" y="1073150"/>
                </a:lnTo>
                <a:lnTo>
                  <a:pt x="2730500" y="1073150"/>
                </a:lnTo>
                <a:lnTo>
                  <a:pt x="2832100" y="984250"/>
                </a:lnTo>
                <a:lnTo>
                  <a:pt x="2838450" y="850900"/>
                </a:lnTo>
                <a:lnTo>
                  <a:pt x="3111500" y="850900"/>
                </a:lnTo>
                <a:lnTo>
                  <a:pt x="3302000" y="1035050"/>
                </a:lnTo>
                <a:lnTo>
                  <a:pt x="3498850" y="444500"/>
                </a:lnTo>
                <a:lnTo>
                  <a:pt x="3543300" y="457200"/>
                </a:lnTo>
                <a:lnTo>
                  <a:pt x="3619500" y="495300"/>
                </a:lnTo>
                <a:lnTo>
                  <a:pt x="3771900" y="450850"/>
                </a:lnTo>
                <a:lnTo>
                  <a:pt x="4140200" y="863600"/>
                </a:lnTo>
                <a:lnTo>
                  <a:pt x="4324350" y="755650"/>
                </a:lnTo>
                <a:lnTo>
                  <a:pt x="4432300" y="869950"/>
                </a:lnTo>
                <a:lnTo>
                  <a:pt x="4635500" y="850900"/>
                </a:lnTo>
                <a:lnTo>
                  <a:pt x="4870450" y="584200"/>
                </a:lnTo>
                <a:lnTo>
                  <a:pt x="4953000" y="641350"/>
                </a:lnTo>
                <a:lnTo>
                  <a:pt x="4914900" y="857250"/>
                </a:lnTo>
                <a:lnTo>
                  <a:pt x="4743450" y="927100"/>
                </a:lnTo>
                <a:lnTo>
                  <a:pt x="4737100" y="1060450"/>
                </a:lnTo>
                <a:lnTo>
                  <a:pt x="4978400" y="1028700"/>
                </a:lnTo>
                <a:lnTo>
                  <a:pt x="5175250" y="857250"/>
                </a:lnTo>
                <a:lnTo>
                  <a:pt x="5111750" y="793750"/>
                </a:lnTo>
                <a:lnTo>
                  <a:pt x="5124450" y="723900"/>
                </a:lnTo>
                <a:lnTo>
                  <a:pt x="5187950" y="628650"/>
                </a:lnTo>
                <a:lnTo>
                  <a:pt x="5314950" y="641350"/>
                </a:lnTo>
                <a:lnTo>
                  <a:pt x="5416550" y="539750"/>
                </a:lnTo>
                <a:lnTo>
                  <a:pt x="5727700" y="552450"/>
                </a:lnTo>
                <a:lnTo>
                  <a:pt x="5708650" y="647700"/>
                </a:lnTo>
                <a:lnTo>
                  <a:pt x="5848350" y="749300"/>
                </a:lnTo>
                <a:lnTo>
                  <a:pt x="5753100" y="857250"/>
                </a:lnTo>
                <a:lnTo>
                  <a:pt x="5759450" y="1060450"/>
                </a:lnTo>
                <a:lnTo>
                  <a:pt x="5842000" y="1035050"/>
                </a:lnTo>
                <a:lnTo>
                  <a:pt x="5854700" y="1162050"/>
                </a:lnTo>
                <a:lnTo>
                  <a:pt x="5975350" y="1181100"/>
                </a:lnTo>
                <a:lnTo>
                  <a:pt x="6051550" y="1263650"/>
                </a:lnTo>
                <a:lnTo>
                  <a:pt x="6057900" y="1397000"/>
                </a:lnTo>
                <a:lnTo>
                  <a:pt x="5988050" y="1473200"/>
                </a:lnTo>
                <a:lnTo>
                  <a:pt x="5803900" y="1492250"/>
                </a:lnTo>
                <a:lnTo>
                  <a:pt x="5803900" y="1682750"/>
                </a:lnTo>
                <a:lnTo>
                  <a:pt x="5835650" y="1790700"/>
                </a:lnTo>
                <a:lnTo>
                  <a:pt x="6076950" y="1847850"/>
                </a:lnTo>
                <a:lnTo>
                  <a:pt x="6057900" y="2095500"/>
                </a:lnTo>
                <a:lnTo>
                  <a:pt x="6292850" y="2241550"/>
                </a:lnTo>
                <a:lnTo>
                  <a:pt x="6184900" y="2368550"/>
                </a:lnTo>
                <a:lnTo>
                  <a:pt x="6197600" y="2584450"/>
                </a:lnTo>
                <a:lnTo>
                  <a:pt x="6108700" y="2584450"/>
                </a:lnTo>
                <a:lnTo>
                  <a:pt x="5943600" y="2717800"/>
                </a:lnTo>
                <a:lnTo>
                  <a:pt x="5727700" y="2730500"/>
                </a:lnTo>
                <a:lnTo>
                  <a:pt x="5676900" y="2806700"/>
                </a:lnTo>
                <a:lnTo>
                  <a:pt x="5499100" y="2806700"/>
                </a:lnTo>
                <a:lnTo>
                  <a:pt x="5448300" y="2895600"/>
                </a:lnTo>
                <a:lnTo>
                  <a:pt x="5391150" y="2895600"/>
                </a:lnTo>
                <a:lnTo>
                  <a:pt x="5289550" y="2774950"/>
                </a:lnTo>
                <a:lnTo>
                  <a:pt x="5181600" y="2794000"/>
                </a:lnTo>
                <a:lnTo>
                  <a:pt x="5130800" y="3022600"/>
                </a:lnTo>
                <a:lnTo>
                  <a:pt x="5251450" y="3060700"/>
                </a:lnTo>
                <a:lnTo>
                  <a:pt x="5270500" y="3263900"/>
                </a:lnTo>
                <a:lnTo>
                  <a:pt x="5054600" y="3263900"/>
                </a:lnTo>
                <a:lnTo>
                  <a:pt x="4641850" y="3594100"/>
                </a:lnTo>
                <a:lnTo>
                  <a:pt x="4641850" y="3689350"/>
                </a:lnTo>
                <a:lnTo>
                  <a:pt x="4419600" y="3689350"/>
                </a:lnTo>
                <a:lnTo>
                  <a:pt x="4425950" y="3905250"/>
                </a:lnTo>
                <a:lnTo>
                  <a:pt x="4400550" y="3975100"/>
                </a:lnTo>
                <a:lnTo>
                  <a:pt x="4229100" y="3987800"/>
                </a:lnTo>
                <a:lnTo>
                  <a:pt x="4216400" y="4197350"/>
                </a:lnTo>
                <a:lnTo>
                  <a:pt x="4457700" y="4273550"/>
                </a:lnTo>
                <a:lnTo>
                  <a:pt x="4521200" y="4349750"/>
                </a:lnTo>
                <a:lnTo>
                  <a:pt x="4521200" y="4457700"/>
                </a:lnTo>
                <a:lnTo>
                  <a:pt x="4368800" y="4648200"/>
                </a:lnTo>
                <a:lnTo>
                  <a:pt x="3956050" y="4419600"/>
                </a:lnTo>
                <a:lnTo>
                  <a:pt x="3930650" y="4292600"/>
                </a:lnTo>
                <a:lnTo>
                  <a:pt x="3498850" y="4438650"/>
                </a:lnTo>
                <a:lnTo>
                  <a:pt x="3473450" y="4286250"/>
                </a:lnTo>
                <a:lnTo>
                  <a:pt x="2990850" y="4248150"/>
                </a:lnTo>
                <a:lnTo>
                  <a:pt x="2940050" y="4330700"/>
                </a:lnTo>
                <a:lnTo>
                  <a:pt x="2882900" y="4254500"/>
                </a:lnTo>
                <a:lnTo>
                  <a:pt x="2743200" y="4375150"/>
                </a:lnTo>
                <a:lnTo>
                  <a:pt x="2673350" y="4267200"/>
                </a:lnTo>
                <a:lnTo>
                  <a:pt x="2514600" y="4248150"/>
                </a:lnTo>
                <a:lnTo>
                  <a:pt x="2501900" y="4133850"/>
                </a:lnTo>
                <a:lnTo>
                  <a:pt x="2413000" y="4051300"/>
                </a:lnTo>
                <a:lnTo>
                  <a:pt x="2368550" y="3873500"/>
                </a:lnTo>
                <a:lnTo>
                  <a:pt x="2260600" y="3816350"/>
                </a:lnTo>
                <a:lnTo>
                  <a:pt x="2260600" y="3575050"/>
                </a:lnTo>
                <a:lnTo>
                  <a:pt x="1917700" y="3333750"/>
                </a:lnTo>
                <a:lnTo>
                  <a:pt x="1816100" y="3422650"/>
                </a:lnTo>
                <a:lnTo>
                  <a:pt x="1752600" y="3416300"/>
                </a:lnTo>
                <a:lnTo>
                  <a:pt x="1600200" y="3200400"/>
                </a:lnTo>
                <a:lnTo>
                  <a:pt x="1371600" y="3257550"/>
                </a:lnTo>
                <a:lnTo>
                  <a:pt x="1377950" y="3321050"/>
                </a:lnTo>
                <a:lnTo>
                  <a:pt x="1276350" y="3327400"/>
                </a:lnTo>
                <a:lnTo>
                  <a:pt x="1130300" y="3689350"/>
                </a:lnTo>
                <a:lnTo>
                  <a:pt x="965200" y="3371850"/>
                </a:lnTo>
                <a:lnTo>
                  <a:pt x="895350" y="3352800"/>
                </a:lnTo>
                <a:lnTo>
                  <a:pt x="850900" y="3327400"/>
                </a:lnTo>
                <a:lnTo>
                  <a:pt x="812800" y="3276600"/>
                </a:lnTo>
                <a:lnTo>
                  <a:pt x="609600" y="3422650"/>
                </a:lnTo>
                <a:lnTo>
                  <a:pt x="615950" y="3479800"/>
                </a:lnTo>
                <a:lnTo>
                  <a:pt x="622300" y="3556000"/>
                </a:lnTo>
                <a:lnTo>
                  <a:pt x="463550" y="3752850"/>
                </a:lnTo>
                <a:lnTo>
                  <a:pt x="152400" y="3765550"/>
                </a:lnTo>
                <a:lnTo>
                  <a:pt x="69850" y="3695700"/>
                </a:lnTo>
                <a:lnTo>
                  <a:pt x="57150" y="3467100"/>
                </a:lnTo>
                <a:lnTo>
                  <a:pt x="0" y="3200400"/>
                </a:lnTo>
                <a:lnTo>
                  <a:pt x="171450" y="2876550"/>
                </a:lnTo>
                <a:lnTo>
                  <a:pt x="177800" y="2749550"/>
                </a:lnTo>
                <a:lnTo>
                  <a:pt x="368300" y="2552700"/>
                </a:lnTo>
                <a:lnTo>
                  <a:pt x="508000" y="2489200"/>
                </a:lnTo>
                <a:lnTo>
                  <a:pt x="520700" y="2184400"/>
                </a:lnTo>
                <a:lnTo>
                  <a:pt x="469900" y="2139950"/>
                </a:lnTo>
                <a:lnTo>
                  <a:pt x="622300" y="2000250"/>
                </a:lnTo>
                <a:lnTo>
                  <a:pt x="400050" y="1714500"/>
                </a:lnTo>
                <a:lnTo>
                  <a:pt x="647700" y="1454150"/>
                </a:lnTo>
                <a:lnTo>
                  <a:pt x="654050" y="1308100"/>
                </a:lnTo>
                <a:lnTo>
                  <a:pt x="603250" y="1155700"/>
                </a:lnTo>
                <a:lnTo>
                  <a:pt x="412750" y="831850"/>
                </a:lnTo>
                <a:lnTo>
                  <a:pt x="317500" y="838200"/>
                </a:lnTo>
                <a:close/>
              </a:path>
            </a:pathLst>
          </a:custGeom>
          <a:solidFill>
            <a:schemeClr val="accent5">
              <a:lumMod val="20000"/>
              <a:lumOff val="8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lèche : droite 19">
            <a:extLst>
              <a:ext uri="{FF2B5EF4-FFF2-40B4-BE49-F238E27FC236}">
                <a16:creationId xmlns:a16="http://schemas.microsoft.com/office/drawing/2014/main" id="{E27DF261-5047-4E03-B30C-AC2CDF3EBE30}"/>
              </a:ext>
            </a:extLst>
          </p:cNvPr>
          <p:cNvSpPr/>
          <p:nvPr/>
        </p:nvSpPr>
        <p:spPr>
          <a:xfrm>
            <a:off x="4324389" y="1887526"/>
            <a:ext cx="643367" cy="520995"/>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F52D7DB2-2BC7-4F0C-83C0-D6D7B8280CFF}"/>
              </a:ext>
            </a:extLst>
          </p:cNvPr>
          <p:cNvSpPr txBox="1"/>
          <p:nvPr/>
        </p:nvSpPr>
        <p:spPr>
          <a:xfrm>
            <a:off x="2658197" y="1882371"/>
            <a:ext cx="18085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ED7D31"/>
                </a:solidFill>
                <a:effectLst/>
                <a:uLnTx/>
                <a:uFillTx/>
                <a:latin typeface="Calibri" panose="020F0502020204030204"/>
                <a:ea typeface="+mn-ea"/>
                <a:cs typeface="+mn-cs"/>
              </a:rPr>
              <a:t>Besoin 24% abattage truies de réforme</a:t>
            </a:r>
          </a:p>
        </p:txBody>
      </p:sp>
      <p:sp>
        <p:nvSpPr>
          <p:cNvPr id="22" name="Flèche : droite 21">
            <a:extLst>
              <a:ext uri="{FF2B5EF4-FFF2-40B4-BE49-F238E27FC236}">
                <a16:creationId xmlns:a16="http://schemas.microsoft.com/office/drawing/2014/main" id="{B0273850-FDB2-4FA9-B79B-68BF3FB3B5A0}"/>
              </a:ext>
            </a:extLst>
          </p:cNvPr>
          <p:cNvSpPr/>
          <p:nvPr/>
        </p:nvSpPr>
        <p:spPr>
          <a:xfrm>
            <a:off x="6480510" y="1459549"/>
            <a:ext cx="558272" cy="1074308"/>
          </a:xfrm>
          <a:prstGeom prst="righ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BE5FC12B-D04E-48FA-9AC5-99B5E5FAB2DF}"/>
              </a:ext>
            </a:extLst>
          </p:cNvPr>
          <p:cNvSpPr txBox="1"/>
          <p:nvPr/>
        </p:nvSpPr>
        <p:spPr>
          <a:xfrm>
            <a:off x="7038782" y="1530767"/>
            <a:ext cx="125617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Capacité supp. 66% abattage porcs charcutiers</a:t>
            </a:r>
          </a:p>
        </p:txBody>
      </p:sp>
      <p:sp>
        <p:nvSpPr>
          <p:cNvPr id="24" name="Flèche : droite 23">
            <a:extLst>
              <a:ext uri="{FF2B5EF4-FFF2-40B4-BE49-F238E27FC236}">
                <a16:creationId xmlns:a16="http://schemas.microsoft.com/office/drawing/2014/main" id="{EA748EF0-AECD-4BB5-AAC6-360912949EC2}"/>
              </a:ext>
            </a:extLst>
          </p:cNvPr>
          <p:cNvSpPr/>
          <p:nvPr/>
        </p:nvSpPr>
        <p:spPr>
          <a:xfrm>
            <a:off x="4341790" y="3247815"/>
            <a:ext cx="599573" cy="702182"/>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5C99E632-40F2-44B5-B0D7-8FC183FDD581}"/>
              </a:ext>
            </a:extLst>
          </p:cNvPr>
          <p:cNvSpPr txBox="1"/>
          <p:nvPr/>
        </p:nvSpPr>
        <p:spPr>
          <a:xfrm>
            <a:off x="2695870" y="3463258"/>
            <a:ext cx="16459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ED7D31"/>
                </a:solidFill>
                <a:effectLst/>
                <a:uLnTx/>
                <a:uFillTx/>
                <a:latin typeface="Calibri" panose="020F0502020204030204"/>
                <a:ea typeface="+mn-ea"/>
                <a:cs typeface="+mn-cs"/>
              </a:rPr>
              <a:t>Besoin 47% MP*</a:t>
            </a:r>
          </a:p>
        </p:txBody>
      </p:sp>
      <p:sp>
        <p:nvSpPr>
          <p:cNvPr id="26" name="ZoneTexte 25">
            <a:extLst>
              <a:ext uri="{FF2B5EF4-FFF2-40B4-BE49-F238E27FC236}">
                <a16:creationId xmlns:a16="http://schemas.microsoft.com/office/drawing/2014/main" id="{217DF089-B669-448B-B50C-51C4BB6057A9}"/>
              </a:ext>
            </a:extLst>
          </p:cNvPr>
          <p:cNvSpPr txBox="1"/>
          <p:nvPr/>
        </p:nvSpPr>
        <p:spPr>
          <a:xfrm>
            <a:off x="4949551" y="3055070"/>
            <a:ext cx="164592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43% des porcs alimentés à la ferme</a:t>
            </a:r>
          </a:p>
        </p:txBody>
      </p:sp>
      <p:sp>
        <p:nvSpPr>
          <p:cNvPr id="28" name="Forme libre : forme 27">
            <a:extLst>
              <a:ext uri="{FF2B5EF4-FFF2-40B4-BE49-F238E27FC236}">
                <a16:creationId xmlns:a16="http://schemas.microsoft.com/office/drawing/2014/main" id="{B84EA67D-9569-4904-8B9D-7DF3AA2D9389}"/>
              </a:ext>
            </a:extLst>
          </p:cNvPr>
          <p:cNvSpPr/>
          <p:nvPr/>
        </p:nvSpPr>
        <p:spPr>
          <a:xfrm>
            <a:off x="4985157" y="4445600"/>
            <a:ext cx="1447800" cy="1224507"/>
          </a:xfrm>
          <a:custGeom>
            <a:avLst/>
            <a:gdLst>
              <a:gd name="connsiteX0" fmla="*/ 317500 w 6292850"/>
              <a:gd name="connsiteY0" fmla="*/ 838200 h 4648200"/>
              <a:gd name="connsiteX1" fmla="*/ 234950 w 6292850"/>
              <a:gd name="connsiteY1" fmla="*/ 647700 h 4648200"/>
              <a:gd name="connsiteX2" fmla="*/ 361950 w 6292850"/>
              <a:gd name="connsiteY2" fmla="*/ 501650 h 4648200"/>
              <a:gd name="connsiteX3" fmla="*/ 565150 w 6292850"/>
              <a:gd name="connsiteY3" fmla="*/ 514350 h 4648200"/>
              <a:gd name="connsiteX4" fmla="*/ 666750 w 6292850"/>
              <a:gd name="connsiteY4" fmla="*/ 419100 h 4648200"/>
              <a:gd name="connsiteX5" fmla="*/ 660400 w 6292850"/>
              <a:gd name="connsiteY5" fmla="*/ 228600 h 4648200"/>
              <a:gd name="connsiteX6" fmla="*/ 800100 w 6292850"/>
              <a:gd name="connsiteY6" fmla="*/ 114300 h 4648200"/>
              <a:gd name="connsiteX7" fmla="*/ 984250 w 6292850"/>
              <a:gd name="connsiteY7" fmla="*/ 107950 h 4648200"/>
              <a:gd name="connsiteX8" fmla="*/ 1041400 w 6292850"/>
              <a:gd name="connsiteY8" fmla="*/ 0 h 4648200"/>
              <a:gd name="connsiteX9" fmla="*/ 1187450 w 6292850"/>
              <a:gd name="connsiteY9" fmla="*/ 6350 h 4648200"/>
              <a:gd name="connsiteX10" fmla="*/ 1352550 w 6292850"/>
              <a:gd name="connsiteY10" fmla="*/ 222250 h 4648200"/>
              <a:gd name="connsiteX11" fmla="*/ 1447800 w 6292850"/>
              <a:gd name="connsiteY11" fmla="*/ 146050 h 4648200"/>
              <a:gd name="connsiteX12" fmla="*/ 1530350 w 6292850"/>
              <a:gd name="connsiteY12" fmla="*/ 146050 h 4648200"/>
              <a:gd name="connsiteX13" fmla="*/ 1701800 w 6292850"/>
              <a:gd name="connsiteY13" fmla="*/ 228600 h 4648200"/>
              <a:gd name="connsiteX14" fmla="*/ 1866900 w 6292850"/>
              <a:gd name="connsiteY14" fmla="*/ 127000 h 4648200"/>
              <a:gd name="connsiteX15" fmla="*/ 2012950 w 6292850"/>
              <a:gd name="connsiteY15" fmla="*/ 450850 h 4648200"/>
              <a:gd name="connsiteX16" fmla="*/ 2209800 w 6292850"/>
              <a:gd name="connsiteY16" fmla="*/ 463550 h 4648200"/>
              <a:gd name="connsiteX17" fmla="*/ 2324100 w 6292850"/>
              <a:gd name="connsiteY17" fmla="*/ 590550 h 4648200"/>
              <a:gd name="connsiteX18" fmla="*/ 2317750 w 6292850"/>
              <a:gd name="connsiteY18" fmla="*/ 787400 h 4648200"/>
              <a:gd name="connsiteX19" fmla="*/ 2190750 w 6292850"/>
              <a:gd name="connsiteY19" fmla="*/ 901700 h 4648200"/>
              <a:gd name="connsiteX20" fmla="*/ 2197100 w 6292850"/>
              <a:gd name="connsiteY20" fmla="*/ 1022350 h 4648200"/>
              <a:gd name="connsiteX21" fmla="*/ 2330450 w 6292850"/>
              <a:gd name="connsiteY21" fmla="*/ 1073150 h 4648200"/>
              <a:gd name="connsiteX22" fmla="*/ 2730500 w 6292850"/>
              <a:gd name="connsiteY22" fmla="*/ 1073150 h 4648200"/>
              <a:gd name="connsiteX23" fmla="*/ 2832100 w 6292850"/>
              <a:gd name="connsiteY23" fmla="*/ 984250 h 4648200"/>
              <a:gd name="connsiteX24" fmla="*/ 2838450 w 6292850"/>
              <a:gd name="connsiteY24" fmla="*/ 850900 h 4648200"/>
              <a:gd name="connsiteX25" fmla="*/ 3111500 w 6292850"/>
              <a:gd name="connsiteY25" fmla="*/ 850900 h 4648200"/>
              <a:gd name="connsiteX26" fmla="*/ 3302000 w 6292850"/>
              <a:gd name="connsiteY26" fmla="*/ 1035050 h 4648200"/>
              <a:gd name="connsiteX27" fmla="*/ 3498850 w 6292850"/>
              <a:gd name="connsiteY27" fmla="*/ 444500 h 4648200"/>
              <a:gd name="connsiteX28" fmla="*/ 3543300 w 6292850"/>
              <a:gd name="connsiteY28" fmla="*/ 457200 h 4648200"/>
              <a:gd name="connsiteX29" fmla="*/ 3619500 w 6292850"/>
              <a:gd name="connsiteY29" fmla="*/ 495300 h 4648200"/>
              <a:gd name="connsiteX30" fmla="*/ 3771900 w 6292850"/>
              <a:gd name="connsiteY30" fmla="*/ 450850 h 4648200"/>
              <a:gd name="connsiteX31" fmla="*/ 4140200 w 6292850"/>
              <a:gd name="connsiteY31" fmla="*/ 863600 h 4648200"/>
              <a:gd name="connsiteX32" fmla="*/ 4324350 w 6292850"/>
              <a:gd name="connsiteY32" fmla="*/ 755650 h 4648200"/>
              <a:gd name="connsiteX33" fmla="*/ 4432300 w 6292850"/>
              <a:gd name="connsiteY33" fmla="*/ 869950 h 4648200"/>
              <a:gd name="connsiteX34" fmla="*/ 4635500 w 6292850"/>
              <a:gd name="connsiteY34" fmla="*/ 850900 h 4648200"/>
              <a:gd name="connsiteX35" fmla="*/ 4870450 w 6292850"/>
              <a:gd name="connsiteY35" fmla="*/ 584200 h 4648200"/>
              <a:gd name="connsiteX36" fmla="*/ 4953000 w 6292850"/>
              <a:gd name="connsiteY36" fmla="*/ 641350 h 4648200"/>
              <a:gd name="connsiteX37" fmla="*/ 4914900 w 6292850"/>
              <a:gd name="connsiteY37" fmla="*/ 857250 h 4648200"/>
              <a:gd name="connsiteX38" fmla="*/ 4743450 w 6292850"/>
              <a:gd name="connsiteY38" fmla="*/ 927100 h 4648200"/>
              <a:gd name="connsiteX39" fmla="*/ 4737100 w 6292850"/>
              <a:gd name="connsiteY39" fmla="*/ 1060450 h 4648200"/>
              <a:gd name="connsiteX40" fmla="*/ 4978400 w 6292850"/>
              <a:gd name="connsiteY40" fmla="*/ 1028700 h 4648200"/>
              <a:gd name="connsiteX41" fmla="*/ 5175250 w 6292850"/>
              <a:gd name="connsiteY41" fmla="*/ 857250 h 4648200"/>
              <a:gd name="connsiteX42" fmla="*/ 5111750 w 6292850"/>
              <a:gd name="connsiteY42" fmla="*/ 793750 h 4648200"/>
              <a:gd name="connsiteX43" fmla="*/ 5124450 w 6292850"/>
              <a:gd name="connsiteY43" fmla="*/ 723900 h 4648200"/>
              <a:gd name="connsiteX44" fmla="*/ 5187950 w 6292850"/>
              <a:gd name="connsiteY44" fmla="*/ 628650 h 4648200"/>
              <a:gd name="connsiteX45" fmla="*/ 5314950 w 6292850"/>
              <a:gd name="connsiteY45" fmla="*/ 641350 h 4648200"/>
              <a:gd name="connsiteX46" fmla="*/ 5416550 w 6292850"/>
              <a:gd name="connsiteY46" fmla="*/ 539750 h 4648200"/>
              <a:gd name="connsiteX47" fmla="*/ 5727700 w 6292850"/>
              <a:gd name="connsiteY47" fmla="*/ 552450 h 4648200"/>
              <a:gd name="connsiteX48" fmla="*/ 5708650 w 6292850"/>
              <a:gd name="connsiteY48" fmla="*/ 647700 h 4648200"/>
              <a:gd name="connsiteX49" fmla="*/ 5848350 w 6292850"/>
              <a:gd name="connsiteY49" fmla="*/ 749300 h 4648200"/>
              <a:gd name="connsiteX50" fmla="*/ 5753100 w 6292850"/>
              <a:gd name="connsiteY50" fmla="*/ 857250 h 4648200"/>
              <a:gd name="connsiteX51" fmla="*/ 5759450 w 6292850"/>
              <a:gd name="connsiteY51" fmla="*/ 1060450 h 4648200"/>
              <a:gd name="connsiteX52" fmla="*/ 5842000 w 6292850"/>
              <a:gd name="connsiteY52" fmla="*/ 1035050 h 4648200"/>
              <a:gd name="connsiteX53" fmla="*/ 5854700 w 6292850"/>
              <a:gd name="connsiteY53" fmla="*/ 1162050 h 4648200"/>
              <a:gd name="connsiteX54" fmla="*/ 5975350 w 6292850"/>
              <a:gd name="connsiteY54" fmla="*/ 1181100 h 4648200"/>
              <a:gd name="connsiteX55" fmla="*/ 6051550 w 6292850"/>
              <a:gd name="connsiteY55" fmla="*/ 1263650 h 4648200"/>
              <a:gd name="connsiteX56" fmla="*/ 6057900 w 6292850"/>
              <a:gd name="connsiteY56" fmla="*/ 1397000 h 4648200"/>
              <a:gd name="connsiteX57" fmla="*/ 5988050 w 6292850"/>
              <a:gd name="connsiteY57" fmla="*/ 1473200 h 4648200"/>
              <a:gd name="connsiteX58" fmla="*/ 5803900 w 6292850"/>
              <a:gd name="connsiteY58" fmla="*/ 1492250 h 4648200"/>
              <a:gd name="connsiteX59" fmla="*/ 5803900 w 6292850"/>
              <a:gd name="connsiteY59" fmla="*/ 1682750 h 4648200"/>
              <a:gd name="connsiteX60" fmla="*/ 5835650 w 6292850"/>
              <a:gd name="connsiteY60" fmla="*/ 1790700 h 4648200"/>
              <a:gd name="connsiteX61" fmla="*/ 6076950 w 6292850"/>
              <a:gd name="connsiteY61" fmla="*/ 1847850 h 4648200"/>
              <a:gd name="connsiteX62" fmla="*/ 6057900 w 6292850"/>
              <a:gd name="connsiteY62" fmla="*/ 2095500 h 4648200"/>
              <a:gd name="connsiteX63" fmla="*/ 6292850 w 6292850"/>
              <a:gd name="connsiteY63" fmla="*/ 2241550 h 4648200"/>
              <a:gd name="connsiteX64" fmla="*/ 6184900 w 6292850"/>
              <a:gd name="connsiteY64" fmla="*/ 2368550 h 4648200"/>
              <a:gd name="connsiteX65" fmla="*/ 6197600 w 6292850"/>
              <a:gd name="connsiteY65" fmla="*/ 2584450 h 4648200"/>
              <a:gd name="connsiteX66" fmla="*/ 6108700 w 6292850"/>
              <a:gd name="connsiteY66" fmla="*/ 2584450 h 4648200"/>
              <a:gd name="connsiteX67" fmla="*/ 5943600 w 6292850"/>
              <a:gd name="connsiteY67" fmla="*/ 2717800 h 4648200"/>
              <a:gd name="connsiteX68" fmla="*/ 5727700 w 6292850"/>
              <a:gd name="connsiteY68" fmla="*/ 2730500 h 4648200"/>
              <a:gd name="connsiteX69" fmla="*/ 5676900 w 6292850"/>
              <a:gd name="connsiteY69" fmla="*/ 2806700 h 4648200"/>
              <a:gd name="connsiteX70" fmla="*/ 5499100 w 6292850"/>
              <a:gd name="connsiteY70" fmla="*/ 2806700 h 4648200"/>
              <a:gd name="connsiteX71" fmla="*/ 5448300 w 6292850"/>
              <a:gd name="connsiteY71" fmla="*/ 2895600 h 4648200"/>
              <a:gd name="connsiteX72" fmla="*/ 5391150 w 6292850"/>
              <a:gd name="connsiteY72" fmla="*/ 2895600 h 4648200"/>
              <a:gd name="connsiteX73" fmla="*/ 5289550 w 6292850"/>
              <a:gd name="connsiteY73" fmla="*/ 2774950 h 4648200"/>
              <a:gd name="connsiteX74" fmla="*/ 5181600 w 6292850"/>
              <a:gd name="connsiteY74" fmla="*/ 2794000 h 4648200"/>
              <a:gd name="connsiteX75" fmla="*/ 5130800 w 6292850"/>
              <a:gd name="connsiteY75" fmla="*/ 3022600 h 4648200"/>
              <a:gd name="connsiteX76" fmla="*/ 5251450 w 6292850"/>
              <a:gd name="connsiteY76" fmla="*/ 3060700 h 4648200"/>
              <a:gd name="connsiteX77" fmla="*/ 5270500 w 6292850"/>
              <a:gd name="connsiteY77" fmla="*/ 3263900 h 4648200"/>
              <a:gd name="connsiteX78" fmla="*/ 5054600 w 6292850"/>
              <a:gd name="connsiteY78" fmla="*/ 3263900 h 4648200"/>
              <a:gd name="connsiteX79" fmla="*/ 4641850 w 6292850"/>
              <a:gd name="connsiteY79" fmla="*/ 3594100 h 4648200"/>
              <a:gd name="connsiteX80" fmla="*/ 4641850 w 6292850"/>
              <a:gd name="connsiteY80" fmla="*/ 3689350 h 4648200"/>
              <a:gd name="connsiteX81" fmla="*/ 4419600 w 6292850"/>
              <a:gd name="connsiteY81" fmla="*/ 3689350 h 4648200"/>
              <a:gd name="connsiteX82" fmla="*/ 4425950 w 6292850"/>
              <a:gd name="connsiteY82" fmla="*/ 3905250 h 4648200"/>
              <a:gd name="connsiteX83" fmla="*/ 4400550 w 6292850"/>
              <a:gd name="connsiteY83" fmla="*/ 3975100 h 4648200"/>
              <a:gd name="connsiteX84" fmla="*/ 4229100 w 6292850"/>
              <a:gd name="connsiteY84" fmla="*/ 3987800 h 4648200"/>
              <a:gd name="connsiteX85" fmla="*/ 4216400 w 6292850"/>
              <a:gd name="connsiteY85" fmla="*/ 4197350 h 4648200"/>
              <a:gd name="connsiteX86" fmla="*/ 4457700 w 6292850"/>
              <a:gd name="connsiteY86" fmla="*/ 4273550 h 4648200"/>
              <a:gd name="connsiteX87" fmla="*/ 4521200 w 6292850"/>
              <a:gd name="connsiteY87" fmla="*/ 4349750 h 4648200"/>
              <a:gd name="connsiteX88" fmla="*/ 4521200 w 6292850"/>
              <a:gd name="connsiteY88" fmla="*/ 4457700 h 4648200"/>
              <a:gd name="connsiteX89" fmla="*/ 4368800 w 6292850"/>
              <a:gd name="connsiteY89" fmla="*/ 4648200 h 4648200"/>
              <a:gd name="connsiteX90" fmla="*/ 3956050 w 6292850"/>
              <a:gd name="connsiteY90" fmla="*/ 4419600 h 4648200"/>
              <a:gd name="connsiteX91" fmla="*/ 3930650 w 6292850"/>
              <a:gd name="connsiteY91" fmla="*/ 4292600 h 4648200"/>
              <a:gd name="connsiteX92" fmla="*/ 3498850 w 6292850"/>
              <a:gd name="connsiteY92" fmla="*/ 4438650 h 4648200"/>
              <a:gd name="connsiteX93" fmla="*/ 3473450 w 6292850"/>
              <a:gd name="connsiteY93" fmla="*/ 4286250 h 4648200"/>
              <a:gd name="connsiteX94" fmla="*/ 2990850 w 6292850"/>
              <a:gd name="connsiteY94" fmla="*/ 4248150 h 4648200"/>
              <a:gd name="connsiteX95" fmla="*/ 2940050 w 6292850"/>
              <a:gd name="connsiteY95" fmla="*/ 4330700 h 4648200"/>
              <a:gd name="connsiteX96" fmla="*/ 2882900 w 6292850"/>
              <a:gd name="connsiteY96" fmla="*/ 4254500 h 4648200"/>
              <a:gd name="connsiteX97" fmla="*/ 2743200 w 6292850"/>
              <a:gd name="connsiteY97" fmla="*/ 4375150 h 4648200"/>
              <a:gd name="connsiteX98" fmla="*/ 2673350 w 6292850"/>
              <a:gd name="connsiteY98" fmla="*/ 4267200 h 4648200"/>
              <a:gd name="connsiteX99" fmla="*/ 2514600 w 6292850"/>
              <a:gd name="connsiteY99" fmla="*/ 4248150 h 4648200"/>
              <a:gd name="connsiteX100" fmla="*/ 2501900 w 6292850"/>
              <a:gd name="connsiteY100" fmla="*/ 4133850 h 4648200"/>
              <a:gd name="connsiteX101" fmla="*/ 2413000 w 6292850"/>
              <a:gd name="connsiteY101" fmla="*/ 4051300 h 4648200"/>
              <a:gd name="connsiteX102" fmla="*/ 2368550 w 6292850"/>
              <a:gd name="connsiteY102" fmla="*/ 3873500 h 4648200"/>
              <a:gd name="connsiteX103" fmla="*/ 2260600 w 6292850"/>
              <a:gd name="connsiteY103" fmla="*/ 3816350 h 4648200"/>
              <a:gd name="connsiteX104" fmla="*/ 2260600 w 6292850"/>
              <a:gd name="connsiteY104" fmla="*/ 3575050 h 4648200"/>
              <a:gd name="connsiteX105" fmla="*/ 1917700 w 6292850"/>
              <a:gd name="connsiteY105" fmla="*/ 3333750 h 4648200"/>
              <a:gd name="connsiteX106" fmla="*/ 1816100 w 6292850"/>
              <a:gd name="connsiteY106" fmla="*/ 3422650 h 4648200"/>
              <a:gd name="connsiteX107" fmla="*/ 1752600 w 6292850"/>
              <a:gd name="connsiteY107" fmla="*/ 3416300 h 4648200"/>
              <a:gd name="connsiteX108" fmla="*/ 1600200 w 6292850"/>
              <a:gd name="connsiteY108" fmla="*/ 3200400 h 4648200"/>
              <a:gd name="connsiteX109" fmla="*/ 1371600 w 6292850"/>
              <a:gd name="connsiteY109" fmla="*/ 3257550 h 4648200"/>
              <a:gd name="connsiteX110" fmla="*/ 1377950 w 6292850"/>
              <a:gd name="connsiteY110" fmla="*/ 3321050 h 4648200"/>
              <a:gd name="connsiteX111" fmla="*/ 1276350 w 6292850"/>
              <a:gd name="connsiteY111" fmla="*/ 3327400 h 4648200"/>
              <a:gd name="connsiteX112" fmla="*/ 1130300 w 6292850"/>
              <a:gd name="connsiteY112" fmla="*/ 3689350 h 4648200"/>
              <a:gd name="connsiteX113" fmla="*/ 965200 w 6292850"/>
              <a:gd name="connsiteY113" fmla="*/ 3371850 h 4648200"/>
              <a:gd name="connsiteX114" fmla="*/ 895350 w 6292850"/>
              <a:gd name="connsiteY114" fmla="*/ 3352800 h 4648200"/>
              <a:gd name="connsiteX115" fmla="*/ 850900 w 6292850"/>
              <a:gd name="connsiteY115" fmla="*/ 3327400 h 4648200"/>
              <a:gd name="connsiteX116" fmla="*/ 812800 w 6292850"/>
              <a:gd name="connsiteY116" fmla="*/ 3276600 h 4648200"/>
              <a:gd name="connsiteX117" fmla="*/ 609600 w 6292850"/>
              <a:gd name="connsiteY117" fmla="*/ 3422650 h 4648200"/>
              <a:gd name="connsiteX118" fmla="*/ 615950 w 6292850"/>
              <a:gd name="connsiteY118" fmla="*/ 3479800 h 4648200"/>
              <a:gd name="connsiteX119" fmla="*/ 622300 w 6292850"/>
              <a:gd name="connsiteY119" fmla="*/ 3556000 h 4648200"/>
              <a:gd name="connsiteX120" fmla="*/ 463550 w 6292850"/>
              <a:gd name="connsiteY120" fmla="*/ 3752850 h 4648200"/>
              <a:gd name="connsiteX121" fmla="*/ 152400 w 6292850"/>
              <a:gd name="connsiteY121" fmla="*/ 3765550 h 4648200"/>
              <a:gd name="connsiteX122" fmla="*/ 69850 w 6292850"/>
              <a:gd name="connsiteY122" fmla="*/ 3695700 h 4648200"/>
              <a:gd name="connsiteX123" fmla="*/ 57150 w 6292850"/>
              <a:gd name="connsiteY123" fmla="*/ 3467100 h 4648200"/>
              <a:gd name="connsiteX124" fmla="*/ 0 w 6292850"/>
              <a:gd name="connsiteY124" fmla="*/ 3200400 h 4648200"/>
              <a:gd name="connsiteX125" fmla="*/ 171450 w 6292850"/>
              <a:gd name="connsiteY125" fmla="*/ 2876550 h 4648200"/>
              <a:gd name="connsiteX126" fmla="*/ 177800 w 6292850"/>
              <a:gd name="connsiteY126" fmla="*/ 2749550 h 4648200"/>
              <a:gd name="connsiteX127" fmla="*/ 368300 w 6292850"/>
              <a:gd name="connsiteY127" fmla="*/ 2552700 h 4648200"/>
              <a:gd name="connsiteX128" fmla="*/ 508000 w 6292850"/>
              <a:gd name="connsiteY128" fmla="*/ 2489200 h 4648200"/>
              <a:gd name="connsiteX129" fmla="*/ 520700 w 6292850"/>
              <a:gd name="connsiteY129" fmla="*/ 2184400 h 4648200"/>
              <a:gd name="connsiteX130" fmla="*/ 469900 w 6292850"/>
              <a:gd name="connsiteY130" fmla="*/ 2139950 h 4648200"/>
              <a:gd name="connsiteX131" fmla="*/ 622300 w 6292850"/>
              <a:gd name="connsiteY131" fmla="*/ 2000250 h 4648200"/>
              <a:gd name="connsiteX132" fmla="*/ 400050 w 6292850"/>
              <a:gd name="connsiteY132" fmla="*/ 1714500 h 4648200"/>
              <a:gd name="connsiteX133" fmla="*/ 647700 w 6292850"/>
              <a:gd name="connsiteY133" fmla="*/ 1454150 h 4648200"/>
              <a:gd name="connsiteX134" fmla="*/ 654050 w 6292850"/>
              <a:gd name="connsiteY134" fmla="*/ 1308100 h 4648200"/>
              <a:gd name="connsiteX135" fmla="*/ 603250 w 6292850"/>
              <a:gd name="connsiteY135" fmla="*/ 1155700 h 4648200"/>
              <a:gd name="connsiteX136" fmla="*/ 412750 w 6292850"/>
              <a:gd name="connsiteY136" fmla="*/ 831850 h 4648200"/>
              <a:gd name="connsiteX137" fmla="*/ 317500 w 6292850"/>
              <a:gd name="connsiteY137" fmla="*/ 83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292850" h="4648200">
                <a:moveTo>
                  <a:pt x="317500" y="838200"/>
                </a:moveTo>
                <a:lnTo>
                  <a:pt x="234950" y="647700"/>
                </a:lnTo>
                <a:lnTo>
                  <a:pt x="361950" y="501650"/>
                </a:lnTo>
                <a:lnTo>
                  <a:pt x="565150" y="514350"/>
                </a:lnTo>
                <a:lnTo>
                  <a:pt x="666750" y="419100"/>
                </a:lnTo>
                <a:lnTo>
                  <a:pt x="660400" y="228600"/>
                </a:lnTo>
                <a:lnTo>
                  <a:pt x="800100" y="114300"/>
                </a:lnTo>
                <a:lnTo>
                  <a:pt x="984250" y="107950"/>
                </a:lnTo>
                <a:lnTo>
                  <a:pt x="1041400" y="0"/>
                </a:lnTo>
                <a:lnTo>
                  <a:pt x="1187450" y="6350"/>
                </a:lnTo>
                <a:lnTo>
                  <a:pt x="1352550" y="222250"/>
                </a:lnTo>
                <a:lnTo>
                  <a:pt x="1447800" y="146050"/>
                </a:lnTo>
                <a:lnTo>
                  <a:pt x="1530350" y="146050"/>
                </a:lnTo>
                <a:lnTo>
                  <a:pt x="1701800" y="228600"/>
                </a:lnTo>
                <a:lnTo>
                  <a:pt x="1866900" y="127000"/>
                </a:lnTo>
                <a:lnTo>
                  <a:pt x="2012950" y="450850"/>
                </a:lnTo>
                <a:lnTo>
                  <a:pt x="2209800" y="463550"/>
                </a:lnTo>
                <a:lnTo>
                  <a:pt x="2324100" y="590550"/>
                </a:lnTo>
                <a:lnTo>
                  <a:pt x="2317750" y="787400"/>
                </a:lnTo>
                <a:lnTo>
                  <a:pt x="2190750" y="901700"/>
                </a:lnTo>
                <a:lnTo>
                  <a:pt x="2197100" y="1022350"/>
                </a:lnTo>
                <a:lnTo>
                  <a:pt x="2330450" y="1073150"/>
                </a:lnTo>
                <a:lnTo>
                  <a:pt x="2730500" y="1073150"/>
                </a:lnTo>
                <a:lnTo>
                  <a:pt x="2832100" y="984250"/>
                </a:lnTo>
                <a:lnTo>
                  <a:pt x="2838450" y="850900"/>
                </a:lnTo>
                <a:lnTo>
                  <a:pt x="3111500" y="850900"/>
                </a:lnTo>
                <a:lnTo>
                  <a:pt x="3302000" y="1035050"/>
                </a:lnTo>
                <a:lnTo>
                  <a:pt x="3498850" y="444500"/>
                </a:lnTo>
                <a:lnTo>
                  <a:pt x="3543300" y="457200"/>
                </a:lnTo>
                <a:lnTo>
                  <a:pt x="3619500" y="495300"/>
                </a:lnTo>
                <a:lnTo>
                  <a:pt x="3771900" y="450850"/>
                </a:lnTo>
                <a:lnTo>
                  <a:pt x="4140200" y="863600"/>
                </a:lnTo>
                <a:lnTo>
                  <a:pt x="4324350" y="755650"/>
                </a:lnTo>
                <a:lnTo>
                  <a:pt x="4432300" y="869950"/>
                </a:lnTo>
                <a:lnTo>
                  <a:pt x="4635500" y="850900"/>
                </a:lnTo>
                <a:lnTo>
                  <a:pt x="4870450" y="584200"/>
                </a:lnTo>
                <a:lnTo>
                  <a:pt x="4953000" y="641350"/>
                </a:lnTo>
                <a:lnTo>
                  <a:pt x="4914900" y="857250"/>
                </a:lnTo>
                <a:lnTo>
                  <a:pt x="4743450" y="927100"/>
                </a:lnTo>
                <a:lnTo>
                  <a:pt x="4737100" y="1060450"/>
                </a:lnTo>
                <a:lnTo>
                  <a:pt x="4978400" y="1028700"/>
                </a:lnTo>
                <a:lnTo>
                  <a:pt x="5175250" y="857250"/>
                </a:lnTo>
                <a:lnTo>
                  <a:pt x="5111750" y="793750"/>
                </a:lnTo>
                <a:lnTo>
                  <a:pt x="5124450" y="723900"/>
                </a:lnTo>
                <a:lnTo>
                  <a:pt x="5187950" y="628650"/>
                </a:lnTo>
                <a:lnTo>
                  <a:pt x="5314950" y="641350"/>
                </a:lnTo>
                <a:lnTo>
                  <a:pt x="5416550" y="539750"/>
                </a:lnTo>
                <a:lnTo>
                  <a:pt x="5727700" y="552450"/>
                </a:lnTo>
                <a:lnTo>
                  <a:pt x="5708650" y="647700"/>
                </a:lnTo>
                <a:lnTo>
                  <a:pt x="5848350" y="749300"/>
                </a:lnTo>
                <a:lnTo>
                  <a:pt x="5753100" y="857250"/>
                </a:lnTo>
                <a:lnTo>
                  <a:pt x="5759450" y="1060450"/>
                </a:lnTo>
                <a:lnTo>
                  <a:pt x="5842000" y="1035050"/>
                </a:lnTo>
                <a:lnTo>
                  <a:pt x="5854700" y="1162050"/>
                </a:lnTo>
                <a:lnTo>
                  <a:pt x="5975350" y="1181100"/>
                </a:lnTo>
                <a:lnTo>
                  <a:pt x="6051550" y="1263650"/>
                </a:lnTo>
                <a:lnTo>
                  <a:pt x="6057900" y="1397000"/>
                </a:lnTo>
                <a:lnTo>
                  <a:pt x="5988050" y="1473200"/>
                </a:lnTo>
                <a:lnTo>
                  <a:pt x="5803900" y="1492250"/>
                </a:lnTo>
                <a:lnTo>
                  <a:pt x="5803900" y="1682750"/>
                </a:lnTo>
                <a:lnTo>
                  <a:pt x="5835650" y="1790700"/>
                </a:lnTo>
                <a:lnTo>
                  <a:pt x="6076950" y="1847850"/>
                </a:lnTo>
                <a:lnTo>
                  <a:pt x="6057900" y="2095500"/>
                </a:lnTo>
                <a:lnTo>
                  <a:pt x="6292850" y="2241550"/>
                </a:lnTo>
                <a:lnTo>
                  <a:pt x="6184900" y="2368550"/>
                </a:lnTo>
                <a:lnTo>
                  <a:pt x="6197600" y="2584450"/>
                </a:lnTo>
                <a:lnTo>
                  <a:pt x="6108700" y="2584450"/>
                </a:lnTo>
                <a:lnTo>
                  <a:pt x="5943600" y="2717800"/>
                </a:lnTo>
                <a:lnTo>
                  <a:pt x="5727700" y="2730500"/>
                </a:lnTo>
                <a:lnTo>
                  <a:pt x="5676900" y="2806700"/>
                </a:lnTo>
                <a:lnTo>
                  <a:pt x="5499100" y="2806700"/>
                </a:lnTo>
                <a:lnTo>
                  <a:pt x="5448300" y="2895600"/>
                </a:lnTo>
                <a:lnTo>
                  <a:pt x="5391150" y="2895600"/>
                </a:lnTo>
                <a:lnTo>
                  <a:pt x="5289550" y="2774950"/>
                </a:lnTo>
                <a:lnTo>
                  <a:pt x="5181600" y="2794000"/>
                </a:lnTo>
                <a:lnTo>
                  <a:pt x="5130800" y="3022600"/>
                </a:lnTo>
                <a:lnTo>
                  <a:pt x="5251450" y="3060700"/>
                </a:lnTo>
                <a:lnTo>
                  <a:pt x="5270500" y="3263900"/>
                </a:lnTo>
                <a:lnTo>
                  <a:pt x="5054600" y="3263900"/>
                </a:lnTo>
                <a:lnTo>
                  <a:pt x="4641850" y="3594100"/>
                </a:lnTo>
                <a:lnTo>
                  <a:pt x="4641850" y="3689350"/>
                </a:lnTo>
                <a:lnTo>
                  <a:pt x="4419600" y="3689350"/>
                </a:lnTo>
                <a:lnTo>
                  <a:pt x="4425950" y="3905250"/>
                </a:lnTo>
                <a:lnTo>
                  <a:pt x="4400550" y="3975100"/>
                </a:lnTo>
                <a:lnTo>
                  <a:pt x="4229100" y="3987800"/>
                </a:lnTo>
                <a:lnTo>
                  <a:pt x="4216400" y="4197350"/>
                </a:lnTo>
                <a:lnTo>
                  <a:pt x="4457700" y="4273550"/>
                </a:lnTo>
                <a:lnTo>
                  <a:pt x="4521200" y="4349750"/>
                </a:lnTo>
                <a:lnTo>
                  <a:pt x="4521200" y="4457700"/>
                </a:lnTo>
                <a:lnTo>
                  <a:pt x="4368800" y="4648200"/>
                </a:lnTo>
                <a:lnTo>
                  <a:pt x="3956050" y="4419600"/>
                </a:lnTo>
                <a:lnTo>
                  <a:pt x="3930650" y="4292600"/>
                </a:lnTo>
                <a:lnTo>
                  <a:pt x="3498850" y="4438650"/>
                </a:lnTo>
                <a:lnTo>
                  <a:pt x="3473450" y="4286250"/>
                </a:lnTo>
                <a:lnTo>
                  <a:pt x="2990850" y="4248150"/>
                </a:lnTo>
                <a:lnTo>
                  <a:pt x="2940050" y="4330700"/>
                </a:lnTo>
                <a:lnTo>
                  <a:pt x="2882900" y="4254500"/>
                </a:lnTo>
                <a:lnTo>
                  <a:pt x="2743200" y="4375150"/>
                </a:lnTo>
                <a:lnTo>
                  <a:pt x="2673350" y="4267200"/>
                </a:lnTo>
                <a:lnTo>
                  <a:pt x="2514600" y="4248150"/>
                </a:lnTo>
                <a:lnTo>
                  <a:pt x="2501900" y="4133850"/>
                </a:lnTo>
                <a:lnTo>
                  <a:pt x="2413000" y="4051300"/>
                </a:lnTo>
                <a:lnTo>
                  <a:pt x="2368550" y="3873500"/>
                </a:lnTo>
                <a:lnTo>
                  <a:pt x="2260600" y="3816350"/>
                </a:lnTo>
                <a:lnTo>
                  <a:pt x="2260600" y="3575050"/>
                </a:lnTo>
                <a:lnTo>
                  <a:pt x="1917700" y="3333750"/>
                </a:lnTo>
                <a:lnTo>
                  <a:pt x="1816100" y="3422650"/>
                </a:lnTo>
                <a:lnTo>
                  <a:pt x="1752600" y="3416300"/>
                </a:lnTo>
                <a:lnTo>
                  <a:pt x="1600200" y="3200400"/>
                </a:lnTo>
                <a:lnTo>
                  <a:pt x="1371600" y="3257550"/>
                </a:lnTo>
                <a:lnTo>
                  <a:pt x="1377950" y="3321050"/>
                </a:lnTo>
                <a:lnTo>
                  <a:pt x="1276350" y="3327400"/>
                </a:lnTo>
                <a:lnTo>
                  <a:pt x="1130300" y="3689350"/>
                </a:lnTo>
                <a:lnTo>
                  <a:pt x="965200" y="3371850"/>
                </a:lnTo>
                <a:lnTo>
                  <a:pt x="895350" y="3352800"/>
                </a:lnTo>
                <a:lnTo>
                  <a:pt x="850900" y="3327400"/>
                </a:lnTo>
                <a:lnTo>
                  <a:pt x="812800" y="3276600"/>
                </a:lnTo>
                <a:lnTo>
                  <a:pt x="609600" y="3422650"/>
                </a:lnTo>
                <a:lnTo>
                  <a:pt x="615950" y="3479800"/>
                </a:lnTo>
                <a:lnTo>
                  <a:pt x="622300" y="3556000"/>
                </a:lnTo>
                <a:lnTo>
                  <a:pt x="463550" y="3752850"/>
                </a:lnTo>
                <a:lnTo>
                  <a:pt x="152400" y="3765550"/>
                </a:lnTo>
                <a:lnTo>
                  <a:pt x="69850" y="3695700"/>
                </a:lnTo>
                <a:lnTo>
                  <a:pt x="57150" y="3467100"/>
                </a:lnTo>
                <a:lnTo>
                  <a:pt x="0" y="3200400"/>
                </a:lnTo>
                <a:lnTo>
                  <a:pt x="171450" y="2876550"/>
                </a:lnTo>
                <a:lnTo>
                  <a:pt x="177800" y="2749550"/>
                </a:lnTo>
                <a:lnTo>
                  <a:pt x="368300" y="2552700"/>
                </a:lnTo>
                <a:lnTo>
                  <a:pt x="508000" y="2489200"/>
                </a:lnTo>
                <a:lnTo>
                  <a:pt x="520700" y="2184400"/>
                </a:lnTo>
                <a:lnTo>
                  <a:pt x="469900" y="2139950"/>
                </a:lnTo>
                <a:lnTo>
                  <a:pt x="622300" y="2000250"/>
                </a:lnTo>
                <a:lnTo>
                  <a:pt x="400050" y="1714500"/>
                </a:lnTo>
                <a:lnTo>
                  <a:pt x="647700" y="1454150"/>
                </a:lnTo>
                <a:lnTo>
                  <a:pt x="654050" y="1308100"/>
                </a:lnTo>
                <a:lnTo>
                  <a:pt x="603250" y="1155700"/>
                </a:lnTo>
                <a:lnTo>
                  <a:pt x="412750" y="831850"/>
                </a:lnTo>
                <a:lnTo>
                  <a:pt x="317500" y="838200"/>
                </a:lnTo>
                <a:close/>
              </a:path>
            </a:pathLst>
          </a:custGeom>
          <a:solidFill>
            <a:schemeClr val="accent5">
              <a:lumMod val="20000"/>
              <a:lumOff val="8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34AB815C-0D63-4354-9C5A-10FBEA14AADB}"/>
              </a:ext>
            </a:extLst>
          </p:cNvPr>
          <p:cNvSpPr txBox="1"/>
          <p:nvPr/>
        </p:nvSpPr>
        <p:spPr>
          <a:xfrm>
            <a:off x="4933650" y="4614234"/>
            <a:ext cx="164592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65% des effluents épandus sur les  terres en propre des élevages</a:t>
            </a:r>
          </a:p>
        </p:txBody>
      </p:sp>
      <p:sp>
        <p:nvSpPr>
          <p:cNvPr id="2" name="ZoneTexte 1">
            <a:extLst>
              <a:ext uri="{FF2B5EF4-FFF2-40B4-BE49-F238E27FC236}">
                <a16:creationId xmlns:a16="http://schemas.microsoft.com/office/drawing/2014/main" id="{74BEAA8A-E1B0-4B77-9DA8-B9B694827923}"/>
              </a:ext>
            </a:extLst>
          </p:cNvPr>
          <p:cNvSpPr txBox="1"/>
          <p:nvPr/>
        </p:nvSpPr>
        <p:spPr>
          <a:xfrm>
            <a:off x="8787865" y="4066861"/>
            <a:ext cx="2252312"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A dire d’experts, autonomie régionale pour la valorisation des effluents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Contributeur net de fertilisants organiques pour tiers au sein de la région</a:t>
            </a:r>
          </a:p>
        </p:txBody>
      </p:sp>
      <p:sp>
        <p:nvSpPr>
          <p:cNvPr id="30" name="ZoneTexte 29">
            <a:extLst>
              <a:ext uri="{FF2B5EF4-FFF2-40B4-BE49-F238E27FC236}">
                <a16:creationId xmlns:a16="http://schemas.microsoft.com/office/drawing/2014/main" id="{5951E750-8742-4127-8C1E-EFA449C68932}"/>
              </a:ext>
            </a:extLst>
          </p:cNvPr>
          <p:cNvSpPr txBox="1"/>
          <p:nvPr/>
        </p:nvSpPr>
        <p:spPr>
          <a:xfrm>
            <a:off x="8787865" y="2804160"/>
            <a:ext cx="225231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Quasi autonomie pour la production des aliments mais dépendance en MP (avec taux incertain)</a:t>
            </a:r>
          </a:p>
        </p:txBody>
      </p:sp>
      <p:sp>
        <p:nvSpPr>
          <p:cNvPr id="31" name="ZoneTexte 30">
            <a:extLst>
              <a:ext uri="{FF2B5EF4-FFF2-40B4-BE49-F238E27FC236}">
                <a16:creationId xmlns:a16="http://schemas.microsoft.com/office/drawing/2014/main" id="{7BF6615D-D52B-4F4E-B43D-CA92B0088FA6}"/>
              </a:ext>
            </a:extLst>
          </p:cNvPr>
          <p:cNvSpPr txBox="1"/>
          <p:nvPr/>
        </p:nvSpPr>
        <p:spPr>
          <a:xfrm>
            <a:off x="8787865" y="1430366"/>
            <a:ext cx="22523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Capacité d’abattage adaptée</a:t>
            </a:r>
          </a:p>
        </p:txBody>
      </p:sp>
      <p:pic>
        <p:nvPicPr>
          <p:cNvPr id="4" name="Content Placeholder 3">
            <a:extLst>
              <a:ext uri="{FF2B5EF4-FFF2-40B4-BE49-F238E27FC236}">
                <a16:creationId xmlns:a16="http://schemas.microsoft.com/office/drawing/2014/main" id="{1C7AD2CC-36C2-A378-21E8-CDD63F521AC8}"/>
              </a:ext>
            </a:extLst>
          </p:cNvPr>
          <p:cNvPicPr>
            <a:picLocks noChangeAspect="1"/>
          </p:cNvPicPr>
          <p:nvPr/>
        </p:nvPicPr>
        <p:blipFill>
          <a:blip r:embed="rId4"/>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41052366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rme libre : forme 12">
            <a:extLst>
              <a:ext uri="{FF2B5EF4-FFF2-40B4-BE49-F238E27FC236}">
                <a16:creationId xmlns:a16="http://schemas.microsoft.com/office/drawing/2014/main" id="{165C0E9D-6B26-49F0-AFCA-D3C793C6DF57}"/>
              </a:ext>
            </a:extLst>
          </p:cNvPr>
          <p:cNvSpPr/>
          <p:nvPr/>
        </p:nvSpPr>
        <p:spPr>
          <a:xfrm>
            <a:off x="2949575" y="1318464"/>
            <a:ext cx="6292850" cy="4648200"/>
          </a:xfrm>
          <a:custGeom>
            <a:avLst/>
            <a:gdLst>
              <a:gd name="connsiteX0" fmla="*/ 317500 w 6292850"/>
              <a:gd name="connsiteY0" fmla="*/ 838200 h 4648200"/>
              <a:gd name="connsiteX1" fmla="*/ 234950 w 6292850"/>
              <a:gd name="connsiteY1" fmla="*/ 647700 h 4648200"/>
              <a:gd name="connsiteX2" fmla="*/ 361950 w 6292850"/>
              <a:gd name="connsiteY2" fmla="*/ 501650 h 4648200"/>
              <a:gd name="connsiteX3" fmla="*/ 565150 w 6292850"/>
              <a:gd name="connsiteY3" fmla="*/ 514350 h 4648200"/>
              <a:gd name="connsiteX4" fmla="*/ 666750 w 6292850"/>
              <a:gd name="connsiteY4" fmla="*/ 419100 h 4648200"/>
              <a:gd name="connsiteX5" fmla="*/ 660400 w 6292850"/>
              <a:gd name="connsiteY5" fmla="*/ 228600 h 4648200"/>
              <a:gd name="connsiteX6" fmla="*/ 800100 w 6292850"/>
              <a:gd name="connsiteY6" fmla="*/ 114300 h 4648200"/>
              <a:gd name="connsiteX7" fmla="*/ 984250 w 6292850"/>
              <a:gd name="connsiteY7" fmla="*/ 107950 h 4648200"/>
              <a:gd name="connsiteX8" fmla="*/ 1041400 w 6292850"/>
              <a:gd name="connsiteY8" fmla="*/ 0 h 4648200"/>
              <a:gd name="connsiteX9" fmla="*/ 1187450 w 6292850"/>
              <a:gd name="connsiteY9" fmla="*/ 6350 h 4648200"/>
              <a:gd name="connsiteX10" fmla="*/ 1352550 w 6292850"/>
              <a:gd name="connsiteY10" fmla="*/ 222250 h 4648200"/>
              <a:gd name="connsiteX11" fmla="*/ 1447800 w 6292850"/>
              <a:gd name="connsiteY11" fmla="*/ 146050 h 4648200"/>
              <a:gd name="connsiteX12" fmla="*/ 1530350 w 6292850"/>
              <a:gd name="connsiteY12" fmla="*/ 146050 h 4648200"/>
              <a:gd name="connsiteX13" fmla="*/ 1701800 w 6292850"/>
              <a:gd name="connsiteY13" fmla="*/ 228600 h 4648200"/>
              <a:gd name="connsiteX14" fmla="*/ 1866900 w 6292850"/>
              <a:gd name="connsiteY14" fmla="*/ 127000 h 4648200"/>
              <a:gd name="connsiteX15" fmla="*/ 2012950 w 6292850"/>
              <a:gd name="connsiteY15" fmla="*/ 450850 h 4648200"/>
              <a:gd name="connsiteX16" fmla="*/ 2209800 w 6292850"/>
              <a:gd name="connsiteY16" fmla="*/ 463550 h 4648200"/>
              <a:gd name="connsiteX17" fmla="*/ 2324100 w 6292850"/>
              <a:gd name="connsiteY17" fmla="*/ 590550 h 4648200"/>
              <a:gd name="connsiteX18" fmla="*/ 2317750 w 6292850"/>
              <a:gd name="connsiteY18" fmla="*/ 787400 h 4648200"/>
              <a:gd name="connsiteX19" fmla="*/ 2190750 w 6292850"/>
              <a:gd name="connsiteY19" fmla="*/ 901700 h 4648200"/>
              <a:gd name="connsiteX20" fmla="*/ 2197100 w 6292850"/>
              <a:gd name="connsiteY20" fmla="*/ 1022350 h 4648200"/>
              <a:gd name="connsiteX21" fmla="*/ 2330450 w 6292850"/>
              <a:gd name="connsiteY21" fmla="*/ 1073150 h 4648200"/>
              <a:gd name="connsiteX22" fmla="*/ 2730500 w 6292850"/>
              <a:gd name="connsiteY22" fmla="*/ 1073150 h 4648200"/>
              <a:gd name="connsiteX23" fmla="*/ 2832100 w 6292850"/>
              <a:gd name="connsiteY23" fmla="*/ 984250 h 4648200"/>
              <a:gd name="connsiteX24" fmla="*/ 2838450 w 6292850"/>
              <a:gd name="connsiteY24" fmla="*/ 850900 h 4648200"/>
              <a:gd name="connsiteX25" fmla="*/ 3111500 w 6292850"/>
              <a:gd name="connsiteY25" fmla="*/ 850900 h 4648200"/>
              <a:gd name="connsiteX26" fmla="*/ 3302000 w 6292850"/>
              <a:gd name="connsiteY26" fmla="*/ 1035050 h 4648200"/>
              <a:gd name="connsiteX27" fmla="*/ 3498850 w 6292850"/>
              <a:gd name="connsiteY27" fmla="*/ 444500 h 4648200"/>
              <a:gd name="connsiteX28" fmla="*/ 3543300 w 6292850"/>
              <a:gd name="connsiteY28" fmla="*/ 457200 h 4648200"/>
              <a:gd name="connsiteX29" fmla="*/ 3619500 w 6292850"/>
              <a:gd name="connsiteY29" fmla="*/ 495300 h 4648200"/>
              <a:gd name="connsiteX30" fmla="*/ 3771900 w 6292850"/>
              <a:gd name="connsiteY30" fmla="*/ 450850 h 4648200"/>
              <a:gd name="connsiteX31" fmla="*/ 4140200 w 6292850"/>
              <a:gd name="connsiteY31" fmla="*/ 863600 h 4648200"/>
              <a:gd name="connsiteX32" fmla="*/ 4324350 w 6292850"/>
              <a:gd name="connsiteY32" fmla="*/ 755650 h 4648200"/>
              <a:gd name="connsiteX33" fmla="*/ 4432300 w 6292850"/>
              <a:gd name="connsiteY33" fmla="*/ 869950 h 4648200"/>
              <a:gd name="connsiteX34" fmla="*/ 4635500 w 6292850"/>
              <a:gd name="connsiteY34" fmla="*/ 850900 h 4648200"/>
              <a:gd name="connsiteX35" fmla="*/ 4870450 w 6292850"/>
              <a:gd name="connsiteY35" fmla="*/ 584200 h 4648200"/>
              <a:gd name="connsiteX36" fmla="*/ 4953000 w 6292850"/>
              <a:gd name="connsiteY36" fmla="*/ 641350 h 4648200"/>
              <a:gd name="connsiteX37" fmla="*/ 4914900 w 6292850"/>
              <a:gd name="connsiteY37" fmla="*/ 857250 h 4648200"/>
              <a:gd name="connsiteX38" fmla="*/ 4743450 w 6292850"/>
              <a:gd name="connsiteY38" fmla="*/ 927100 h 4648200"/>
              <a:gd name="connsiteX39" fmla="*/ 4737100 w 6292850"/>
              <a:gd name="connsiteY39" fmla="*/ 1060450 h 4648200"/>
              <a:gd name="connsiteX40" fmla="*/ 4978400 w 6292850"/>
              <a:gd name="connsiteY40" fmla="*/ 1028700 h 4648200"/>
              <a:gd name="connsiteX41" fmla="*/ 5175250 w 6292850"/>
              <a:gd name="connsiteY41" fmla="*/ 857250 h 4648200"/>
              <a:gd name="connsiteX42" fmla="*/ 5111750 w 6292850"/>
              <a:gd name="connsiteY42" fmla="*/ 793750 h 4648200"/>
              <a:gd name="connsiteX43" fmla="*/ 5124450 w 6292850"/>
              <a:gd name="connsiteY43" fmla="*/ 723900 h 4648200"/>
              <a:gd name="connsiteX44" fmla="*/ 5187950 w 6292850"/>
              <a:gd name="connsiteY44" fmla="*/ 628650 h 4648200"/>
              <a:gd name="connsiteX45" fmla="*/ 5314950 w 6292850"/>
              <a:gd name="connsiteY45" fmla="*/ 641350 h 4648200"/>
              <a:gd name="connsiteX46" fmla="*/ 5416550 w 6292850"/>
              <a:gd name="connsiteY46" fmla="*/ 539750 h 4648200"/>
              <a:gd name="connsiteX47" fmla="*/ 5727700 w 6292850"/>
              <a:gd name="connsiteY47" fmla="*/ 552450 h 4648200"/>
              <a:gd name="connsiteX48" fmla="*/ 5708650 w 6292850"/>
              <a:gd name="connsiteY48" fmla="*/ 647700 h 4648200"/>
              <a:gd name="connsiteX49" fmla="*/ 5848350 w 6292850"/>
              <a:gd name="connsiteY49" fmla="*/ 749300 h 4648200"/>
              <a:gd name="connsiteX50" fmla="*/ 5753100 w 6292850"/>
              <a:gd name="connsiteY50" fmla="*/ 857250 h 4648200"/>
              <a:gd name="connsiteX51" fmla="*/ 5759450 w 6292850"/>
              <a:gd name="connsiteY51" fmla="*/ 1060450 h 4648200"/>
              <a:gd name="connsiteX52" fmla="*/ 5842000 w 6292850"/>
              <a:gd name="connsiteY52" fmla="*/ 1035050 h 4648200"/>
              <a:gd name="connsiteX53" fmla="*/ 5854700 w 6292850"/>
              <a:gd name="connsiteY53" fmla="*/ 1162050 h 4648200"/>
              <a:gd name="connsiteX54" fmla="*/ 5975350 w 6292850"/>
              <a:gd name="connsiteY54" fmla="*/ 1181100 h 4648200"/>
              <a:gd name="connsiteX55" fmla="*/ 6051550 w 6292850"/>
              <a:gd name="connsiteY55" fmla="*/ 1263650 h 4648200"/>
              <a:gd name="connsiteX56" fmla="*/ 6057900 w 6292850"/>
              <a:gd name="connsiteY56" fmla="*/ 1397000 h 4648200"/>
              <a:gd name="connsiteX57" fmla="*/ 5988050 w 6292850"/>
              <a:gd name="connsiteY57" fmla="*/ 1473200 h 4648200"/>
              <a:gd name="connsiteX58" fmla="*/ 5803900 w 6292850"/>
              <a:gd name="connsiteY58" fmla="*/ 1492250 h 4648200"/>
              <a:gd name="connsiteX59" fmla="*/ 5803900 w 6292850"/>
              <a:gd name="connsiteY59" fmla="*/ 1682750 h 4648200"/>
              <a:gd name="connsiteX60" fmla="*/ 5835650 w 6292850"/>
              <a:gd name="connsiteY60" fmla="*/ 1790700 h 4648200"/>
              <a:gd name="connsiteX61" fmla="*/ 6076950 w 6292850"/>
              <a:gd name="connsiteY61" fmla="*/ 1847850 h 4648200"/>
              <a:gd name="connsiteX62" fmla="*/ 6057900 w 6292850"/>
              <a:gd name="connsiteY62" fmla="*/ 2095500 h 4648200"/>
              <a:gd name="connsiteX63" fmla="*/ 6292850 w 6292850"/>
              <a:gd name="connsiteY63" fmla="*/ 2241550 h 4648200"/>
              <a:gd name="connsiteX64" fmla="*/ 6184900 w 6292850"/>
              <a:gd name="connsiteY64" fmla="*/ 2368550 h 4648200"/>
              <a:gd name="connsiteX65" fmla="*/ 6197600 w 6292850"/>
              <a:gd name="connsiteY65" fmla="*/ 2584450 h 4648200"/>
              <a:gd name="connsiteX66" fmla="*/ 6108700 w 6292850"/>
              <a:gd name="connsiteY66" fmla="*/ 2584450 h 4648200"/>
              <a:gd name="connsiteX67" fmla="*/ 5943600 w 6292850"/>
              <a:gd name="connsiteY67" fmla="*/ 2717800 h 4648200"/>
              <a:gd name="connsiteX68" fmla="*/ 5727700 w 6292850"/>
              <a:gd name="connsiteY68" fmla="*/ 2730500 h 4648200"/>
              <a:gd name="connsiteX69" fmla="*/ 5676900 w 6292850"/>
              <a:gd name="connsiteY69" fmla="*/ 2806700 h 4648200"/>
              <a:gd name="connsiteX70" fmla="*/ 5499100 w 6292850"/>
              <a:gd name="connsiteY70" fmla="*/ 2806700 h 4648200"/>
              <a:gd name="connsiteX71" fmla="*/ 5448300 w 6292850"/>
              <a:gd name="connsiteY71" fmla="*/ 2895600 h 4648200"/>
              <a:gd name="connsiteX72" fmla="*/ 5391150 w 6292850"/>
              <a:gd name="connsiteY72" fmla="*/ 2895600 h 4648200"/>
              <a:gd name="connsiteX73" fmla="*/ 5289550 w 6292850"/>
              <a:gd name="connsiteY73" fmla="*/ 2774950 h 4648200"/>
              <a:gd name="connsiteX74" fmla="*/ 5181600 w 6292850"/>
              <a:gd name="connsiteY74" fmla="*/ 2794000 h 4648200"/>
              <a:gd name="connsiteX75" fmla="*/ 5130800 w 6292850"/>
              <a:gd name="connsiteY75" fmla="*/ 3022600 h 4648200"/>
              <a:gd name="connsiteX76" fmla="*/ 5251450 w 6292850"/>
              <a:gd name="connsiteY76" fmla="*/ 3060700 h 4648200"/>
              <a:gd name="connsiteX77" fmla="*/ 5270500 w 6292850"/>
              <a:gd name="connsiteY77" fmla="*/ 3263900 h 4648200"/>
              <a:gd name="connsiteX78" fmla="*/ 5054600 w 6292850"/>
              <a:gd name="connsiteY78" fmla="*/ 3263900 h 4648200"/>
              <a:gd name="connsiteX79" fmla="*/ 4641850 w 6292850"/>
              <a:gd name="connsiteY79" fmla="*/ 3594100 h 4648200"/>
              <a:gd name="connsiteX80" fmla="*/ 4641850 w 6292850"/>
              <a:gd name="connsiteY80" fmla="*/ 3689350 h 4648200"/>
              <a:gd name="connsiteX81" fmla="*/ 4419600 w 6292850"/>
              <a:gd name="connsiteY81" fmla="*/ 3689350 h 4648200"/>
              <a:gd name="connsiteX82" fmla="*/ 4425950 w 6292850"/>
              <a:gd name="connsiteY82" fmla="*/ 3905250 h 4648200"/>
              <a:gd name="connsiteX83" fmla="*/ 4400550 w 6292850"/>
              <a:gd name="connsiteY83" fmla="*/ 3975100 h 4648200"/>
              <a:gd name="connsiteX84" fmla="*/ 4229100 w 6292850"/>
              <a:gd name="connsiteY84" fmla="*/ 3987800 h 4648200"/>
              <a:gd name="connsiteX85" fmla="*/ 4216400 w 6292850"/>
              <a:gd name="connsiteY85" fmla="*/ 4197350 h 4648200"/>
              <a:gd name="connsiteX86" fmla="*/ 4457700 w 6292850"/>
              <a:gd name="connsiteY86" fmla="*/ 4273550 h 4648200"/>
              <a:gd name="connsiteX87" fmla="*/ 4521200 w 6292850"/>
              <a:gd name="connsiteY87" fmla="*/ 4349750 h 4648200"/>
              <a:gd name="connsiteX88" fmla="*/ 4521200 w 6292850"/>
              <a:gd name="connsiteY88" fmla="*/ 4457700 h 4648200"/>
              <a:gd name="connsiteX89" fmla="*/ 4368800 w 6292850"/>
              <a:gd name="connsiteY89" fmla="*/ 4648200 h 4648200"/>
              <a:gd name="connsiteX90" fmla="*/ 3956050 w 6292850"/>
              <a:gd name="connsiteY90" fmla="*/ 4419600 h 4648200"/>
              <a:gd name="connsiteX91" fmla="*/ 3930650 w 6292850"/>
              <a:gd name="connsiteY91" fmla="*/ 4292600 h 4648200"/>
              <a:gd name="connsiteX92" fmla="*/ 3498850 w 6292850"/>
              <a:gd name="connsiteY92" fmla="*/ 4438650 h 4648200"/>
              <a:gd name="connsiteX93" fmla="*/ 3473450 w 6292850"/>
              <a:gd name="connsiteY93" fmla="*/ 4286250 h 4648200"/>
              <a:gd name="connsiteX94" fmla="*/ 2990850 w 6292850"/>
              <a:gd name="connsiteY94" fmla="*/ 4248150 h 4648200"/>
              <a:gd name="connsiteX95" fmla="*/ 2940050 w 6292850"/>
              <a:gd name="connsiteY95" fmla="*/ 4330700 h 4648200"/>
              <a:gd name="connsiteX96" fmla="*/ 2882900 w 6292850"/>
              <a:gd name="connsiteY96" fmla="*/ 4254500 h 4648200"/>
              <a:gd name="connsiteX97" fmla="*/ 2743200 w 6292850"/>
              <a:gd name="connsiteY97" fmla="*/ 4375150 h 4648200"/>
              <a:gd name="connsiteX98" fmla="*/ 2673350 w 6292850"/>
              <a:gd name="connsiteY98" fmla="*/ 4267200 h 4648200"/>
              <a:gd name="connsiteX99" fmla="*/ 2514600 w 6292850"/>
              <a:gd name="connsiteY99" fmla="*/ 4248150 h 4648200"/>
              <a:gd name="connsiteX100" fmla="*/ 2501900 w 6292850"/>
              <a:gd name="connsiteY100" fmla="*/ 4133850 h 4648200"/>
              <a:gd name="connsiteX101" fmla="*/ 2413000 w 6292850"/>
              <a:gd name="connsiteY101" fmla="*/ 4051300 h 4648200"/>
              <a:gd name="connsiteX102" fmla="*/ 2368550 w 6292850"/>
              <a:gd name="connsiteY102" fmla="*/ 3873500 h 4648200"/>
              <a:gd name="connsiteX103" fmla="*/ 2260600 w 6292850"/>
              <a:gd name="connsiteY103" fmla="*/ 3816350 h 4648200"/>
              <a:gd name="connsiteX104" fmla="*/ 2260600 w 6292850"/>
              <a:gd name="connsiteY104" fmla="*/ 3575050 h 4648200"/>
              <a:gd name="connsiteX105" fmla="*/ 1917700 w 6292850"/>
              <a:gd name="connsiteY105" fmla="*/ 3333750 h 4648200"/>
              <a:gd name="connsiteX106" fmla="*/ 1816100 w 6292850"/>
              <a:gd name="connsiteY106" fmla="*/ 3422650 h 4648200"/>
              <a:gd name="connsiteX107" fmla="*/ 1752600 w 6292850"/>
              <a:gd name="connsiteY107" fmla="*/ 3416300 h 4648200"/>
              <a:gd name="connsiteX108" fmla="*/ 1600200 w 6292850"/>
              <a:gd name="connsiteY108" fmla="*/ 3200400 h 4648200"/>
              <a:gd name="connsiteX109" fmla="*/ 1371600 w 6292850"/>
              <a:gd name="connsiteY109" fmla="*/ 3257550 h 4648200"/>
              <a:gd name="connsiteX110" fmla="*/ 1377950 w 6292850"/>
              <a:gd name="connsiteY110" fmla="*/ 3321050 h 4648200"/>
              <a:gd name="connsiteX111" fmla="*/ 1276350 w 6292850"/>
              <a:gd name="connsiteY111" fmla="*/ 3327400 h 4648200"/>
              <a:gd name="connsiteX112" fmla="*/ 1130300 w 6292850"/>
              <a:gd name="connsiteY112" fmla="*/ 3689350 h 4648200"/>
              <a:gd name="connsiteX113" fmla="*/ 965200 w 6292850"/>
              <a:gd name="connsiteY113" fmla="*/ 3371850 h 4648200"/>
              <a:gd name="connsiteX114" fmla="*/ 895350 w 6292850"/>
              <a:gd name="connsiteY114" fmla="*/ 3352800 h 4648200"/>
              <a:gd name="connsiteX115" fmla="*/ 850900 w 6292850"/>
              <a:gd name="connsiteY115" fmla="*/ 3327400 h 4648200"/>
              <a:gd name="connsiteX116" fmla="*/ 812800 w 6292850"/>
              <a:gd name="connsiteY116" fmla="*/ 3276600 h 4648200"/>
              <a:gd name="connsiteX117" fmla="*/ 609600 w 6292850"/>
              <a:gd name="connsiteY117" fmla="*/ 3422650 h 4648200"/>
              <a:gd name="connsiteX118" fmla="*/ 615950 w 6292850"/>
              <a:gd name="connsiteY118" fmla="*/ 3479800 h 4648200"/>
              <a:gd name="connsiteX119" fmla="*/ 622300 w 6292850"/>
              <a:gd name="connsiteY119" fmla="*/ 3556000 h 4648200"/>
              <a:gd name="connsiteX120" fmla="*/ 463550 w 6292850"/>
              <a:gd name="connsiteY120" fmla="*/ 3752850 h 4648200"/>
              <a:gd name="connsiteX121" fmla="*/ 152400 w 6292850"/>
              <a:gd name="connsiteY121" fmla="*/ 3765550 h 4648200"/>
              <a:gd name="connsiteX122" fmla="*/ 69850 w 6292850"/>
              <a:gd name="connsiteY122" fmla="*/ 3695700 h 4648200"/>
              <a:gd name="connsiteX123" fmla="*/ 57150 w 6292850"/>
              <a:gd name="connsiteY123" fmla="*/ 3467100 h 4648200"/>
              <a:gd name="connsiteX124" fmla="*/ 0 w 6292850"/>
              <a:gd name="connsiteY124" fmla="*/ 3200400 h 4648200"/>
              <a:gd name="connsiteX125" fmla="*/ 171450 w 6292850"/>
              <a:gd name="connsiteY125" fmla="*/ 2876550 h 4648200"/>
              <a:gd name="connsiteX126" fmla="*/ 177800 w 6292850"/>
              <a:gd name="connsiteY126" fmla="*/ 2749550 h 4648200"/>
              <a:gd name="connsiteX127" fmla="*/ 368300 w 6292850"/>
              <a:gd name="connsiteY127" fmla="*/ 2552700 h 4648200"/>
              <a:gd name="connsiteX128" fmla="*/ 508000 w 6292850"/>
              <a:gd name="connsiteY128" fmla="*/ 2489200 h 4648200"/>
              <a:gd name="connsiteX129" fmla="*/ 520700 w 6292850"/>
              <a:gd name="connsiteY129" fmla="*/ 2184400 h 4648200"/>
              <a:gd name="connsiteX130" fmla="*/ 469900 w 6292850"/>
              <a:gd name="connsiteY130" fmla="*/ 2139950 h 4648200"/>
              <a:gd name="connsiteX131" fmla="*/ 622300 w 6292850"/>
              <a:gd name="connsiteY131" fmla="*/ 2000250 h 4648200"/>
              <a:gd name="connsiteX132" fmla="*/ 400050 w 6292850"/>
              <a:gd name="connsiteY132" fmla="*/ 1714500 h 4648200"/>
              <a:gd name="connsiteX133" fmla="*/ 647700 w 6292850"/>
              <a:gd name="connsiteY133" fmla="*/ 1454150 h 4648200"/>
              <a:gd name="connsiteX134" fmla="*/ 654050 w 6292850"/>
              <a:gd name="connsiteY134" fmla="*/ 1308100 h 4648200"/>
              <a:gd name="connsiteX135" fmla="*/ 603250 w 6292850"/>
              <a:gd name="connsiteY135" fmla="*/ 1155700 h 4648200"/>
              <a:gd name="connsiteX136" fmla="*/ 412750 w 6292850"/>
              <a:gd name="connsiteY136" fmla="*/ 831850 h 4648200"/>
              <a:gd name="connsiteX137" fmla="*/ 317500 w 6292850"/>
              <a:gd name="connsiteY137" fmla="*/ 83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292850" h="4648200">
                <a:moveTo>
                  <a:pt x="317500" y="838200"/>
                </a:moveTo>
                <a:lnTo>
                  <a:pt x="234950" y="647700"/>
                </a:lnTo>
                <a:lnTo>
                  <a:pt x="361950" y="501650"/>
                </a:lnTo>
                <a:lnTo>
                  <a:pt x="565150" y="514350"/>
                </a:lnTo>
                <a:lnTo>
                  <a:pt x="666750" y="419100"/>
                </a:lnTo>
                <a:lnTo>
                  <a:pt x="660400" y="228600"/>
                </a:lnTo>
                <a:lnTo>
                  <a:pt x="800100" y="114300"/>
                </a:lnTo>
                <a:lnTo>
                  <a:pt x="984250" y="107950"/>
                </a:lnTo>
                <a:lnTo>
                  <a:pt x="1041400" y="0"/>
                </a:lnTo>
                <a:lnTo>
                  <a:pt x="1187450" y="6350"/>
                </a:lnTo>
                <a:lnTo>
                  <a:pt x="1352550" y="222250"/>
                </a:lnTo>
                <a:lnTo>
                  <a:pt x="1447800" y="146050"/>
                </a:lnTo>
                <a:lnTo>
                  <a:pt x="1530350" y="146050"/>
                </a:lnTo>
                <a:lnTo>
                  <a:pt x="1701800" y="228600"/>
                </a:lnTo>
                <a:lnTo>
                  <a:pt x="1866900" y="127000"/>
                </a:lnTo>
                <a:lnTo>
                  <a:pt x="2012950" y="450850"/>
                </a:lnTo>
                <a:lnTo>
                  <a:pt x="2209800" y="463550"/>
                </a:lnTo>
                <a:lnTo>
                  <a:pt x="2324100" y="590550"/>
                </a:lnTo>
                <a:lnTo>
                  <a:pt x="2317750" y="787400"/>
                </a:lnTo>
                <a:lnTo>
                  <a:pt x="2190750" y="901700"/>
                </a:lnTo>
                <a:lnTo>
                  <a:pt x="2197100" y="1022350"/>
                </a:lnTo>
                <a:lnTo>
                  <a:pt x="2330450" y="1073150"/>
                </a:lnTo>
                <a:lnTo>
                  <a:pt x="2730500" y="1073150"/>
                </a:lnTo>
                <a:lnTo>
                  <a:pt x="2832100" y="984250"/>
                </a:lnTo>
                <a:lnTo>
                  <a:pt x="2838450" y="850900"/>
                </a:lnTo>
                <a:lnTo>
                  <a:pt x="3111500" y="850900"/>
                </a:lnTo>
                <a:lnTo>
                  <a:pt x="3302000" y="1035050"/>
                </a:lnTo>
                <a:lnTo>
                  <a:pt x="3498850" y="444500"/>
                </a:lnTo>
                <a:lnTo>
                  <a:pt x="3543300" y="457200"/>
                </a:lnTo>
                <a:lnTo>
                  <a:pt x="3619500" y="495300"/>
                </a:lnTo>
                <a:lnTo>
                  <a:pt x="3771900" y="450850"/>
                </a:lnTo>
                <a:lnTo>
                  <a:pt x="4140200" y="863600"/>
                </a:lnTo>
                <a:lnTo>
                  <a:pt x="4324350" y="755650"/>
                </a:lnTo>
                <a:lnTo>
                  <a:pt x="4432300" y="869950"/>
                </a:lnTo>
                <a:lnTo>
                  <a:pt x="4635500" y="850900"/>
                </a:lnTo>
                <a:lnTo>
                  <a:pt x="4870450" y="584200"/>
                </a:lnTo>
                <a:lnTo>
                  <a:pt x="4953000" y="641350"/>
                </a:lnTo>
                <a:lnTo>
                  <a:pt x="4914900" y="857250"/>
                </a:lnTo>
                <a:lnTo>
                  <a:pt x="4743450" y="927100"/>
                </a:lnTo>
                <a:lnTo>
                  <a:pt x="4737100" y="1060450"/>
                </a:lnTo>
                <a:lnTo>
                  <a:pt x="4978400" y="1028700"/>
                </a:lnTo>
                <a:lnTo>
                  <a:pt x="5175250" y="857250"/>
                </a:lnTo>
                <a:lnTo>
                  <a:pt x="5111750" y="793750"/>
                </a:lnTo>
                <a:lnTo>
                  <a:pt x="5124450" y="723900"/>
                </a:lnTo>
                <a:lnTo>
                  <a:pt x="5187950" y="628650"/>
                </a:lnTo>
                <a:lnTo>
                  <a:pt x="5314950" y="641350"/>
                </a:lnTo>
                <a:lnTo>
                  <a:pt x="5416550" y="539750"/>
                </a:lnTo>
                <a:lnTo>
                  <a:pt x="5727700" y="552450"/>
                </a:lnTo>
                <a:lnTo>
                  <a:pt x="5708650" y="647700"/>
                </a:lnTo>
                <a:lnTo>
                  <a:pt x="5848350" y="749300"/>
                </a:lnTo>
                <a:lnTo>
                  <a:pt x="5753100" y="857250"/>
                </a:lnTo>
                <a:lnTo>
                  <a:pt x="5759450" y="1060450"/>
                </a:lnTo>
                <a:lnTo>
                  <a:pt x="5842000" y="1035050"/>
                </a:lnTo>
                <a:lnTo>
                  <a:pt x="5854700" y="1162050"/>
                </a:lnTo>
                <a:lnTo>
                  <a:pt x="5975350" y="1181100"/>
                </a:lnTo>
                <a:lnTo>
                  <a:pt x="6051550" y="1263650"/>
                </a:lnTo>
                <a:lnTo>
                  <a:pt x="6057900" y="1397000"/>
                </a:lnTo>
                <a:lnTo>
                  <a:pt x="5988050" y="1473200"/>
                </a:lnTo>
                <a:lnTo>
                  <a:pt x="5803900" y="1492250"/>
                </a:lnTo>
                <a:lnTo>
                  <a:pt x="5803900" y="1682750"/>
                </a:lnTo>
                <a:lnTo>
                  <a:pt x="5835650" y="1790700"/>
                </a:lnTo>
                <a:lnTo>
                  <a:pt x="6076950" y="1847850"/>
                </a:lnTo>
                <a:lnTo>
                  <a:pt x="6057900" y="2095500"/>
                </a:lnTo>
                <a:lnTo>
                  <a:pt x="6292850" y="2241550"/>
                </a:lnTo>
                <a:lnTo>
                  <a:pt x="6184900" y="2368550"/>
                </a:lnTo>
                <a:lnTo>
                  <a:pt x="6197600" y="2584450"/>
                </a:lnTo>
                <a:lnTo>
                  <a:pt x="6108700" y="2584450"/>
                </a:lnTo>
                <a:lnTo>
                  <a:pt x="5943600" y="2717800"/>
                </a:lnTo>
                <a:lnTo>
                  <a:pt x="5727700" y="2730500"/>
                </a:lnTo>
                <a:lnTo>
                  <a:pt x="5676900" y="2806700"/>
                </a:lnTo>
                <a:lnTo>
                  <a:pt x="5499100" y="2806700"/>
                </a:lnTo>
                <a:lnTo>
                  <a:pt x="5448300" y="2895600"/>
                </a:lnTo>
                <a:lnTo>
                  <a:pt x="5391150" y="2895600"/>
                </a:lnTo>
                <a:lnTo>
                  <a:pt x="5289550" y="2774950"/>
                </a:lnTo>
                <a:lnTo>
                  <a:pt x="5181600" y="2794000"/>
                </a:lnTo>
                <a:lnTo>
                  <a:pt x="5130800" y="3022600"/>
                </a:lnTo>
                <a:lnTo>
                  <a:pt x="5251450" y="3060700"/>
                </a:lnTo>
                <a:lnTo>
                  <a:pt x="5270500" y="3263900"/>
                </a:lnTo>
                <a:lnTo>
                  <a:pt x="5054600" y="3263900"/>
                </a:lnTo>
                <a:lnTo>
                  <a:pt x="4641850" y="3594100"/>
                </a:lnTo>
                <a:lnTo>
                  <a:pt x="4641850" y="3689350"/>
                </a:lnTo>
                <a:lnTo>
                  <a:pt x="4419600" y="3689350"/>
                </a:lnTo>
                <a:lnTo>
                  <a:pt x="4425950" y="3905250"/>
                </a:lnTo>
                <a:lnTo>
                  <a:pt x="4400550" y="3975100"/>
                </a:lnTo>
                <a:lnTo>
                  <a:pt x="4229100" y="3987800"/>
                </a:lnTo>
                <a:lnTo>
                  <a:pt x="4216400" y="4197350"/>
                </a:lnTo>
                <a:lnTo>
                  <a:pt x="4457700" y="4273550"/>
                </a:lnTo>
                <a:lnTo>
                  <a:pt x="4521200" y="4349750"/>
                </a:lnTo>
                <a:lnTo>
                  <a:pt x="4521200" y="4457700"/>
                </a:lnTo>
                <a:lnTo>
                  <a:pt x="4368800" y="4648200"/>
                </a:lnTo>
                <a:lnTo>
                  <a:pt x="3956050" y="4419600"/>
                </a:lnTo>
                <a:lnTo>
                  <a:pt x="3930650" y="4292600"/>
                </a:lnTo>
                <a:lnTo>
                  <a:pt x="3498850" y="4438650"/>
                </a:lnTo>
                <a:lnTo>
                  <a:pt x="3473450" y="4286250"/>
                </a:lnTo>
                <a:lnTo>
                  <a:pt x="2990850" y="4248150"/>
                </a:lnTo>
                <a:lnTo>
                  <a:pt x="2940050" y="4330700"/>
                </a:lnTo>
                <a:lnTo>
                  <a:pt x="2882900" y="4254500"/>
                </a:lnTo>
                <a:lnTo>
                  <a:pt x="2743200" y="4375150"/>
                </a:lnTo>
                <a:lnTo>
                  <a:pt x="2673350" y="4267200"/>
                </a:lnTo>
                <a:lnTo>
                  <a:pt x="2514600" y="4248150"/>
                </a:lnTo>
                <a:lnTo>
                  <a:pt x="2501900" y="4133850"/>
                </a:lnTo>
                <a:lnTo>
                  <a:pt x="2413000" y="4051300"/>
                </a:lnTo>
                <a:lnTo>
                  <a:pt x="2368550" y="3873500"/>
                </a:lnTo>
                <a:lnTo>
                  <a:pt x="2260600" y="3816350"/>
                </a:lnTo>
                <a:lnTo>
                  <a:pt x="2260600" y="3575050"/>
                </a:lnTo>
                <a:lnTo>
                  <a:pt x="1917700" y="3333750"/>
                </a:lnTo>
                <a:lnTo>
                  <a:pt x="1816100" y="3422650"/>
                </a:lnTo>
                <a:lnTo>
                  <a:pt x="1752600" y="3416300"/>
                </a:lnTo>
                <a:lnTo>
                  <a:pt x="1600200" y="3200400"/>
                </a:lnTo>
                <a:lnTo>
                  <a:pt x="1371600" y="3257550"/>
                </a:lnTo>
                <a:lnTo>
                  <a:pt x="1377950" y="3321050"/>
                </a:lnTo>
                <a:lnTo>
                  <a:pt x="1276350" y="3327400"/>
                </a:lnTo>
                <a:lnTo>
                  <a:pt x="1130300" y="3689350"/>
                </a:lnTo>
                <a:lnTo>
                  <a:pt x="965200" y="3371850"/>
                </a:lnTo>
                <a:lnTo>
                  <a:pt x="895350" y="3352800"/>
                </a:lnTo>
                <a:lnTo>
                  <a:pt x="850900" y="3327400"/>
                </a:lnTo>
                <a:lnTo>
                  <a:pt x="812800" y="3276600"/>
                </a:lnTo>
                <a:lnTo>
                  <a:pt x="609600" y="3422650"/>
                </a:lnTo>
                <a:lnTo>
                  <a:pt x="615950" y="3479800"/>
                </a:lnTo>
                <a:lnTo>
                  <a:pt x="622300" y="3556000"/>
                </a:lnTo>
                <a:lnTo>
                  <a:pt x="463550" y="3752850"/>
                </a:lnTo>
                <a:lnTo>
                  <a:pt x="152400" y="3765550"/>
                </a:lnTo>
                <a:lnTo>
                  <a:pt x="69850" y="3695700"/>
                </a:lnTo>
                <a:lnTo>
                  <a:pt x="57150" y="3467100"/>
                </a:lnTo>
                <a:lnTo>
                  <a:pt x="0" y="3200400"/>
                </a:lnTo>
                <a:lnTo>
                  <a:pt x="171450" y="2876550"/>
                </a:lnTo>
                <a:lnTo>
                  <a:pt x="177800" y="2749550"/>
                </a:lnTo>
                <a:lnTo>
                  <a:pt x="368300" y="2552700"/>
                </a:lnTo>
                <a:lnTo>
                  <a:pt x="508000" y="2489200"/>
                </a:lnTo>
                <a:lnTo>
                  <a:pt x="520700" y="2184400"/>
                </a:lnTo>
                <a:lnTo>
                  <a:pt x="469900" y="2139950"/>
                </a:lnTo>
                <a:lnTo>
                  <a:pt x="622300" y="2000250"/>
                </a:lnTo>
                <a:lnTo>
                  <a:pt x="400050" y="1714500"/>
                </a:lnTo>
                <a:lnTo>
                  <a:pt x="647700" y="1454150"/>
                </a:lnTo>
                <a:lnTo>
                  <a:pt x="654050" y="1308100"/>
                </a:lnTo>
                <a:lnTo>
                  <a:pt x="603250" y="1155700"/>
                </a:lnTo>
                <a:lnTo>
                  <a:pt x="412750" y="831850"/>
                </a:lnTo>
                <a:lnTo>
                  <a:pt x="317500" y="838200"/>
                </a:lnTo>
                <a:close/>
              </a:path>
            </a:pathLst>
          </a:custGeom>
          <a:solidFill>
            <a:schemeClr val="accent6">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re 2">
            <a:extLst>
              <a:ext uri="{FF2B5EF4-FFF2-40B4-BE49-F238E27FC236}">
                <a16:creationId xmlns:a16="http://schemas.microsoft.com/office/drawing/2014/main" id="{BA14E72A-D4C6-42C6-978C-E21B24D6577D}"/>
              </a:ext>
            </a:extLst>
          </p:cNvPr>
          <p:cNvSpPr>
            <a:spLocks noGrp="1"/>
          </p:cNvSpPr>
          <p:nvPr>
            <p:ph type="title"/>
          </p:nvPr>
        </p:nvSpPr>
        <p:spPr/>
        <p:txBody>
          <a:bodyPr>
            <a:normAutofit/>
          </a:bodyPr>
          <a:lstStyle/>
          <a:p>
            <a:r>
              <a:rPr lang="fr-FR" dirty="0"/>
              <a:t>Zones sensibles</a:t>
            </a:r>
          </a:p>
        </p:txBody>
      </p:sp>
      <p:grpSp>
        <p:nvGrpSpPr>
          <p:cNvPr id="33" name="Groupe 32">
            <a:extLst>
              <a:ext uri="{FF2B5EF4-FFF2-40B4-BE49-F238E27FC236}">
                <a16:creationId xmlns:a16="http://schemas.microsoft.com/office/drawing/2014/main" id="{695A4DB5-A0EF-445C-941F-901CAA50A753}"/>
              </a:ext>
            </a:extLst>
          </p:cNvPr>
          <p:cNvGrpSpPr/>
          <p:nvPr/>
        </p:nvGrpSpPr>
        <p:grpSpPr>
          <a:xfrm>
            <a:off x="6295218" y="3551223"/>
            <a:ext cx="1035221" cy="384175"/>
            <a:chOff x="8170817" y="4815840"/>
            <a:chExt cx="2590800" cy="721936"/>
          </a:xfrm>
        </p:grpSpPr>
        <p:sp>
          <p:nvSpPr>
            <p:cNvPr id="14" name="AutoShape 2">
              <a:extLst>
                <a:ext uri="{FF2B5EF4-FFF2-40B4-BE49-F238E27FC236}">
                  <a16:creationId xmlns:a16="http://schemas.microsoft.com/office/drawing/2014/main" id="{D70BD373-6099-4157-9788-2E9479E342C2}"/>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orme libre : forme 31">
              <a:extLst>
                <a:ext uri="{FF2B5EF4-FFF2-40B4-BE49-F238E27FC236}">
                  <a16:creationId xmlns:a16="http://schemas.microsoft.com/office/drawing/2014/main" id="{40ECA9BB-659E-4CE8-A4CF-03B49F5C9F93}"/>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6">
              <a:extLst>
                <a:ext uri="{FF2B5EF4-FFF2-40B4-BE49-F238E27FC236}">
                  <a16:creationId xmlns:a16="http://schemas.microsoft.com/office/drawing/2014/main" id="{FAA489F6-B329-4DD5-B897-4982321665E3}"/>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19" name="AutoShape 7">
                <a:extLst>
                  <a:ext uri="{FF2B5EF4-FFF2-40B4-BE49-F238E27FC236}">
                    <a16:creationId xmlns:a16="http://schemas.microsoft.com/office/drawing/2014/main" id="{F77CFDA9-274F-47A5-A053-A504795C2E88}"/>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0" name="Oval 8">
                <a:extLst>
                  <a:ext uri="{FF2B5EF4-FFF2-40B4-BE49-F238E27FC236}">
                    <a16:creationId xmlns:a16="http://schemas.microsoft.com/office/drawing/2014/main" id="{FBB0D796-CD08-43EB-BE98-CF4B1140FA02}"/>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1" name="Oval 9">
                <a:extLst>
                  <a:ext uri="{FF2B5EF4-FFF2-40B4-BE49-F238E27FC236}">
                    <a16:creationId xmlns:a16="http://schemas.microsoft.com/office/drawing/2014/main" id="{B456C196-F3DC-4BAC-AD38-A0C45E813FCE}"/>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2" name="AutoShape 10">
                <a:extLst>
                  <a:ext uri="{FF2B5EF4-FFF2-40B4-BE49-F238E27FC236}">
                    <a16:creationId xmlns:a16="http://schemas.microsoft.com/office/drawing/2014/main" id="{00CF6246-FDEC-443C-AE0A-F547C3D99E63}"/>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3" name="Oval 11">
                <a:extLst>
                  <a:ext uri="{FF2B5EF4-FFF2-40B4-BE49-F238E27FC236}">
                    <a16:creationId xmlns:a16="http://schemas.microsoft.com/office/drawing/2014/main" id="{4AD96CF4-1C78-4ABB-B3FD-D7B32147F332}"/>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4" name="AutoShape 12">
                <a:extLst>
                  <a:ext uri="{FF2B5EF4-FFF2-40B4-BE49-F238E27FC236}">
                    <a16:creationId xmlns:a16="http://schemas.microsoft.com/office/drawing/2014/main" id="{8D910BC3-1A8B-495B-99B9-6B88AABBB54A}"/>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5" name="Line 13">
                <a:extLst>
                  <a:ext uri="{FF2B5EF4-FFF2-40B4-BE49-F238E27FC236}">
                    <a16:creationId xmlns:a16="http://schemas.microsoft.com/office/drawing/2014/main" id="{87CECAD9-B69D-47D6-A0FA-DAF1A77CCEBE}"/>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Line 16">
              <a:extLst>
                <a:ext uri="{FF2B5EF4-FFF2-40B4-BE49-F238E27FC236}">
                  <a16:creationId xmlns:a16="http://schemas.microsoft.com/office/drawing/2014/main" id="{46C64168-3068-4DA4-94D6-E0F5320CAF93}"/>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17">
              <a:extLst>
                <a:ext uri="{FF2B5EF4-FFF2-40B4-BE49-F238E27FC236}">
                  <a16:creationId xmlns:a16="http://schemas.microsoft.com/office/drawing/2014/main" id="{D090B827-5651-424C-9284-09798C728F32}"/>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30" name="Image 29" descr="silhouette porc.png">
              <a:extLst>
                <a:ext uri="{FF2B5EF4-FFF2-40B4-BE49-F238E27FC236}">
                  <a16:creationId xmlns:a16="http://schemas.microsoft.com/office/drawing/2014/main" id="{B123C6E4-B33D-417C-9DDC-FF47A837E9E0}"/>
                </a:ext>
              </a:extLst>
            </p:cNvPr>
            <p:cNvPicPr>
              <a:picLocks noChangeAspect="1"/>
            </p:cNvPicPr>
            <p:nvPr/>
          </p:nvPicPr>
          <p:blipFill>
            <a:blip r:embed="rId2"/>
            <a:stretch>
              <a:fillRect/>
            </a:stretch>
          </p:blipFill>
          <p:spPr>
            <a:xfrm>
              <a:off x="9264990" y="4935481"/>
              <a:ext cx="322073" cy="213765"/>
            </a:xfrm>
            <a:prstGeom prst="rect">
              <a:avLst/>
            </a:prstGeom>
          </p:spPr>
        </p:pic>
        <p:sp>
          <p:nvSpPr>
            <p:cNvPr id="26" name="Line 14">
              <a:extLst>
                <a:ext uri="{FF2B5EF4-FFF2-40B4-BE49-F238E27FC236}">
                  <a16:creationId xmlns:a16="http://schemas.microsoft.com/office/drawing/2014/main" id="{32A56CE8-1611-43F2-9ED2-3F9378D8AE8D}"/>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Line 15">
              <a:extLst>
                <a:ext uri="{FF2B5EF4-FFF2-40B4-BE49-F238E27FC236}">
                  <a16:creationId xmlns:a16="http://schemas.microsoft.com/office/drawing/2014/main" id="{3BE92AC0-D71C-467E-AA79-30664C9DFA3C}"/>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e 30">
            <a:extLst>
              <a:ext uri="{FF2B5EF4-FFF2-40B4-BE49-F238E27FC236}">
                <a16:creationId xmlns:a16="http://schemas.microsoft.com/office/drawing/2014/main" id="{35183959-742C-455B-ABF2-7222DE882EEF}"/>
              </a:ext>
            </a:extLst>
          </p:cNvPr>
          <p:cNvGrpSpPr/>
          <p:nvPr/>
        </p:nvGrpSpPr>
        <p:grpSpPr>
          <a:xfrm>
            <a:off x="3730544" y="1796446"/>
            <a:ext cx="1035221" cy="384175"/>
            <a:chOff x="8170817" y="4815840"/>
            <a:chExt cx="2590800" cy="721936"/>
          </a:xfrm>
        </p:grpSpPr>
        <p:sp>
          <p:nvSpPr>
            <p:cNvPr id="35" name="AutoShape 2">
              <a:extLst>
                <a:ext uri="{FF2B5EF4-FFF2-40B4-BE49-F238E27FC236}">
                  <a16:creationId xmlns:a16="http://schemas.microsoft.com/office/drawing/2014/main" id="{2B575586-E1BB-46D6-935F-924195DC4E5E}"/>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orme libre : forme 36">
              <a:extLst>
                <a:ext uri="{FF2B5EF4-FFF2-40B4-BE49-F238E27FC236}">
                  <a16:creationId xmlns:a16="http://schemas.microsoft.com/office/drawing/2014/main" id="{D9C3ABE6-D2DF-4E83-891F-705919EBD7A8}"/>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oup 6">
              <a:extLst>
                <a:ext uri="{FF2B5EF4-FFF2-40B4-BE49-F238E27FC236}">
                  <a16:creationId xmlns:a16="http://schemas.microsoft.com/office/drawing/2014/main" id="{2CC44D3E-D283-4EF8-99AB-11E4119F8D88}"/>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45" name="AutoShape 7">
                <a:extLst>
                  <a:ext uri="{FF2B5EF4-FFF2-40B4-BE49-F238E27FC236}">
                    <a16:creationId xmlns:a16="http://schemas.microsoft.com/office/drawing/2014/main" id="{FD12638D-16B8-47A6-A5B0-B3E03F1E58E4}"/>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46" name="Oval 8">
                <a:extLst>
                  <a:ext uri="{FF2B5EF4-FFF2-40B4-BE49-F238E27FC236}">
                    <a16:creationId xmlns:a16="http://schemas.microsoft.com/office/drawing/2014/main" id="{9B1F9F4C-802E-4EB0-ABF7-A8E766547063}"/>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47" name="Oval 9">
                <a:extLst>
                  <a:ext uri="{FF2B5EF4-FFF2-40B4-BE49-F238E27FC236}">
                    <a16:creationId xmlns:a16="http://schemas.microsoft.com/office/drawing/2014/main" id="{3F64D5F8-941A-4C4B-89CA-F49CD7BE31C5}"/>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48" name="AutoShape 10">
                <a:extLst>
                  <a:ext uri="{FF2B5EF4-FFF2-40B4-BE49-F238E27FC236}">
                    <a16:creationId xmlns:a16="http://schemas.microsoft.com/office/drawing/2014/main" id="{91D4BADA-36F7-4954-9EE3-17F3C7B008CA}"/>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49" name="Oval 11">
                <a:extLst>
                  <a:ext uri="{FF2B5EF4-FFF2-40B4-BE49-F238E27FC236}">
                    <a16:creationId xmlns:a16="http://schemas.microsoft.com/office/drawing/2014/main" id="{9736BA6B-B07C-4426-B342-F5DAF4EA75B7}"/>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50" name="AutoShape 12">
                <a:extLst>
                  <a:ext uri="{FF2B5EF4-FFF2-40B4-BE49-F238E27FC236}">
                    <a16:creationId xmlns:a16="http://schemas.microsoft.com/office/drawing/2014/main" id="{FA478CD3-5822-48B0-99BC-F95D48BD340F}"/>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51" name="Line 13">
                <a:extLst>
                  <a:ext uri="{FF2B5EF4-FFF2-40B4-BE49-F238E27FC236}">
                    <a16:creationId xmlns:a16="http://schemas.microsoft.com/office/drawing/2014/main" id="{AF14A974-09D0-4863-A63E-89A6F29E2298}"/>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Line 16">
              <a:extLst>
                <a:ext uri="{FF2B5EF4-FFF2-40B4-BE49-F238E27FC236}">
                  <a16:creationId xmlns:a16="http://schemas.microsoft.com/office/drawing/2014/main" id="{0393B540-369B-4BDC-A392-31F06DE634C8}"/>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17">
              <a:extLst>
                <a:ext uri="{FF2B5EF4-FFF2-40B4-BE49-F238E27FC236}">
                  <a16:creationId xmlns:a16="http://schemas.microsoft.com/office/drawing/2014/main" id="{5E950912-1435-4350-9369-A57AEBAFC4D8}"/>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42" name="Image 41" descr="silhouette porc.png">
              <a:extLst>
                <a:ext uri="{FF2B5EF4-FFF2-40B4-BE49-F238E27FC236}">
                  <a16:creationId xmlns:a16="http://schemas.microsoft.com/office/drawing/2014/main" id="{04C1E48F-2A74-4347-9337-0ADCD1355E7E}"/>
                </a:ext>
              </a:extLst>
            </p:cNvPr>
            <p:cNvPicPr>
              <a:picLocks noChangeAspect="1"/>
            </p:cNvPicPr>
            <p:nvPr/>
          </p:nvPicPr>
          <p:blipFill>
            <a:blip r:embed="rId2"/>
            <a:stretch>
              <a:fillRect/>
            </a:stretch>
          </p:blipFill>
          <p:spPr>
            <a:xfrm>
              <a:off x="9264990" y="4935481"/>
              <a:ext cx="322073" cy="213765"/>
            </a:xfrm>
            <a:prstGeom prst="rect">
              <a:avLst/>
            </a:prstGeom>
          </p:spPr>
        </p:pic>
        <p:sp>
          <p:nvSpPr>
            <p:cNvPr id="43" name="Line 14">
              <a:extLst>
                <a:ext uri="{FF2B5EF4-FFF2-40B4-BE49-F238E27FC236}">
                  <a16:creationId xmlns:a16="http://schemas.microsoft.com/office/drawing/2014/main" id="{E109536E-FDDB-4952-B2CB-BB0BF710FC4C}"/>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Line 15">
              <a:extLst>
                <a:ext uri="{FF2B5EF4-FFF2-40B4-BE49-F238E27FC236}">
                  <a16:creationId xmlns:a16="http://schemas.microsoft.com/office/drawing/2014/main" id="{7685F2BD-D75F-464F-82E0-D6154462BAE1}"/>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2" name="Groupe 51">
            <a:extLst>
              <a:ext uri="{FF2B5EF4-FFF2-40B4-BE49-F238E27FC236}">
                <a16:creationId xmlns:a16="http://schemas.microsoft.com/office/drawing/2014/main" id="{85F8D74C-EA55-4C77-9949-068D21470535}"/>
              </a:ext>
            </a:extLst>
          </p:cNvPr>
          <p:cNvGrpSpPr/>
          <p:nvPr/>
        </p:nvGrpSpPr>
        <p:grpSpPr>
          <a:xfrm>
            <a:off x="5097877" y="2710846"/>
            <a:ext cx="1035221" cy="384175"/>
            <a:chOff x="8170817" y="4815840"/>
            <a:chExt cx="2590800" cy="721936"/>
          </a:xfrm>
        </p:grpSpPr>
        <p:sp>
          <p:nvSpPr>
            <p:cNvPr id="53" name="AutoShape 2">
              <a:extLst>
                <a:ext uri="{FF2B5EF4-FFF2-40B4-BE49-F238E27FC236}">
                  <a16:creationId xmlns:a16="http://schemas.microsoft.com/office/drawing/2014/main" id="{C0721CAF-7469-437B-B23D-9A9724958FDF}"/>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orme libre : forme 53">
              <a:extLst>
                <a:ext uri="{FF2B5EF4-FFF2-40B4-BE49-F238E27FC236}">
                  <a16:creationId xmlns:a16="http://schemas.microsoft.com/office/drawing/2014/main" id="{E17EFB39-D963-4838-8A59-E37C4FB48B4B}"/>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6">
              <a:extLst>
                <a:ext uri="{FF2B5EF4-FFF2-40B4-BE49-F238E27FC236}">
                  <a16:creationId xmlns:a16="http://schemas.microsoft.com/office/drawing/2014/main" id="{058F533A-FFBB-4887-822F-BABDA67CB1D6}"/>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61" name="AutoShape 7">
                <a:extLst>
                  <a:ext uri="{FF2B5EF4-FFF2-40B4-BE49-F238E27FC236}">
                    <a16:creationId xmlns:a16="http://schemas.microsoft.com/office/drawing/2014/main" id="{E05FF887-A9B5-41F6-A062-AFDB828E5831}"/>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2" name="Oval 8">
                <a:extLst>
                  <a:ext uri="{FF2B5EF4-FFF2-40B4-BE49-F238E27FC236}">
                    <a16:creationId xmlns:a16="http://schemas.microsoft.com/office/drawing/2014/main" id="{9B3EAE3D-85E9-4D68-8478-D6CADAEE619A}"/>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3" name="Oval 9">
                <a:extLst>
                  <a:ext uri="{FF2B5EF4-FFF2-40B4-BE49-F238E27FC236}">
                    <a16:creationId xmlns:a16="http://schemas.microsoft.com/office/drawing/2014/main" id="{D187AFCB-1276-4434-BB2D-8F7318E51F28}"/>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4" name="AutoShape 10">
                <a:extLst>
                  <a:ext uri="{FF2B5EF4-FFF2-40B4-BE49-F238E27FC236}">
                    <a16:creationId xmlns:a16="http://schemas.microsoft.com/office/drawing/2014/main" id="{41DE2741-4305-4409-B05A-5CEBEE99CF7C}"/>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5" name="Oval 11">
                <a:extLst>
                  <a:ext uri="{FF2B5EF4-FFF2-40B4-BE49-F238E27FC236}">
                    <a16:creationId xmlns:a16="http://schemas.microsoft.com/office/drawing/2014/main" id="{6A8BE1F3-492F-4719-A952-127A48078E1B}"/>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6" name="AutoShape 12">
                <a:extLst>
                  <a:ext uri="{FF2B5EF4-FFF2-40B4-BE49-F238E27FC236}">
                    <a16:creationId xmlns:a16="http://schemas.microsoft.com/office/drawing/2014/main" id="{72B993C5-A762-4FA6-9326-612B01E363F2}"/>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7" name="Line 13">
                <a:extLst>
                  <a:ext uri="{FF2B5EF4-FFF2-40B4-BE49-F238E27FC236}">
                    <a16:creationId xmlns:a16="http://schemas.microsoft.com/office/drawing/2014/main" id="{034FE309-63B8-4170-BB70-326B4FC3CC9A}"/>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6" name="Line 16">
              <a:extLst>
                <a:ext uri="{FF2B5EF4-FFF2-40B4-BE49-F238E27FC236}">
                  <a16:creationId xmlns:a16="http://schemas.microsoft.com/office/drawing/2014/main" id="{6951CED3-1FE9-4969-B32F-4017F52D9BFE}"/>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17">
              <a:extLst>
                <a:ext uri="{FF2B5EF4-FFF2-40B4-BE49-F238E27FC236}">
                  <a16:creationId xmlns:a16="http://schemas.microsoft.com/office/drawing/2014/main" id="{8AAB212E-C50D-4ACD-A08C-04D04A62CF22}"/>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58" name="Image 57" descr="silhouette porc.png">
              <a:extLst>
                <a:ext uri="{FF2B5EF4-FFF2-40B4-BE49-F238E27FC236}">
                  <a16:creationId xmlns:a16="http://schemas.microsoft.com/office/drawing/2014/main" id="{973D1B80-23F8-4FD4-BF95-46D385AF9E6A}"/>
                </a:ext>
              </a:extLst>
            </p:cNvPr>
            <p:cNvPicPr>
              <a:picLocks noChangeAspect="1"/>
            </p:cNvPicPr>
            <p:nvPr/>
          </p:nvPicPr>
          <p:blipFill>
            <a:blip r:embed="rId2"/>
            <a:stretch>
              <a:fillRect/>
            </a:stretch>
          </p:blipFill>
          <p:spPr>
            <a:xfrm>
              <a:off x="9264990" y="4935481"/>
              <a:ext cx="322073" cy="213765"/>
            </a:xfrm>
            <a:prstGeom prst="rect">
              <a:avLst/>
            </a:prstGeom>
          </p:spPr>
        </p:pic>
        <p:sp>
          <p:nvSpPr>
            <p:cNvPr id="59" name="Line 14">
              <a:extLst>
                <a:ext uri="{FF2B5EF4-FFF2-40B4-BE49-F238E27FC236}">
                  <a16:creationId xmlns:a16="http://schemas.microsoft.com/office/drawing/2014/main" id="{926715D7-9AB6-4EFA-A257-B8B95C3BDAEF}"/>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Line 15">
              <a:extLst>
                <a:ext uri="{FF2B5EF4-FFF2-40B4-BE49-F238E27FC236}">
                  <a16:creationId xmlns:a16="http://schemas.microsoft.com/office/drawing/2014/main" id="{0BE00ABA-6BA4-480B-AB97-0B4A371A6AF5}"/>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8" name="Groupe 67">
            <a:extLst>
              <a:ext uri="{FF2B5EF4-FFF2-40B4-BE49-F238E27FC236}">
                <a16:creationId xmlns:a16="http://schemas.microsoft.com/office/drawing/2014/main" id="{8C16F4A3-E8C7-450B-AA67-982FFE3C8FB6}"/>
              </a:ext>
            </a:extLst>
          </p:cNvPr>
          <p:cNvGrpSpPr/>
          <p:nvPr/>
        </p:nvGrpSpPr>
        <p:grpSpPr>
          <a:xfrm>
            <a:off x="4077648" y="3520816"/>
            <a:ext cx="1035221" cy="384175"/>
            <a:chOff x="8170817" y="4815840"/>
            <a:chExt cx="2590800" cy="721936"/>
          </a:xfrm>
        </p:grpSpPr>
        <p:sp>
          <p:nvSpPr>
            <p:cNvPr id="69" name="AutoShape 2">
              <a:extLst>
                <a:ext uri="{FF2B5EF4-FFF2-40B4-BE49-F238E27FC236}">
                  <a16:creationId xmlns:a16="http://schemas.microsoft.com/office/drawing/2014/main" id="{AF49A191-57C4-4B18-8889-35D9537CA2D2}"/>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orme libre : forme 69">
              <a:extLst>
                <a:ext uri="{FF2B5EF4-FFF2-40B4-BE49-F238E27FC236}">
                  <a16:creationId xmlns:a16="http://schemas.microsoft.com/office/drawing/2014/main" id="{78E899BF-E34A-4018-A7A6-58646EB4D426}"/>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1" name="Group 6">
              <a:extLst>
                <a:ext uri="{FF2B5EF4-FFF2-40B4-BE49-F238E27FC236}">
                  <a16:creationId xmlns:a16="http://schemas.microsoft.com/office/drawing/2014/main" id="{FB440B91-456C-4F77-9CB7-4D9227E0D0F8}"/>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77" name="AutoShape 7">
                <a:extLst>
                  <a:ext uri="{FF2B5EF4-FFF2-40B4-BE49-F238E27FC236}">
                    <a16:creationId xmlns:a16="http://schemas.microsoft.com/office/drawing/2014/main" id="{873EEDBF-DDAF-488A-8D4D-1A547DF0CA43}"/>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8" name="Oval 8">
                <a:extLst>
                  <a:ext uri="{FF2B5EF4-FFF2-40B4-BE49-F238E27FC236}">
                    <a16:creationId xmlns:a16="http://schemas.microsoft.com/office/drawing/2014/main" id="{1DFE5920-B596-484B-A965-B6DA36E54690}"/>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9" name="Oval 9">
                <a:extLst>
                  <a:ext uri="{FF2B5EF4-FFF2-40B4-BE49-F238E27FC236}">
                    <a16:creationId xmlns:a16="http://schemas.microsoft.com/office/drawing/2014/main" id="{13DA1153-F7B1-4C69-B103-8A419E255B42}"/>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80" name="AutoShape 10">
                <a:extLst>
                  <a:ext uri="{FF2B5EF4-FFF2-40B4-BE49-F238E27FC236}">
                    <a16:creationId xmlns:a16="http://schemas.microsoft.com/office/drawing/2014/main" id="{75DD4925-5ABA-4E32-93DB-CEA1C6752926}"/>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81" name="Oval 11">
                <a:extLst>
                  <a:ext uri="{FF2B5EF4-FFF2-40B4-BE49-F238E27FC236}">
                    <a16:creationId xmlns:a16="http://schemas.microsoft.com/office/drawing/2014/main" id="{52705A05-74CE-4251-8C9C-2FCAAF827D5C}"/>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82" name="AutoShape 12">
                <a:extLst>
                  <a:ext uri="{FF2B5EF4-FFF2-40B4-BE49-F238E27FC236}">
                    <a16:creationId xmlns:a16="http://schemas.microsoft.com/office/drawing/2014/main" id="{0EF3F9BE-F2D8-4EBB-8B8B-C322377AE0C0}"/>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83" name="Line 13">
                <a:extLst>
                  <a:ext uri="{FF2B5EF4-FFF2-40B4-BE49-F238E27FC236}">
                    <a16:creationId xmlns:a16="http://schemas.microsoft.com/office/drawing/2014/main" id="{E3A0D035-FC20-40DD-8A43-9F58BD147DC3}"/>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2" name="Line 16">
              <a:extLst>
                <a:ext uri="{FF2B5EF4-FFF2-40B4-BE49-F238E27FC236}">
                  <a16:creationId xmlns:a16="http://schemas.microsoft.com/office/drawing/2014/main" id="{0FAEC112-B9B2-41AD-8D62-D99DEFE2C858}"/>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Rectangle 17">
              <a:extLst>
                <a:ext uri="{FF2B5EF4-FFF2-40B4-BE49-F238E27FC236}">
                  <a16:creationId xmlns:a16="http://schemas.microsoft.com/office/drawing/2014/main" id="{D8346B9B-DA35-47C2-82DD-0C4D565D835A}"/>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74" name="Image 73" descr="silhouette porc.png">
              <a:extLst>
                <a:ext uri="{FF2B5EF4-FFF2-40B4-BE49-F238E27FC236}">
                  <a16:creationId xmlns:a16="http://schemas.microsoft.com/office/drawing/2014/main" id="{DC7AB2B8-5841-4940-85D1-1EA1C6B08E66}"/>
                </a:ext>
              </a:extLst>
            </p:cNvPr>
            <p:cNvPicPr>
              <a:picLocks noChangeAspect="1"/>
            </p:cNvPicPr>
            <p:nvPr/>
          </p:nvPicPr>
          <p:blipFill>
            <a:blip r:embed="rId2"/>
            <a:stretch>
              <a:fillRect/>
            </a:stretch>
          </p:blipFill>
          <p:spPr>
            <a:xfrm>
              <a:off x="9264990" y="4935481"/>
              <a:ext cx="322073" cy="213765"/>
            </a:xfrm>
            <a:prstGeom prst="rect">
              <a:avLst/>
            </a:prstGeom>
          </p:spPr>
        </p:pic>
        <p:sp>
          <p:nvSpPr>
            <p:cNvPr id="75" name="Line 14">
              <a:extLst>
                <a:ext uri="{FF2B5EF4-FFF2-40B4-BE49-F238E27FC236}">
                  <a16:creationId xmlns:a16="http://schemas.microsoft.com/office/drawing/2014/main" id="{3B9CB7CF-B48D-487D-A117-DC822E3EDF60}"/>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Line 15">
              <a:extLst>
                <a:ext uri="{FF2B5EF4-FFF2-40B4-BE49-F238E27FC236}">
                  <a16:creationId xmlns:a16="http://schemas.microsoft.com/office/drawing/2014/main" id="{09B02135-B8F4-49B9-9DD0-8801C1DA6717}"/>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4" name="Groupe 83">
            <a:extLst>
              <a:ext uri="{FF2B5EF4-FFF2-40B4-BE49-F238E27FC236}">
                <a16:creationId xmlns:a16="http://schemas.microsoft.com/office/drawing/2014/main" id="{4C3B3730-1AF1-43BC-9D1A-7E28D9EE6ADD}"/>
              </a:ext>
            </a:extLst>
          </p:cNvPr>
          <p:cNvGrpSpPr/>
          <p:nvPr/>
        </p:nvGrpSpPr>
        <p:grpSpPr>
          <a:xfrm>
            <a:off x="5663775" y="4155146"/>
            <a:ext cx="1035221" cy="384175"/>
            <a:chOff x="8170817" y="4815840"/>
            <a:chExt cx="2590800" cy="721936"/>
          </a:xfrm>
        </p:grpSpPr>
        <p:sp>
          <p:nvSpPr>
            <p:cNvPr id="85" name="AutoShape 2">
              <a:extLst>
                <a:ext uri="{FF2B5EF4-FFF2-40B4-BE49-F238E27FC236}">
                  <a16:creationId xmlns:a16="http://schemas.microsoft.com/office/drawing/2014/main" id="{45AE2411-1C04-4B9B-AB41-FC3E34EA4225}"/>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orme libre : forme 85">
              <a:extLst>
                <a:ext uri="{FF2B5EF4-FFF2-40B4-BE49-F238E27FC236}">
                  <a16:creationId xmlns:a16="http://schemas.microsoft.com/office/drawing/2014/main" id="{2150B4D0-038D-4393-9810-6C5CF6F4A8FA}"/>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7" name="Group 6">
              <a:extLst>
                <a:ext uri="{FF2B5EF4-FFF2-40B4-BE49-F238E27FC236}">
                  <a16:creationId xmlns:a16="http://schemas.microsoft.com/office/drawing/2014/main" id="{1E12E986-1CF4-4DD6-B64C-BD214A47978E}"/>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93" name="AutoShape 7">
                <a:extLst>
                  <a:ext uri="{FF2B5EF4-FFF2-40B4-BE49-F238E27FC236}">
                    <a16:creationId xmlns:a16="http://schemas.microsoft.com/office/drawing/2014/main" id="{F411CEEE-7B97-45B2-8DE4-007977A03D43}"/>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94" name="Oval 8">
                <a:extLst>
                  <a:ext uri="{FF2B5EF4-FFF2-40B4-BE49-F238E27FC236}">
                    <a16:creationId xmlns:a16="http://schemas.microsoft.com/office/drawing/2014/main" id="{430E2EE3-2A01-4D94-85BB-59BB05682D8E}"/>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95" name="Oval 9">
                <a:extLst>
                  <a:ext uri="{FF2B5EF4-FFF2-40B4-BE49-F238E27FC236}">
                    <a16:creationId xmlns:a16="http://schemas.microsoft.com/office/drawing/2014/main" id="{828DAC5B-7CC1-463D-BC22-E9DA0D271F54}"/>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96" name="AutoShape 10">
                <a:extLst>
                  <a:ext uri="{FF2B5EF4-FFF2-40B4-BE49-F238E27FC236}">
                    <a16:creationId xmlns:a16="http://schemas.microsoft.com/office/drawing/2014/main" id="{E733B89F-F1B4-4FA1-9F08-A3615C689D1B}"/>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97" name="Oval 11">
                <a:extLst>
                  <a:ext uri="{FF2B5EF4-FFF2-40B4-BE49-F238E27FC236}">
                    <a16:creationId xmlns:a16="http://schemas.microsoft.com/office/drawing/2014/main" id="{41DF56F2-DCB6-4F34-8A2F-BE5EFA64FEDE}"/>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98" name="AutoShape 12">
                <a:extLst>
                  <a:ext uri="{FF2B5EF4-FFF2-40B4-BE49-F238E27FC236}">
                    <a16:creationId xmlns:a16="http://schemas.microsoft.com/office/drawing/2014/main" id="{23265BC5-350B-4980-A465-C992797C711A}"/>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99" name="Line 13">
                <a:extLst>
                  <a:ext uri="{FF2B5EF4-FFF2-40B4-BE49-F238E27FC236}">
                    <a16:creationId xmlns:a16="http://schemas.microsoft.com/office/drawing/2014/main" id="{C23FFC19-E2BF-42F8-BACB-38FC3C0F4EC5}"/>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8" name="Line 16">
              <a:extLst>
                <a:ext uri="{FF2B5EF4-FFF2-40B4-BE49-F238E27FC236}">
                  <a16:creationId xmlns:a16="http://schemas.microsoft.com/office/drawing/2014/main" id="{9046624C-19C0-46A2-9648-55867E97435D}"/>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17">
              <a:extLst>
                <a:ext uri="{FF2B5EF4-FFF2-40B4-BE49-F238E27FC236}">
                  <a16:creationId xmlns:a16="http://schemas.microsoft.com/office/drawing/2014/main" id="{083C52D4-1293-4451-8357-22F4138782A0}"/>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90" name="Image 89" descr="silhouette porc.png">
              <a:extLst>
                <a:ext uri="{FF2B5EF4-FFF2-40B4-BE49-F238E27FC236}">
                  <a16:creationId xmlns:a16="http://schemas.microsoft.com/office/drawing/2014/main" id="{522653A3-67DB-44B9-9238-69A03C7D718C}"/>
                </a:ext>
              </a:extLst>
            </p:cNvPr>
            <p:cNvPicPr>
              <a:picLocks noChangeAspect="1"/>
            </p:cNvPicPr>
            <p:nvPr/>
          </p:nvPicPr>
          <p:blipFill>
            <a:blip r:embed="rId2"/>
            <a:stretch>
              <a:fillRect/>
            </a:stretch>
          </p:blipFill>
          <p:spPr>
            <a:xfrm>
              <a:off x="9264990" y="4935481"/>
              <a:ext cx="322073" cy="213765"/>
            </a:xfrm>
            <a:prstGeom prst="rect">
              <a:avLst/>
            </a:prstGeom>
          </p:spPr>
        </p:pic>
        <p:sp>
          <p:nvSpPr>
            <p:cNvPr id="91" name="Line 14">
              <a:extLst>
                <a:ext uri="{FF2B5EF4-FFF2-40B4-BE49-F238E27FC236}">
                  <a16:creationId xmlns:a16="http://schemas.microsoft.com/office/drawing/2014/main" id="{8FF93B75-EA7A-4CF4-904E-4ED0710E2BF4}"/>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Line 15">
              <a:extLst>
                <a:ext uri="{FF2B5EF4-FFF2-40B4-BE49-F238E27FC236}">
                  <a16:creationId xmlns:a16="http://schemas.microsoft.com/office/drawing/2014/main" id="{EE0B0453-A5F6-4D2B-8E4D-A7DDFC7A9972}"/>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0" name="Groupe 99">
            <a:extLst>
              <a:ext uri="{FF2B5EF4-FFF2-40B4-BE49-F238E27FC236}">
                <a16:creationId xmlns:a16="http://schemas.microsoft.com/office/drawing/2014/main" id="{132022CC-78C7-4E8B-AACF-F55317130282}"/>
              </a:ext>
            </a:extLst>
          </p:cNvPr>
          <p:cNvGrpSpPr/>
          <p:nvPr/>
        </p:nvGrpSpPr>
        <p:grpSpPr>
          <a:xfrm>
            <a:off x="6554371" y="2528558"/>
            <a:ext cx="1035221" cy="384175"/>
            <a:chOff x="8170817" y="4815840"/>
            <a:chExt cx="2590800" cy="721936"/>
          </a:xfrm>
        </p:grpSpPr>
        <p:sp>
          <p:nvSpPr>
            <p:cNvPr id="101" name="AutoShape 2">
              <a:extLst>
                <a:ext uri="{FF2B5EF4-FFF2-40B4-BE49-F238E27FC236}">
                  <a16:creationId xmlns:a16="http://schemas.microsoft.com/office/drawing/2014/main" id="{62FD9412-3C69-4810-A9A7-A628B012A1E6}"/>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orme libre : forme 101">
              <a:extLst>
                <a:ext uri="{FF2B5EF4-FFF2-40B4-BE49-F238E27FC236}">
                  <a16:creationId xmlns:a16="http://schemas.microsoft.com/office/drawing/2014/main" id="{B821F472-8A84-448A-95DE-D39C1F78845C}"/>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3" name="Group 6">
              <a:extLst>
                <a:ext uri="{FF2B5EF4-FFF2-40B4-BE49-F238E27FC236}">
                  <a16:creationId xmlns:a16="http://schemas.microsoft.com/office/drawing/2014/main" id="{400C9770-0D2A-4933-9C45-CBE415A5578E}"/>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109" name="AutoShape 7">
                <a:extLst>
                  <a:ext uri="{FF2B5EF4-FFF2-40B4-BE49-F238E27FC236}">
                    <a16:creationId xmlns:a16="http://schemas.microsoft.com/office/drawing/2014/main" id="{2D82D451-AACD-481E-BE97-02F7DBB260ED}"/>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10" name="Oval 8">
                <a:extLst>
                  <a:ext uri="{FF2B5EF4-FFF2-40B4-BE49-F238E27FC236}">
                    <a16:creationId xmlns:a16="http://schemas.microsoft.com/office/drawing/2014/main" id="{314BEE5A-25FE-48A0-B19B-33A3BC6843D4}"/>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11" name="Oval 9">
                <a:extLst>
                  <a:ext uri="{FF2B5EF4-FFF2-40B4-BE49-F238E27FC236}">
                    <a16:creationId xmlns:a16="http://schemas.microsoft.com/office/drawing/2014/main" id="{D3450037-4BA2-438C-A2DF-8CA114CC9C4A}"/>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12" name="AutoShape 10">
                <a:extLst>
                  <a:ext uri="{FF2B5EF4-FFF2-40B4-BE49-F238E27FC236}">
                    <a16:creationId xmlns:a16="http://schemas.microsoft.com/office/drawing/2014/main" id="{ADDD3BAF-2DE6-4709-9E19-C2203D00CAB7}"/>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13" name="Oval 11">
                <a:extLst>
                  <a:ext uri="{FF2B5EF4-FFF2-40B4-BE49-F238E27FC236}">
                    <a16:creationId xmlns:a16="http://schemas.microsoft.com/office/drawing/2014/main" id="{0AE69EA6-5F54-40F6-8860-7ECFC00E7CA0}"/>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14" name="AutoShape 12">
                <a:extLst>
                  <a:ext uri="{FF2B5EF4-FFF2-40B4-BE49-F238E27FC236}">
                    <a16:creationId xmlns:a16="http://schemas.microsoft.com/office/drawing/2014/main" id="{20674055-FE69-4E35-A61C-ED7FD908BAE3}"/>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15" name="Line 13">
                <a:extLst>
                  <a:ext uri="{FF2B5EF4-FFF2-40B4-BE49-F238E27FC236}">
                    <a16:creationId xmlns:a16="http://schemas.microsoft.com/office/drawing/2014/main" id="{45907F74-9BE8-4F31-966B-298EDECF32C7}"/>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4" name="Line 16">
              <a:extLst>
                <a:ext uri="{FF2B5EF4-FFF2-40B4-BE49-F238E27FC236}">
                  <a16:creationId xmlns:a16="http://schemas.microsoft.com/office/drawing/2014/main" id="{962C7821-91CE-4398-9175-193E847BC4DC}"/>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Rectangle 17">
              <a:extLst>
                <a:ext uri="{FF2B5EF4-FFF2-40B4-BE49-F238E27FC236}">
                  <a16:creationId xmlns:a16="http://schemas.microsoft.com/office/drawing/2014/main" id="{C4538B7D-D863-4629-A55D-BA31595A63B8}"/>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106" name="Image 105" descr="silhouette porc.png">
              <a:extLst>
                <a:ext uri="{FF2B5EF4-FFF2-40B4-BE49-F238E27FC236}">
                  <a16:creationId xmlns:a16="http://schemas.microsoft.com/office/drawing/2014/main" id="{59B8E671-5173-494F-8A7E-2E0A47BB6B2A}"/>
                </a:ext>
              </a:extLst>
            </p:cNvPr>
            <p:cNvPicPr>
              <a:picLocks noChangeAspect="1"/>
            </p:cNvPicPr>
            <p:nvPr/>
          </p:nvPicPr>
          <p:blipFill>
            <a:blip r:embed="rId2"/>
            <a:stretch>
              <a:fillRect/>
            </a:stretch>
          </p:blipFill>
          <p:spPr>
            <a:xfrm>
              <a:off x="9264990" y="4935481"/>
              <a:ext cx="322073" cy="213765"/>
            </a:xfrm>
            <a:prstGeom prst="rect">
              <a:avLst/>
            </a:prstGeom>
          </p:spPr>
        </p:pic>
        <p:sp>
          <p:nvSpPr>
            <p:cNvPr id="107" name="Line 14">
              <a:extLst>
                <a:ext uri="{FF2B5EF4-FFF2-40B4-BE49-F238E27FC236}">
                  <a16:creationId xmlns:a16="http://schemas.microsoft.com/office/drawing/2014/main" id="{28288633-E955-4438-9D2D-DE04559C84B4}"/>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Line 15">
              <a:extLst>
                <a:ext uri="{FF2B5EF4-FFF2-40B4-BE49-F238E27FC236}">
                  <a16:creationId xmlns:a16="http://schemas.microsoft.com/office/drawing/2014/main" id="{C26ECAA4-FE29-4777-867C-4AA5C51E8F41}"/>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6" name="Groupe 115">
            <a:extLst>
              <a:ext uri="{FF2B5EF4-FFF2-40B4-BE49-F238E27FC236}">
                <a16:creationId xmlns:a16="http://schemas.microsoft.com/office/drawing/2014/main" id="{1B21F030-FC4B-4731-AC74-54D7B7022F4D}"/>
              </a:ext>
            </a:extLst>
          </p:cNvPr>
          <p:cNvGrpSpPr/>
          <p:nvPr/>
        </p:nvGrpSpPr>
        <p:grpSpPr>
          <a:xfrm>
            <a:off x="7207692" y="3356929"/>
            <a:ext cx="1035221" cy="384175"/>
            <a:chOff x="8170817" y="4815840"/>
            <a:chExt cx="2590800" cy="721936"/>
          </a:xfrm>
        </p:grpSpPr>
        <p:sp>
          <p:nvSpPr>
            <p:cNvPr id="117" name="AutoShape 2">
              <a:extLst>
                <a:ext uri="{FF2B5EF4-FFF2-40B4-BE49-F238E27FC236}">
                  <a16:creationId xmlns:a16="http://schemas.microsoft.com/office/drawing/2014/main" id="{C8DB9919-EA9A-4A03-95AD-F1F166839A47}"/>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orme libre : forme 117">
              <a:extLst>
                <a:ext uri="{FF2B5EF4-FFF2-40B4-BE49-F238E27FC236}">
                  <a16:creationId xmlns:a16="http://schemas.microsoft.com/office/drawing/2014/main" id="{C9416625-1D1C-4431-842B-2279CA2570E9}"/>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9" name="Group 6">
              <a:extLst>
                <a:ext uri="{FF2B5EF4-FFF2-40B4-BE49-F238E27FC236}">
                  <a16:creationId xmlns:a16="http://schemas.microsoft.com/office/drawing/2014/main" id="{90A62267-3254-4B92-91ED-0E4092BE699E}"/>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125" name="AutoShape 7">
                <a:extLst>
                  <a:ext uri="{FF2B5EF4-FFF2-40B4-BE49-F238E27FC236}">
                    <a16:creationId xmlns:a16="http://schemas.microsoft.com/office/drawing/2014/main" id="{7A28EA7C-4E8C-4A14-8D55-03FC14B00D99}"/>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26" name="Oval 8">
                <a:extLst>
                  <a:ext uri="{FF2B5EF4-FFF2-40B4-BE49-F238E27FC236}">
                    <a16:creationId xmlns:a16="http://schemas.microsoft.com/office/drawing/2014/main" id="{E568C8ED-3CD1-4317-9A74-7553FBC0F63E}"/>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27" name="Oval 9">
                <a:extLst>
                  <a:ext uri="{FF2B5EF4-FFF2-40B4-BE49-F238E27FC236}">
                    <a16:creationId xmlns:a16="http://schemas.microsoft.com/office/drawing/2014/main" id="{A6D4B30B-B5DB-415B-BCF6-45FCE5017EBD}"/>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28" name="AutoShape 10">
                <a:extLst>
                  <a:ext uri="{FF2B5EF4-FFF2-40B4-BE49-F238E27FC236}">
                    <a16:creationId xmlns:a16="http://schemas.microsoft.com/office/drawing/2014/main" id="{D1B6FFBB-41BD-4089-9CC4-23FC774D3409}"/>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29" name="Oval 11">
                <a:extLst>
                  <a:ext uri="{FF2B5EF4-FFF2-40B4-BE49-F238E27FC236}">
                    <a16:creationId xmlns:a16="http://schemas.microsoft.com/office/drawing/2014/main" id="{D88F81E0-A43F-4FB1-88C4-F9C8FE52A5E6}"/>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30" name="AutoShape 12">
                <a:extLst>
                  <a:ext uri="{FF2B5EF4-FFF2-40B4-BE49-F238E27FC236}">
                    <a16:creationId xmlns:a16="http://schemas.microsoft.com/office/drawing/2014/main" id="{A3642B1A-812E-4A84-9576-29131B850CD2}"/>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31" name="Line 13">
                <a:extLst>
                  <a:ext uri="{FF2B5EF4-FFF2-40B4-BE49-F238E27FC236}">
                    <a16:creationId xmlns:a16="http://schemas.microsoft.com/office/drawing/2014/main" id="{D12EB515-7EBF-4FB7-AF4B-364065030F78}"/>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0" name="Line 16">
              <a:extLst>
                <a:ext uri="{FF2B5EF4-FFF2-40B4-BE49-F238E27FC236}">
                  <a16:creationId xmlns:a16="http://schemas.microsoft.com/office/drawing/2014/main" id="{A5F29CF3-8BF9-4DFD-A327-56C42BDEF92E}"/>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17">
              <a:extLst>
                <a:ext uri="{FF2B5EF4-FFF2-40B4-BE49-F238E27FC236}">
                  <a16:creationId xmlns:a16="http://schemas.microsoft.com/office/drawing/2014/main" id="{0C8BB952-0BE0-4C95-A1E2-BA68B1225175}"/>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122" name="Image 121" descr="silhouette porc.png">
              <a:extLst>
                <a:ext uri="{FF2B5EF4-FFF2-40B4-BE49-F238E27FC236}">
                  <a16:creationId xmlns:a16="http://schemas.microsoft.com/office/drawing/2014/main" id="{EB241BD7-9328-48AF-A17E-1329549DBEB6}"/>
                </a:ext>
              </a:extLst>
            </p:cNvPr>
            <p:cNvPicPr>
              <a:picLocks noChangeAspect="1"/>
            </p:cNvPicPr>
            <p:nvPr/>
          </p:nvPicPr>
          <p:blipFill>
            <a:blip r:embed="rId2"/>
            <a:stretch>
              <a:fillRect/>
            </a:stretch>
          </p:blipFill>
          <p:spPr>
            <a:xfrm>
              <a:off x="9264990" y="4935481"/>
              <a:ext cx="322073" cy="213765"/>
            </a:xfrm>
            <a:prstGeom prst="rect">
              <a:avLst/>
            </a:prstGeom>
          </p:spPr>
        </p:pic>
        <p:sp>
          <p:nvSpPr>
            <p:cNvPr id="123" name="Line 14">
              <a:extLst>
                <a:ext uri="{FF2B5EF4-FFF2-40B4-BE49-F238E27FC236}">
                  <a16:creationId xmlns:a16="http://schemas.microsoft.com/office/drawing/2014/main" id="{B6E176FC-4E70-4F00-B109-3CF5579DB4B6}"/>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Line 15">
              <a:extLst>
                <a:ext uri="{FF2B5EF4-FFF2-40B4-BE49-F238E27FC236}">
                  <a16:creationId xmlns:a16="http://schemas.microsoft.com/office/drawing/2014/main" id="{A0D5449F-AC0A-46DF-828E-ECAE10966CB7}"/>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2" name="Groupe 131">
            <a:extLst>
              <a:ext uri="{FF2B5EF4-FFF2-40B4-BE49-F238E27FC236}">
                <a16:creationId xmlns:a16="http://schemas.microsoft.com/office/drawing/2014/main" id="{47B08C31-BE0B-43AC-8EE7-CC98DF2B33A7}"/>
              </a:ext>
            </a:extLst>
          </p:cNvPr>
          <p:cNvGrpSpPr/>
          <p:nvPr/>
        </p:nvGrpSpPr>
        <p:grpSpPr>
          <a:xfrm>
            <a:off x="6857840" y="4172839"/>
            <a:ext cx="1035221" cy="384175"/>
            <a:chOff x="8170817" y="4815840"/>
            <a:chExt cx="2590800" cy="721936"/>
          </a:xfrm>
        </p:grpSpPr>
        <p:sp>
          <p:nvSpPr>
            <p:cNvPr id="133" name="AutoShape 2">
              <a:extLst>
                <a:ext uri="{FF2B5EF4-FFF2-40B4-BE49-F238E27FC236}">
                  <a16:creationId xmlns:a16="http://schemas.microsoft.com/office/drawing/2014/main" id="{4643B783-51BC-4645-8291-41F75B1A95A8}"/>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orme libre : forme 133">
              <a:extLst>
                <a:ext uri="{FF2B5EF4-FFF2-40B4-BE49-F238E27FC236}">
                  <a16:creationId xmlns:a16="http://schemas.microsoft.com/office/drawing/2014/main" id="{638CCFF6-8190-4696-B085-1A15C9336961}"/>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5" name="Group 6">
              <a:extLst>
                <a:ext uri="{FF2B5EF4-FFF2-40B4-BE49-F238E27FC236}">
                  <a16:creationId xmlns:a16="http://schemas.microsoft.com/office/drawing/2014/main" id="{4B68BAE5-73A8-44CD-BF39-D638B89ABF93}"/>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141" name="AutoShape 7">
                <a:extLst>
                  <a:ext uri="{FF2B5EF4-FFF2-40B4-BE49-F238E27FC236}">
                    <a16:creationId xmlns:a16="http://schemas.microsoft.com/office/drawing/2014/main" id="{82177171-1749-41C9-B147-615C3DE6B04D}"/>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42" name="Oval 8">
                <a:extLst>
                  <a:ext uri="{FF2B5EF4-FFF2-40B4-BE49-F238E27FC236}">
                    <a16:creationId xmlns:a16="http://schemas.microsoft.com/office/drawing/2014/main" id="{6070B800-64B7-48C3-A01A-19D915941976}"/>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43" name="Oval 9">
                <a:extLst>
                  <a:ext uri="{FF2B5EF4-FFF2-40B4-BE49-F238E27FC236}">
                    <a16:creationId xmlns:a16="http://schemas.microsoft.com/office/drawing/2014/main" id="{353253F4-6A23-45A5-A8F9-4552B8C2C3A1}"/>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44" name="AutoShape 10">
                <a:extLst>
                  <a:ext uri="{FF2B5EF4-FFF2-40B4-BE49-F238E27FC236}">
                    <a16:creationId xmlns:a16="http://schemas.microsoft.com/office/drawing/2014/main" id="{BBC6E24E-88AD-4AD4-882A-3F14CCD9E1C4}"/>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45" name="Oval 11">
                <a:extLst>
                  <a:ext uri="{FF2B5EF4-FFF2-40B4-BE49-F238E27FC236}">
                    <a16:creationId xmlns:a16="http://schemas.microsoft.com/office/drawing/2014/main" id="{737C37A0-4503-461F-8A55-172D9EA154B0}"/>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46" name="AutoShape 12">
                <a:extLst>
                  <a:ext uri="{FF2B5EF4-FFF2-40B4-BE49-F238E27FC236}">
                    <a16:creationId xmlns:a16="http://schemas.microsoft.com/office/drawing/2014/main" id="{D5D51C6F-C1E5-473B-B08E-951F3C5A5BEF}"/>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47" name="Line 13">
                <a:extLst>
                  <a:ext uri="{FF2B5EF4-FFF2-40B4-BE49-F238E27FC236}">
                    <a16:creationId xmlns:a16="http://schemas.microsoft.com/office/drawing/2014/main" id="{2791F3E3-E553-4007-A414-E66F584E85EC}"/>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6" name="Line 16">
              <a:extLst>
                <a:ext uri="{FF2B5EF4-FFF2-40B4-BE49-F238E27FC236}">
                  <a16:creationId xmlns:a16="http://schemas.microsoft.com/office/drawing/2014/main" id="{85FED6C5-AB67-4598-A937-2309B086646F}"/>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17">
              <a:extLst>
                <a:ext uri="{FF2B5EF4-FFF2-40B4-BE49-F238E27FC236}">
                  <a16:creationId xmlns:a16="http://schemas.microsoft.com/office/drawing/2014/main" id="{037C622B-D38A-4F7E-B0E9-0D3B119618E3}"/>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138" name="Image 137" descr="silhouette porc.png">
              <a:extLst>
                <a:ext uri="{FF2B5EF4-FFF2-40B4-BE49-F238E27FC236}">
                  <a16:creationId xmlns:a16="http://schemas.microsoft.com/office/drawing/2014/main" id="{828CA9D9-CF80-4B18-A6A4-F258442986E6}"/>
                </a:ext>
              </a:extLst>
            </p:cNvPr>
            <p:cNvPicPr>
              <a:picLocks noChangeAspect="1"/>
            </p:cNvPicPr>
            <p:nvPr/>
          </p:nvPicPr>
          <p:blipFill>
            <a:blip r:embed="rId2"/>
            <a:stretch>
              <a:fillRect/>
            </a:stretch>
          </p:blipFill>
          <p:spPr>
            <a:xfrm>
              <a:off x="9264990" y="4935481"/>
              <a:ext cx="322073" cy="213765"/>
            </a:xfrm>
            <a:prstGeom prst="rect">
              <a:avLst/>
            </a:prstGeom>
          </p:spPr>
        </p:pic>
        <p:sp>
          <p:nvSpPr>
            <p:cNvPr id="139" name="Line 14">
              <a:extLst>
                <a:ext uri="{FF2B5EF4-FFF2-40B4-BE49-F238E27FC236}">
                  <a16:creationId xmlns:a16="http://schemas.microsoft.com/office/drawing/2014/main" id="{8D021F38-3F93-4579-8B53-986F808E4570}"/>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Line 15">
              <a:extLst>
                <a:ext uri="{FF2B5EF4-FFF2-40B4-BE49-F238E27FC236}">
                  <a16:creationId xmlns:a16="http://schemas.microsoft.com/office/drawing/2014/main" id="{2DB8C8DD-30D0-48FF-93D3-D7F987872482}"/>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8" name="Groupe 147">
            <a:extLst>
              <a:ext uri="{FF2B5EF4-FFF2-40B4-BE49-F238E27FC236}">
                <a16:creationId xmlns:a16="http://schemas.microsoft.com/office/drawing/2014/main" id="{FDF6505E-BEA5-478C-9811-D48C6C0EAC8A}"/>
              </a:ext>
            </a:extLst>
          </p:cNvPr>
          <p:cNvGrpSpPr/>
          <p:nvPr/>
        </p:nvGrpSpPr>
        <p:grpSpPr>
          <a:xfrm>
            <a:off x="5724006" y="4876002"/>
            <a:ext cx="1035221" cy="384175"/>
            <a:chOff x="8170817" y="4815840"/>
            <a:chExt cx="2590800" cy="721936"/>
          </a:xfrm>
        </p:grpSpPr>
        <p:sp>
          <p:nvSpPr>
            <p:cNvPr id="149" name="AutoShape 2">
              <a:extLst>
                <a:ext uri="{FF2B5EF4-FFF2-40B4-BE49-F238E27FC236}">
                  <a16:creationId xmlns:a16="http://schemas.microsoft.com/office/drawing/2014/main" id="{D42FF7D2-5977-4A11-B40A-F3F3451DB80B}"/>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orme libre : forme 149">
              <a:extLst>
                <a:ext uri="{FF2B5EF4-FFF2-40B4-BE49-F238E27FC236}">
                  <a16:creationId xmlns:a16="http://schemas.microsoft.com/office/drawing/2014/main" id="{AE37073C-5A39-4213-915E-A5EA0033086A}"/>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1" name="Group 6">
              <a:extLst>
                <a:ext uri="{FF2B5EF4-FFF2-40B4-BE49-F238E27FC236}">
                  <a16:creationId xmlns:a16="http://schemas.microsoft.com/office/drawing/2014/main" id="{970AAA6F-15D8-403E-9B31-FD8A15563F3C}"/>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157" name="AutoShape 7">
                <a:extLst>
                  <a:ext uri="{FF2B5EF4-FFF2-40B4-BE49-F238E27FC236}">
                    <a16:creationId xmlns:a16="http://schemas.microsoft.com/office/drawing/2014/main" id="{B7FAB371-EF8B-4B81-BC75-21C915D16717}"/>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58" name="Oval 8">
                <a:extLst>
                  <a:ext uri="{FF2B5EF4-FFF2-40B4-BE49-F238E27FC236}">
                    <a16:creationId xmlns:a16="http://schemas.microsoft.com/office/drawing/2014/main" id="{FAA6CEE5-7C5F-434E-BB5E-4A5740E0DCB7}"/>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59" name="Oval 9">
                <a:extLst>
                  <a:ext uri="{FF2B5EF4-FFF2-40B4-BE49-F238E27FC236}">
                    <a16:creationId xmlns:a16="http://schemas.microsoft.com/office/drawing/2014/main" id="{E42322E2-11F4-4AB9-82ED-ED9E7A860ABD}"/>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60" name="AutoShape 10">
                <a:extLst>
                  <a:ext uri="{FF2B5EF4-FFF2-40B4-BE49-F238E27FC236}">
                    <a16:creationId xmlns:a16="http://schemas.microsoft.com/office/drawing/2014/main" id="{7AC328EE-17BC-4261-910C-47B92D6467AD}"/>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61" name="Oval 11">
                <a:extLst>
                  <a:ext uri="{FF2B5EF4-FFF2-40B4-BE49-F238E27FC236}">
                    <a16:creationId xmlns:a16="http://schemas.microsoft.com/office/drawing/2014/main" id="{A53ED506-0DD3-4359-807C-31692A338D17}"/>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62" name="AutoShape 12">
                <a:extLst>
                  <a:ext uri="{FF2B5EF4-FFF2-40B4-BE49-F238E27FC236}">
                    <a16:creationId xmlns:a16="http://schemas.microsoft.com/office/drawing/2014/main" id="{6140B37B-DC04-49D2-A705-D0D9730699BC}"/>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63" name="Line 13">
                <a:extLst>
                  <a:ext uri="{FF2B5EF4-FFF2-40B4-BE49-F238E27FC236}">
                    <a16:creationId xmlns:a16="http://schemas.microsoft.com/office/drawing/2014/main" id="{47F7CD0C-BBFC-41DE-8BAE-C84A490B36F3}"/>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2" name="Line 16">
              <a:extLst>
                <a:ext uri="{FF2B5EF4-FFF2-40B4-BE49-F238E27FC236}">
                  <a16:creationId xmlns:a16="http://schemas.microsoft.com/office/drawing/2014/main" id="{971D20EF-AA60-4DF3-9C02-43A3EDFB4C45}"/>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Rectangle 17">
              <a:extLst>
                <a:ext uri="{FF2B5EF4-FFF2-40B4-BE49-F238E27FC236}">
                  <a16:creationId xmlns:a16="http://schemas.microsoft.com/office/drawing/2014/main" id="{A30BCB36-4259-4819-8439-F628F8C5887E}"/>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154" name="Image 153" descr="silhouette porc.png">
              <a:extLst>
                <a:ext uri="{FF2B5EF4-FFF2-40B4-BE49-F238E27FC236}">
                  <a16:creationId xmlns:a16="http://schemas.microsoft.com/office/drawing/2014/main" id="{78A86385-7335-40F7-9124-3BE3046AD78D}"/>
                </a:ext>
              </a:extLst>
            </p:cNvPr>
            <p:cNvPicPr>
              <a:picLocks noChangeAspect="1"/>
            </p:cNvPicPr>
            <p:nvPr/>
          </p:nvPicPr>
          <p:blipFill>
            <a:blip r:embed="rId2"/>
            <a:stretch>
              <a:fillRect/>
            </a:stretch>
          </p:blipFill>
          <p:spPr>
            <a:xfrm>
              <a:off x="9264990" y="4935481"/>
              <a:ext cx="322073" cy="213765"/>
            </a:xfrm>
            <a:prstGeom prst="rect">
              <a:avLst/>
            </a:prstGeom>
          </p:spPr>
        </p:pic>
        <p:sp>
          <p:nvSpPr>
            <p:cNvPr id="155" name="Line 14">
              <a:extLst>
                <a:ext uri="{FF2B5EF4-FFF2-40B4-BE49-F238E27FC236}">
                  <a16:creationId xmlns:a16="http://schemas.microsoft.com/office/drawing/2014/main" id="{C03C62D4-59FB-484F-A5C4-8899BC7C743C}"/>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Line 15">
              <a:extLst>
                <a:ext uri="{FF2B5EF4-FFF2-40B4-BE49-F238E27FC236}">
                  <a16:creationId xmlns:a16="http://schemas.microsoft.com/office/drawing/2014/main" id="{98262C87-B1E6-423A-B429-B372599C40B9}"/>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4" name="Groupe 163">
            <a:extLst>
              <a:ext uri="{FF2B5EF4-FFF2-40B4-BE49-F238E27FC236}">
                <a16:creationId xmlns:a16="http://schemas.microsoft.com/office/drawing/2014/main" id="{DC93E27C-40E3-4B34-8FCD-861AE69E36D3}"/>
              </a:ext>
            </a:extLst>
          </p:cNvPr>
          <p:cNvGrpSpPr/>
          <p:nvPr/>
        </p:nvGrpSpPr>
        <p:grpSpPr>
          <a:xfrm>
            <a:off x="6447618" y="3703623"/>
            <a:ext cx="1035221" cy="384175"/>
            <a:chOff x="8170817" y="4815840"/>
            <a:chExt cx="2590800" cy="721936"/>
          </a:xfrm>
        </p:grpSpPr>
        <p:sp>
          <p:nvSpPr>
            <p:cNvPr id="165" name="AutoShape 2">
              <a:extLst>
                <a:ext uri="{FF2B5EF4-FFF2-40B4-BE49-F238E27FC236}">
                  <a16:creationId xmlns:a16="http://schemas.microsoft.com/office/drawing/2014/main" id="{5B8F427F-AFE2-4AC1-A7DA-3F0432361EE1}"/>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orme libre : forme 165">
              <a:extLst>
                <a:ext uri="{FF2B5EF4-FFF2-40B4-BE49-F238E27FC236}">
                  <a16:creationId xmlns:a16="http://schemas.microsoft.com/office/drawing/2014/main" id="{4023EA2D-2CB3-4129-91EB-A7AEF594D90D}"/>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7" name="Group 6">
              <a:extLst>
                <a:ext uri="{FF2B5EF4-FFF2-40B4-BE49-F238E27FC236}">
                  <a16:creationId xmlns:a16="http://schemas.microsoft.com/office/drawing/2014/main" id="{C9997C04-9158-4B77-A98A-E91AF91DA9EA}"/>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173" name="AutoShape 7">
                <a:extLst>
                  <a:ext uri="{FF2B5EF4-FFF2-40B4-BE49-F238E27FC236}">
                    <a16:creationId xmlns:a16="http://schemas.microsoft.com/office/drawing/2014/main" id="{66F591EF-362F-42D9-B5A1-7F8AD07C9F00}"/>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74" name="Oval 8">
                <a:extLst>
                  <a:ext uri="{FF2B5EF4-FFF2-40B4-BE49-F238E27FC236}">
                    <a16:creationId xmlns:a16="http://schemas.microsoft.com/office/drawing/2014/main" id="{505CA610-8ED5-4FF7-81A0-7BE322BDD210}"/>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75" name="Oval 9">
                <a:extLst>
                  <a:ext uri="{FF2B5EF4-FFF2-40B4-BE49-F238E27FC236}">
                    <a16:creationId xmlns:a16="http://schemas.microsoft.com/office/drawing/2014/main" id="{176E5DA6-F67C-4C0E-873F-B8CEDC2A3E96}"/>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76" name="AutoShape 10">
                <a:extLst>
                  <a:ext uri="{FF2B5EF4-FFF2-40B4-BE49-F238E27FC236}">
                    <a16:creationId xmlns:a16="http://schemas.microsoft.com/office/drawing/2014/main" id="{6CA531FF-46B9-4D94-8B3C-BA9CED68E271}"/>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77" name="Oval 11">
                <a:extLst>
                  <a:ext uri="{FF2B5EF4-FFF2-40B4-BE49-F238E27FC236}">
                    <a16:creationId xmlns:a16="http://schemas.microsoft.com/office/drawing/2014/main" id="{40FBB222-02D9-41C4-B884-B588AFF627B6}"/>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78" name="AutoShape 12">
                <a:extLst>
                  <a:ext uri="{FF2B5EF4-FFF2-40B4-BE49-F238E27FC236}">
                    <a16:creationId xmlns:a16="http://schemas.microsoft.com/office/drawing/2014/main" id="{E90FC7C1-F4D7-4BE7-A3BF-89873C2ABC3F}"/>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79" name="Line 13">
                <a:extLst>
                  <a:ext uri="{FF2B5EF4-FFF2-40B4-BE49-F238E27FC236}">
                    <a16:creationId xmlns:a16="http://schemas.microsoft.com/office/drawing/2014/main" id="{760DD548-ABE5-41AD-86F8-71E4303ABCC1}"/>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8" name="Line 16">
              <a:extLst>
                <a:ext uri="{FF2B5EF4-FFF2-40B4-BE49-F238E27FC236}">
                  <a16:creationId xmlns:a16="http://schemas.microsoft.com/office/drawing/2014/main" id="{83DD5B02-D6E0-41B1-9777-200CEA9C6E63}"/>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Rectangle 17">
              <a:extLst>
                <a:ext uri="{FF2B5EF4-FFF2-40B4-BE49-F238E27FC236}">
                  <a16:creationId xmlns:a16="http://schemas.microsoft.com/office/drawing/2014/main" id="{C948ADBC-DB76-4304-B1D7-1E1D42EDA393}"/>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170" name="Image 169" descr="silhouette porc.png">
              <a:extLst>
                <a:ext uri="{FF2B5EF4-FFF2-40B4-BE49-F238E27FC236}">
                  <a16:creationId xmlns:a16="http://schemas.microsoft.com/office/drawing/2014/main" id="{41443FBB-A09A-4EF7-83B3-497F7B414482}"/>
                </a:ext>
              </a:extLst>
            </p:cNvPr>
            <p:cNvPicPr>
              <a:picLocks noChangeAspect="1"/>
            </p:cNvPicPr>
            <p:nvPr/>
          </p:nvPicPr>
          <p:blipFill>
            <a:blip r:embed="rId2"/>
            <a:stretch>
              <a:fillRect/>
            </a:stretch>
          </p:blipFill>
          <p:spPr>
            <a:xfrm>
              <a:off x="9264990" y="4935481"/>
              <a:ext cx="322073" cy="213765"/>
            </a:xfrm>
            <a:prstGeom prst="rect">
              <a:avLst/>
            </a:prstGeom>
          </p:spPr>
        </p:pic>
        <p:sp>
          <p:nvSpPr>
            <p:cNvPr id="171" name="Line 14">
              <a:extLst>
                <a:ext uri="{FF2B5EF4-FFF2-40B4-BE49-F238E27FC236}">
                  <a16:creationId xmlns:a16="http://schemas.microsoft.com/office/drawing/2014/main" id="{AF9B6D99-AA7D-4C44-B66B-BA00EB4CFE4A}"/>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Line 15">
              <a:extLst>
                <a:ext uri="{FF2B5EF4-FFF2-40B4-BE49-F238E27FC236}">
                  <a16:creationId xmlns:a16="http://schemas.microsoft.com/office/drawing/2014/main" id="{005D6EA7-0536-4664-85AA-A23E0E405ED4}"/>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2" name="ZoneTexte 181">
            <a:extLst>
              <a:ext uri="{FF2B5EF4-FFF2-40B4-BE49-F238E27FC236}">
                <a16:creationId xmlns:a16="http://schemas.microsoft.com/office/drawing/2014/main" id="{45DAF269-C0A0-4073-9382-6B6DEE82EC76}"/>
              </a:ext>
            </a:extLst>
          </p:cNvPr>
          <p:cNvSpPr txBox="1"/>
          <p:nvPr/>
        </p:nvSpPr>
        <p:spPr>
          <a:xfrm>
            <a:off x="2656514" y="5150662"/>
            <a:ext cx="19770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Zones sensibles</a:t>
            </a:r>
          </a:p>
        </p:txBody>
      </p:sp>
      <p:sp>
        <p:nvSpPr>
          <p:cNvPr id="8" name="Forme libre : forme 7">
            <a:extLst>
              <a:ext uri="{FF2B5EF4-FFF2-40B4-BE49-F238E27FC236}">
                <a16:creationId xmlns:a16="http://schemas.microsoft.com/office/drawing/2014/main" id="{5D5BCCE2-C758-4A37-ABE6-F7CE45601EEF}"/>
              </a:ext>
            </a:extLst>
          </p:cNvPr>
          <p:cNvSpPr/>
          <p:nvPr/>
        </p:nvSpPr>
        <p:spPr>
          <a:xfrm>
            <a:off x="2952206" y="3500846"/>
            <a:ext cx="1724297" cy="1576251"/>
          </a:xfrm>
          <a:custGeom>
            <a:avLst/>
            <a:gdLst>
              <a:gd name="connsiteX0" fmla="*/ 78377 w 1724297"/>
              <a:gd name="connsiteY0" fmla="*/ 1515291 h 1576251"/>
              <a:gd name="connsiteX1" fmla="*/ 69668 w 1724297"/>
              <a:gd name="connsiteY1" fmla="*/ 1314994 h 1576251"/>
              <a:gd name="connsiteX2" fmla="*/ 0 w 1724297"/>
              <a:gd name="connsiteY2" fmla="*/ 1001485 h 1576251"/>
              <a:gd name="connsiteX3" fmla="*/ 182880 w 1724297"/>
              <a:gd name="connsiteY3" fmla="*/ 679268 h 1576251"/>
              <a:gd name="connsiteX4" fmla="*/ 182880 w 1724297"/>
              <a:gd name="connsiteY4" fmla="*/ 566057 h 1576251"/>
              <a:gd name="connsiteX5" fmla="*/ 357051 w 1724297"/>
              <a:gd name="connsiteY5" fmla="*/ 365760 h 1576251"/>
              <a:gd name="connsiteX6" fmla="*/ 513805 w 1724297"/>
              <a:gd name="connsiteY6" fmla="*/ 304800 h 1576251"/>
              <a:gd name="connsiteX7" fmla="*/ 531223 w 1724297"/>
              <a:gd name="connsiteY7" fmla="*/ 0 h 1576251"/>
              <a:gd name="connsiteX8" fmla="*/ 1193074 w 1724297"/>
              <a:gd name="connsiteY8" fmla="*/ 0 h 1576251"/>
              <a:gd name="connsiteX9" fmla="*/ 1323703 w 1724297"/>
              <a:gd name="connsiteY9" fmla="*/ 296091 h 1576251"/>
              <a:gd name="connsiteX10" fmla="*/ 1724297 w 1724297"/>
              <a:gd name="connsiteY10" fmla="*/ 365760 h 1576251"/>
              <a:gd name="connsiteX11" fmla="*/ 1724297 w 1724297"/>
              <a:gd name="connsiteY11" fmla="*/ 714103 h 1576251"/>
              <a:gd name="connsiteX12" fmla="*/ 1611085 w 1724297"/>
              <a:gd name="connsiteY12" fmla="*/ 1027611 h 1576251"/>
              <a:gd name="connsiteX13" fmla="*/ 1367245 w 1724297"/>
              <a:gd name="connsiteY13" fmla="*/ 1062445 h 1576251"/>
              <a:gd name="connsiteX14" fmla="*/ 1375954 w 1724297"/>
              <a:gd name="connsiteY14" fmla="*/ 1140823 h 1576251"/>
              <a:gd name="connsiteX15" fmla="*/ 1297577 w 1724297"/>
              <a:gd name="connsiteY15" fmla="*/ 1140823 h 1576251"/>
              <a:gd name="connsiteX16" fmla="*/ 1149531 w 1724297"/>
              <a:gd name="connsiteY16" fmla="*/ 1506583 h 1576251"/>
              <a:gd name="connsiteX17" fmla="*/ 957943 w 1724297"/>
              <a:gd name="connsiteY17" fmla="*/ 1184365 h 1576251"/>
              <a:gd name="connsiteX18" fmla="*/ 888274 w 1724297"/>
              <a:gd name="connsiteY18" fmla="*/ 1175657 h 1576251"/>
              <a:gd name="connsiteX19" fmla="*/ 862148 w 1724297"/>
              <a:gd name="connsiteY19" fmla="*/ 1149531 h 1576251"/>
              <a:gd name="connsiteX20" fmla="*/ 809897 w 1724297"/>
              <a:gd name="connsiteY20" fmla="*/ 1105988 h 1576251"/>
              <a:gd name="connsiteX21" fmla="*/ 609600 w 1724297"/>
              <a:gd name="connsiteY21" fmla="*/ 1245325 h 1576251"/>
              <a:gd name="connsiteX22" fmla="*/ 635725 w 1724297"/>
              <a:gd name="connsiteY22" fmla="*/ 1375954 h 1576251"/>
              <a:gd name="connsiteX23" fmla="*/ 461554 w 1724297"/>
              <a:gd name="connsiteY23" fmla="*/ 1550125 h 1576251"/>
              <a:gd name="connsiteX24" fmla="*/ 182880 w 1724297"/>
              <a:gd name="connsiteY24" fmla="*/ 1576251 h 1576251"/>
              <a:gd name="connsiteX25" fmla="*/ 78377 w 1724297"/>
              <a:gd name="connsiteY25" fmla="*/ 1515291 h 157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24297" h="1576251">
                <a:moveTo>
                  <a:pt x="78377" y="1515291"/>
                </a:moveTo>
                <a:lnTo>
                  <a:pt x="69668" y="1314994"/>
                </a:lnTo>
                <a:lnTo>
                  <a:pt x="0" y="1001485"/>
                </a:lnTo>
                <a:lnTo>
                  <a:pt x="182880" y="679268"/>
                </a:lnTo>
                <a:lnTo>
                  <a:pt x="182880" y="566057"/>
                </a:lnTo>
                <a:lnTo>
                  <a:pt x="357051" y="365760"/>
                </a:lnTo>
                <a:lnTo>
                  <a:pt x="513805" y="304800"/>
                </a:lnTo>
                <a:lnTo>
                  <a:pt x="531223" y="0"/>
                </a:lnTo>
                <a:lnTo>
                  <a:pt x="1193074" y="0"/>
                </a:lnTo>
                <a:lnTo>
                  <a:pt x="1323703" y="296091"/>
                </a:lnTo>
                <a:lnTo>
                  <a:pt x="1724297" y="365760"/>
                </a:lnTo>
                <a:lnTo>
                  <a:pt x="1724297" y="714103"/>
                </a:lnTo>
                <a:lnTo>
                  <a:pt x="1611085" y="1027611"/>
                </a:lnTo>
                <a:lnTo>
                  <a:pt x="1367245" y="1062445"/>
                </a:lnTo>
                <a:lnTo>
                  <a:pt x="1375954" y="1140823"/>
                </a:lnTo>
                <a:lnTo>
                  <a:pt x="1297577" y="1140823"/>
                </a:lnTo>
                <a:lnTo>
                  <a:pt x="1149531" y="1506583"/>
                </a:lnTo>
                <a:lnTo>
                  <a:pt x="957943" y="1184365"/>
                </a:lnTo>
                <a:lnTo>
                  <a:pt x="888274" y="1175657"/>
                </a:lnTo>
                <a:lnTo>
                  <a:pt x="862148" y="1149531"/>
                </a:lnTo>
                <a:lnTo>
                  <a:pt x="809897" y="1105988"/>
                </a:lnTo>
                <a:lnTo>
                  <a:pt x="609600" y="1245325"/>
                </a:lnTo>
                <a:lnTo>
                  <a:pt x="635725" y="1375954"/>
                </a:lnTo>
                <a:lnTo>
                  <a:pt x="461554" y="1550125"/>
                </a:lnTo>
                <a:lnTo>
                  <a:pt x="182880" y="1576251"/>
                </a:lnTo>
                <a:lnTo>
                  <a:pt x="78377" y="1515291"/>
                </a:lnTo>
                <a:close/>
              </a:path>
            </a:pathLst>
          </a:custGeom>
          <a:solidFill>
            <a:srgbClr val="E46C0A">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orme libre : forme 8">
            <a:extLst>
              <a:ext uri="{FF2B5EF4-FFF2-40B4-BE49-F238E27FC236}">
                <a16:creationId xmlns:a16="http://schemas.microsoft.com/office/drawing/2014/main" id="{60FB3F3B-86FC-44E0-A915-88FF3D72CB9F}"/>
              </a:ext>
            </a:extLst>
          </p:cNvPr>
          <p:cNvSpPr/>
          <p:nvPr/>
        </p:nvSpPr>
        <p:spPr>
          <a:xfrm>
            <a:off x="4929051" y="2586446"/>
            <a:ext cx="2638698" cy="1611085"/>
          </a:xfrm>
          <a:custGeom>
            <a:avLst/>
            <a:gdLst>
              <a:gd name="connsiteX0" fmla="*/ 0 w 2638698"/>
              <a:gd name="connsiteY0" fmla="*/ 330925 h 1611085"/>
              <a:gd name="connsiteX1" fmla="*/ 696686 w 2638698"/>
              <a:gd name="connsiteY1" fmla="*/ 0 h 1611085"/>
              <a:gd name="connsiteX2" fmla="*/ 1306286 w 2638698"/>
              <a:gd name="connsiteY2" fmla="*/ 34834 h 1611085"/>
              <a:gd name="connsiteX3" fmla="*/ 1349829 w 2638698"/>
              <a:gd name="connsiteY3" fmla="*/ 287383 h 1611085"/>
              <a:gd name="connsiteX4" fmla="*/ 1410789 w 2638698"/>
              <a:gd name="connsiteY4" fmla="*/ 792480 h 1611085"/>
              <a:gd name="connsiteX5" fmla="*/ 1933303 w 2638698"/>
              <a:gd name="connsiteY5" fmla="*/ 792480 h 1611085"/>
              <a:gd name="connsiteX6" fmla="*/ 2299063 w 2638698"/>
              <a:gd name="connsiteY6" fmla="*/ 1027611 h 1611085"/>
              <a:gd name="connsiteX7" fmla="*/ 2638698 w 2638698"/>
              <a:gd name="connsiteY7" fmla="*/ 1489165 h 1611085"/>
              <a:gd name="connsiteX8" fmla="*/ 2621280 w 2638698"/>
              <a:gd name="connsiteY8" fmla="*/ 1611085 h 1611085"/>
              <a:gd name="connsiteX9" fmla="*/ 1245326 w 2638698"/>
              <a:gd name="connsiteY9" fmla="*/ 1602377 h 1611085"/>
              <a:gd name="connsiteX10" fmla="*/ 1149532 w 2638698"/>
              <a:gd name="connsiteY10" fmla="*/ 870857 h 1611085"/>
              <a:gd name="connsiteX11" fmla="*/ 365760 w 2638698"/>
              <a:gd name="connsiteY11" fmla="*/ 940525 h 1611085"/>
              <a:gd name="connsiteX12" fmla="*/ 0 w 2638698"/>
              <a:gd name="connsiteY12" fmla="*/ 330925 h 161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38698" h="1611085">
                <a:moveTo>
                  <a:pt x="0" y="330925"/>
                </a:moveTo>
                <a:lnTo>
                  <a:pt x="696686" y="0"/>
                </a:lnTo>
                <a:lnTo>
                  <a:pt x="1306286" y="34834"/>
                </a:lnTo>
                <a:lnTo>
                  <a:pt x="1349829" y="287383"/>
                </a:lnTo>
                <a:lnTo>
                  <a:pt x="1410789" y="792480"/>
                </a:lnTo>
                <a:lnTo>
                  <a:pt x="1933303" y="792480"/>
                </a:lnTo>
                <a:lnTo>
                  <a:pt x="2299063" y="1027611"/>
                </a:lnTo>
                <a:lnTo>
                  <a:pt x="2638698" y="1489165"/>
                </a:lnTo>
                <a:lnTo>
                  <a:pt x="2621280" y="1611085"/>
                </a:lnTo>
                <a:lnTo>
                  <a:pt x="1245326" y="1602377"/>
                </a:lnTo>
                <a:lnTo>
                  <a:pt x="1149532" y="870857"/>
                </a:lnTo>
                <a:lnTo>
                  <a:pt x="365760" y="940525"/>
                </a:lnTo>
                <a:lnTo>
                  <a:pt x="0" y="330925"/>
                </a:lnTo>
                <a:close/>
              </a:path>
            </a:pathLst>
          </a:custGeom>
          <a:solidFill>
            <a:srgbClr val="E46C0A">
              <a:alpha val="50196"/>
            </a:srgb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ntent Placeholder 3">
            <a:extLst>
              <a:ext uri="{FF2B5EF4-FFF2-40B4-BE49-F238E27FC236}">
                <a16:creationId xmlns:a16="http://schemas.microsoft.com/office/drawing/2014/main" id="{5CD03517-225A-BEF8-98BF-A94F1ABC8789}"/>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39383452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A14E72A-D4C6-42C6-978C-E21B24D6577D}"/>
              </a:ext>
            </a:extLst>
          </p:cNvPr>
          <p:cNvSpPr>
            <a:spLocks noGrp="1"/>
          </p:cNvSpPr>
          <p:nvPr>
            <p:ph type="title"/>
          </p:nvPr>
        </p:nvSpPr>
        <p:spPr/>
        <p:txBody>
          <a:bodyPr>
            <a:normAutofit/>
          </a:bodyPr>
          <a:lstStyle/>
          <a:p>
            <a:r>
              <a:rPr lang="fr-FR" dirty="0"/>
              <a:t>Localisation des élevages</a:t>
            </a:r>
          </a:p>
        </p:txBody>
      </p:sp>
      <p:pic>
        <p:nvPicPr>
          <p:cNvPr id="4" name="Image 3">
            <a:extLst>
              <a:ext uri="{FF2B5EF4-FFF2-40B4-BE49-F238E27FC236}">
                <a16:creationId xmlns:a16="http://schemas.microsoft.com/office/drawing/2014/main" id="{2446BE6D-6C9C-46E6-8DC1-11DFBA2B7988}"/>
              </a:ext>
            </a:extLst>
          </p:cNvPr>
          <p:cNvPicPr>
            <a:picLocks noChangeAspect="1"/>
          </p:cNvPicPr>
          <p:nvPr/>
        </p:nvPicPr>
        <p:blipFill>
          <a:blip r:embed="rId2"/>
          <a:stretch>
            <a:fillRect/>
          </a:stretch>
        </p:blipFill>
        <p:spPr>
          <a:xfrm>
            <a:off x="2416053" y="939810"/>
            <a:ext cx="7744906" cy="5687219"/>
          </a:xfrm>
          <a:prstGeom prst="rect">
            <a:avLst/>
          </a:prstGeom>
        </p:spPr>
      </p:pic>
      <p:pic>
        <p:nvPicPr>
          <p:cNvPr id="6" name="Image 5">
            <a:extLst>
              <a:ext uri="{FF2B5EF4-FFF2-40B4-BE49-F238E27FC236}">
                <a16:creationId xmlns:a16="http://schemas.microsoft.com/office/drawing/2014/main" id="{D8A5C900-E20D-4D4B-AAAA-B9F106D3C198}"/>
              </a:ext>
            </a:extLst>
          </p:cNvPr>
          <p:cNvPicPr>
            <a:picLocks noChangeAspect="1"/>
          </p:cNvPicPr>
          <p:nvPr/>
        </p:nvPicPr>
        <p:blipFill>
          <a:blip r:embed="rId3"/>
          <a:stretch>
            <a:fillRect/>
          </a:stretch>
        </p:blipFill>
        <p:spPr>
          <a:xfrm>
            <a:off x="238151" y="1154046"/>
            <a:ext cx="209579" cy="1200318"/>
          </a:xfrm>
          <a:prstGeom prst="rect">
            <a:avLst/>
          </a:prstGeom>
        </p:spPr>
      </p:pic>
      <p:sp>
        <p:nvSpPr>
          <p:cNvPr id="7" name="ZoneTexte 6">
            <a:extLst>
              <a:ext uri="{FF2B5EF4-FFF2-40B4-BE49-F238E27FC236}">
                <a16:creationId xmlns:a16="http://schemas.microsoft.com/office/drawing/2014/main" id="{30C00D28-B6DF-43AC-ADF1-83063345BE93}"/>
              </a:ext>
            </a:extLst>
          </p:cNvPr>
          <p:cNvSpPr txBox="1"/>
          <p:nvPr/>
        </p:nvSpPr>
        <p:spPr>
          <a:xfrm>
            <a:off x="447730" y="1061707"/>
            <a:ext cx="232376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Naisseur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Naisseur – Post-</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sevreur</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Naisseur engraisseur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Post-</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sevreur</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 Engraisseur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Post-</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sevreur</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Engraisseur</a:t>
            </a:r>
          </a:p>
        </p:txBody>
      </p:sp>
      <p:pic>
        <p:nvPicPr>
          <p:cNvPr id="2" name="Content Placeholder 3">
            <a:extLst>
              <a:ext uri="{FF2B5EF4-FFF2-40B4-BE49-F238E27FC236}">
                <a16:creationId xmlns:a16="http://schemas.microsoft.com/office/drawing/2014/main" id="{6679DD9A-C5B5-C1B8-674C-CF62D9B478E7}"/>
              </a:ext>
            </a:extLst>
          </p:cNvPr>
          <p:cNvPicPr>
            <a:picLocks noChangeAspect="1"/>
          </p:cNvPicPr>
          <p:nvPr/>
        </p:nvPicPr>
        <p:blipFill>
          <a:blip r:embed="rId4"/>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16090597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A14E72A-D4C6-42C6-978C-E21B24D6577D}"/>
              </a:ext>
            </a:extLst>
          </p:cNvPr>
          <p:cNvSpPr>
            <a:spLocks noGrp="1"/>
          </p:cNvSpPr>
          <p:nvPr>
            <p:ph type="title"/>
          </p:nvPr>
        </p:nvSpPr>
        <p:spPr/>
        <p:txBody>
          <a:bodyPr>
            <a:normAutofit/>
          </a:bodyPr>
          <a:lstStyle/>
          <a:p>
            <a:r>
              <a:rPr lang="fr-FR" dirty="0"/>
              <a:t>Zones de répartition des eaux</a:t>
            </a:r>
          </a:p>
        </p:txBody>
      </p:sp>
      <p:sp>
        <p:nvSpPr>
          <p:cNvPr id="7" name="ZoneTexte 6">
            <a:extLst>
              <a:ext uri="{FF2B5EF4-FFF2-40B4-BE49-F238E27FC236}">
                <a16:creationId xmlns:a16="http://schemas.microsoft.com/office/drawing/2014/main" id="{30C00D28-B6DF-43AC-ADF1-83063345BE93}"/>
              </a:ext>
            </a:extLst>
          </p:cNvPr>
          <p:cNvSpPr txBox="1"/>
          <p:nvPr/>
        </p:nvSpPr>
        <p:spPr>
          <a:xfrm>
            <a:off x="447730" y="1061707"/>
            <a:ext cx="23237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Elevages</a:t>
            </a:r>
          </a:p>
        </p:txBody>
      </p:sp>
      <p:sp>
        <p:nvSpPr>
          <p:cNvPr id="8" name="Forme libre : forme 7">
            <a:extLst>
              <a:ext uri="{FF2B5EF4-FFF2-40B4-BE49-F238E27FC236}">
                <a16:creationId xmlns:a16="http://schemas.microsoft.com/office/drawing/2014/main" id="{5B2396F1-A727-44D8-9FC9-56990CBCFD17}"/>
              </a:ext>
            </a:extLst>
          </p:cNvPr>
          <p:cNvSpPr/>
          <p:nvPr/>
        </p:nvSpPr>
        <p:spPr>
          <a:xfrm>
            <a:off x="223813" y="1318212"/>
            <a:ext cx="250257" cy="308009"/>
          </a:xfrm>
          <a:custGeom>
            <a:avLst/>
            <a:gdLst>
              <a:gd name="connsiteX0" fmla="*/ 0 w 250257"/>
              <a:gd name="connsiteY0" fmla="*/ 144379 h 308009"/>
              <a:gd name="connsiteX1" fmla="*/ 0 w 250257"/>
              <a:gd name="connsiteY1" fmla="*/ 144379 h 308009"/>
              <a:gd name="connsiteX2" fmla="*/ 67377 w 250257"/>
              <a:gd name="connsiteY2" fmla="*/ 192505 h 308009"/>
              <a:gd name="connsiteX3" fmla="*/ 77002 w 250257"/>
              <a:gd name="connsiteY3" fmla="*/ 231006 h 308009"/>
              <a:gd name="connsiteX4" fmla="*/ 96253 w 250257"/>
              <a:gd name="connsiteY4" fmla="*/ 308009 h 308009"/>
              <a:gd name="connsiteX5" fmla="*/ 182880 w 250257"/>
              <a:gd name="connsiteY5" fmla="*/ 298383 h 308009"/>
              <a:gd name="connsiteX6" fmla="*/ 250257 w 250257"/>
              <a:gd name="connsiteY6" fmla="*/ 115503 h 308009"/>
              <a:gd name="connsiteX7" fmla="*/ 173255 w 250257"/>
              <a:gd name="connsiteY7" fmla="*/ 0 h 308009"/>
              <a:gd name="connsiteX8" fmla="*/ 0 w 250257"/>
              <a:gd name="connsiteY8" fmla="*/ 144379 h 30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257" h="308009">
                <a:moveTo>
                  <a:pt x="0" y="144379"/>
                </a:moveTo>
                <a:lnTo>
                  <a:pt x="0" y="144379"/>
                </a:lnTo>
                <a:cubicBezTo>
                  <a:pt x="22459" y="160421"/>
                  <a:pt x="49041" y="171877"/>
                  <a:pt x="67377" y="192505"/>
                </a:cubicBezTo>
                <a:cubicBezTo>
                  <a:pt x="76166" y="202392"/>
                  <a:pt x="73368" y="218286"/>
                  <a:pt x="77002" y="231006"/>
                </a:cubicBezTo>
                <a:cubicBezTo>
                  <a:pt x="96735" y="300071"/>
                  <a:pt x="76683" y="210155"/>
                  <a:pt x="96253" y="308009"/>
                </a:cubicBezTo>
                <a:cubicBezTo>
                  <a:pt x="169982" y="297475"/>
                  <a:pt x="140943" y="298383"/>
                  <a:pt x="182880" y="298383"/>
                </a:cubicBezTo>
                <a:lnTo>
                  <a:pt x="250257" y="115503"/>
                </a:lnTo>
                <a:lnTo>
                  <a:pt x="173255" y="0"/>
                </a:lnTo>
                <a:lnTo>
                  <a:pt x="0" y="144379"/>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5438956B-57C9-436A-91DE-9DA80DDA1A38}"/>
              </a:ext>
            </a:extLst>
          </p:cNvPr>
          <p:cNvSpPr txBox="1"/>
          <p:nvPr/>
        </p:nvSpPr>
        <p:spPr>
          <a:xfrm>
            <a:off x="474070" y="1318444"/>
            <a:ext cx="232376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Zone de répartition des eaux (périodes d’étiages avec contraintes pour les usages)</a:t>
            </a:r>
          </a:p>
        </p:txBody>
      </p:sp>
      <p:pic>
        <p:nvPicPr>
          <p:cNvPr id="10" name="Image 9">
            <a:extLst>
              <a:ext uri="{FF2B5EF4-FFF2-40B4-BE49-F238E27FC236}">
                <a16:creationId xmlns:a16="http://schemas.microsoft.com/office/drawing/2014/main" id="{BCA2C1B9-9740-4C0E-9983-C629F8184E8C}"/>
              </a:ext>
            </a:extLst>
          </p:cNvPr>
          <p:cNvPicPr>
            <a:picLocks noChangeAspect="1"/>
          </p:cNvPicPr>
          <p:nvPr/>
        </p:nvPicPr>
        <p:blipFill>
          <a:blip r:embed="rId2"/>
          <a:stretch>
            <a:fillRect/>
          </a:stretch>
        </p:blipFill>
        <p:spPr>
          <a:xfrm>
            <a:off x="2745632" y="1479067"/>
            <a:ext cx="5682464" cy="4156523"/>
          </a:xfrm>
          <a:prstGeom prst="rect">
            <a:avLst/>
          </a:prstGeom>
        </p:spPr>
      </p:pic>
      <p:pic>
        <p:nvPicPr>
          <p:cNvPr id="12" name="Image 11">
            <a:extLst>
              <a:ext uri="{FF2B5EF4-FFF2-40B4-BE49-F238E27FC236}">
                <a16:creationId xmlns:a16="http://schemas.microsoft.com/office/drawing/2014/main" id="{6B562BC9-E704-42DE-B18E-3312ABE6FBD7}"/>
              </a:ext>
            </a:extLst>
          </p:cNvPr>
          <p:cNvPicPr>
            <a:picLocks noChangeAspect="1"/>
          </p:cNvPicPr>
          <p:nvPr/>
        </p:nvPicPr>
        <p:blipFill>
          <a:blip r:embed="rId3"/>
          <a:stretch>
            <a:fillRect/>
          </a:stretch>
        </p:blipFill>
        <p:spPr>
          <a:xfrm>
            <a:off x="274281" y="1126345"/>
            <a:ext cx="228632" cy="200053"/>
          </a:xfrm>
          <a:prstGeom prst="rect">
            <a:avLst/>
          </a:prstGeom>
        </p:spPr>
      </p:pic>
      <p:graphicFrame>
        <p:nvGraphicFramePr>
          <p:cNvPr id="13" name="Tableau 13">
            <a:extLst>
              <a:ext uri="{FF2B5EF4-FFF2-40B4-BE49-F238E27FC236}">
                <a16:creationId xmlns:a16="http://schemas.microsoft.com/office/drawing/2014/main" id="{4BD99DBE-60A6-4955-9A3A-08F2123318BC}"/>
              </a:ext>
            </a:extLst>
          </p:cNvPr>
          <p:cNvGraphicFramePr>
            <a:graphicFrameLocks noGrp="1"/>
          </p:cNvGraphicFramePr>
          <p:nvPr/>
        </p:nvGraphicFramePr>
        <p:xfrm>
          <a:off x="8551466" y="628463"/>
          <a:ext cx="3192804" cy="1630680"/>
        </p:xfrm>
        <a:graphic>
          <a:graphicData uri="http://schemas.openxmlformats.org/drawingml/2006/table">
            <a:tbl>
              <a:tblPr firstRow="1" bandRow="1">
                <a:tableStyleId>{5C22544A-7EE6-4342-B048-85BDC9FD1C3A}</a:tableStyleId>
              </a:tblPr>
              <a:tblGrid>
                <a:gridCol w="1064268">
                  <a:extLst>
                    <a:ext uri="{9D8B030D-6E8A-4147-A177-3AD203B41FA5}">
                      <a16:colId xmlns:a16="http://schemas.microsoft.com/office/drawing/2014/main" val="266143350"/>
                    </a:ext>
                  </a:extLst>
                </a:gridCol>
                <a:gridCol w="1064268">
                  <a:extLst>
                    <a:ext uri="{9D8B030D-6E8A-4147-A177-3AD203B41FA5}">
                      <a16:colId xmlns:a16="http://schemas.microsoft.com/office/drawing/2014/main" val="1845968277"/>
                    </a:ext>
                  </a:extLst>
                </a:gridCol>
                <a:gridCol w="1064268">
                  <a:extLst>
                    <a:ext uri="{9D8B030D-6E8A-4147-A177-3AD203B41FA5}">
                      <a16:colId xmlns:a16="http://schemas.microsoft.com/office/drawing/2014/main" val="2371482068"/>
                    </a:ext>
                  </a:extLst>
                </a:gridCol>
              </a:tblGrid>
              <a:tr h="370840">
                <a:tc gridSpan="2">
                  <a:txBody>
                    <a:bodyPr/>
                    <a:lstStyle/>
                    <a:p>
                      <a:pPr algn="ctr"/>
                      <a:r>
                        <a:rPr lang="fr-FR" sz="1400" dirty="0"/>
                        <a:t>Elevages en ZRE</a:t>
                      </a:r>
                      <a:endParaRPr lang="en-US" sz="1400" dirty="0"/>
                    </a:p>
                  </a:txBody>
                  <a:tcPr/>
                </a:tc>
                <a:tc hMerge="1">
                  <a:txBody>
                    <a:bodyPr/>
                    <a:lstStyle/>
                    <a:p>
                      <a:r>
                        <a:rPr lang="fr-FR" sz="1400" dirty="0"/>
                        <a:t>Elevages en ZRE</a:t>
                      </a:r>
                      <a:endParaRPr lang="en-US" sz="1400" dirty="0"/>
                    </a:p>
                  </a:txBody>
                  <a:tcPr/>
                </a:tc>
                <a:tc>
                  <a:txBody>
                    <a:bodyPr/>
                    <a:lstStyle/>
                    <a:p>
                      <a:r>
                        <a:rPr lang="fr-FR" sz="1400" dirty="0"/>
                        <a:t>% région</a:t>
                      </a:r>
                      <a:endParaRPr lang="en-US" sz="1400" dirty="0"/>
                    </a:p>
                  </a:txBody>
                  <a:tcPr/>
                </a:tc>
                <a:extLst>
                  <a:ext uri="{0D108BD9-81ED-4DB2-BD59-A6C34878D82A}">
                    <a16:rowId xmlns:a16="http://schemas.microsoft.com/office/drawing/2014/main" val="141979748"/>
                  </a:ext>
                </a:extLst>
              </a:tr>
              <a:tr h="370840">
                <a:tc>
                  <a:txBody>
                    <a:bodyPr/>
                    <a:lstStyle/>
                    <a:p>
                      <a:pPr algn="ctr"/>
                      <a:r>
                        <a:rPr lang="fr-FR" sz="1400" dirty="0"/>
                        <a:t>Nb élevages</a:t>
                      </a:r>
                      <a:endParaRPr lang="en-US" sz="1400" dirty="0"/>
                    </a:p>
                  </a:txBody>
                  <a:tcPr/>
                </a:tc>
                <a:tc>
                  <a:txBody>
                    <a:bodyPr/>
                    <a:lstStyle/>
                    <a:p>
                      <a:pPr algn="ctr"/>
                      <a:r>
                        <a:rPr lang="fr-FR" sz="1400" dirty="0"/>
                        <a:t>51 élevages</a:t>
                      </a:r>
                      <a:endParaRPr lang="en-US" sz="1400" dirty="0"/>
                    </a:p>
                  </a:txBody>
                  <a:tcPr/>
                </a:tc>
                <a:tc>
                  <a:txBody>
                    <a:bodyPr/>
                    <a:lstStyle/>
                    <a:p>
                      <a:pPr algn="ctr"/>
                      <a:r>
                        <a:rPr lang="fr-FR" sz="1400" dirty="0"/>
                        <a:t>7%</a:t>
                      </a:r>
                      <a:endParaRPr lang="en-US" sz="1400" dirty="0"/>
                    </a:p>
                  </a:txBody>
                  <a:tcPr/>
                </a:tc>
                <a:extLst>
                  <a:ext uri="{0D108BD9-81ED-4DB2-BD59-A6C34878D82A}">
                    <a16:rowId xmlns:a16="http://schemas.microsoft.com/office/drawing/2014/main" val="572699296"/>
                  </a:ext>
                </a:extLst>
              </a:tr>
              <a:tr h="370840">
                <a:tc>
                  <a:txBody>
                    <a:bodyPr/>
                    <a:lstStyle/>
                    <a:p>
                      <a:pPr algn="ctr"/>
                      <a:r>
                        <a:rPr lang="fr-FR" sz="1400" dirty="0"/>
                        <a:t>Nb truies</a:t>
                      </a:r>
                      <a:endParaRPr lang="en-US" sz="1400" dirty="0"/>
                    </a:p>
                  </a:txBody>
                  <a:tcPr/>
                </a:tc>
                <a:tc>
                  <a:txBody>
                    <a:bodyPr/>
                    <a:lstStyle/>
                    <a:p>
                      <a:pPr algn="ctr"/>
                      <a:r>
                        <a:rPr lang="fr-FR" sz="1400" dirty="0"/>
                        <a:t>2760 truies</a:t>
                      </a:r>
                      <a:endParaRPr lang="en-US" sz="1400" dirty="0"/>
                    </a:p>
                  </a:txBody>
                  <a:tcPr/>
                </a:tc>
                <a:tc>
                  <a:txBody>
                    <a:bodyPr/>
                    <a:lstStyle/>
                    <a:p>
                      <a:pPr algn="ctr"/>
                      <a:r>
                        <a:rPr lang="fr-FR" sz="1400" dirty="0"/>
                        <a:t>7%</a:t>
                      </a:r>
                      <a:endParaRPr lang="en-US" sz="1400" dirty="0"/>
                    </a:p>
                  </a:txBody>
                  <a:tcPr/>
                </a:tc>
                <a:extLst>
                  <a:ext uri="{0D108BD9-81ED-4DB2-BD59-A6C34878D82A}">
                    <a16:rowId xmlns:a16="http://schemas.microsoft.com/office/drawing/2014/main" val="1036285090"/>
                  </a:ext>
                </a:extLst>
              </a:tr>
              <a:tr h="370840">
                <a:tc>
                  <a:txBody>
                    <a:bodyPr/>
                    <a:lstStyle/>
                    <a:p>
                      <a:pPr algn="ctr"/>
                      <a:r>
                        <a:rPr lang="fr-FR" sz="1400" dirty="0"/>
                        <a:t>Nb PC produits</a:t>
                      </a:r>
                      <a:endParaRPr lang="en-US" sz="1400" dirty="0"/>
                    </a:p>
                  </a:txBody>
                  <a:tcPr/>
                </a:tc>
                <a:tc>
                  <a:txBody>
                    <a:bodyPr/>
                    <a:lstStyle/>
                    <a:p>
                      <a:pPr algn="ctr"/>
                      <a:r>
                        <a:rPr lang="fr-FR" sz="1400" dirty="0"/>
                        <a:t>40032 PC</a:t>
                      </a:r>
                      <a:endParaRPr lang="en-US" sz="1400" dirty="0"/>
                    </a:p>
                  </a:txBody>
                  <a:tcPr/>
                </a:tc>
                <a:tc>
                  <a:txBody>
                    <a:bodyPr/>
                    <a:lstStyle/>
                    <a:p>
                      <a:pPr algn="ctr"/>
                      <a:r>
                        <a:rPr lang="fr-FR" sz="1400" dirty="0"/>
                        <a:t>5%</a:t>
                      </a:r>
                      <a:endParaRPr lang="en-US" sz="1400" dirty="0"/>
                    </a:p>
                  </a:txBody>
                  <a:tcPr/>
                </a:tc>
                <a:extLst>
                  <a:ext uri="{0D108BD9-81ED-4DB2-BD59-A6C34878D82A}">
                    <a16:rowId xmlns:a16="http://schemas.microsoft.com/office/drawing/2014/main" val="2665148887"/>
                  </a:ext>
                </a:extLst>
              </a:tr>
            </a:tbl>
          </a:graphicData>
        </a:graphic>
      </p:graphicFrame>
      <p:sp>
        <p:nvSpPr>
          <p:cNvPr id="14" name="ZoneTexte 13">
            <a:extLst>
              <a:ext uri="{FF2B5EF4-FFF2-40B4-BE49-F238E27FC236}">
                <a16:creationId xmlns:a16="http://schemas.microsoft.com/office/drawing/2014/main" id="{8CCB6369-0547-4D37-A26F-26CE6F430690}"/>
              </a:ext>
            </a:extLst>
          </p:cNvPr>
          <p:cNvSpPr txBox="1"/>
          <p:nvPr/>
        </p:nvSpPr>
        <p:spPr>
          <a:xfrm>
            <a:off x="8691612" y="3301465"/>
            <a:ext cx="3052657"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Les consommations d’eau de ces élevages représentent environ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70000 m3/an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(soit 7% des consommations d’eau directes des élevages porcins de la région)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Content Placeholder 3">
            <a:extLst>
              <a:ext uri="{FF2B5EF4-FFF2-40B4-BE49-F238E27FC236}">
                <a16:creationId xmlns:a16="http://schemas.microsoft.com/office/drawing/2014/main" id="{20EFE03A-5BDA-A8DE-B307-1EF1EE18A7D6}"/>
              </a:ext>
            </a:extLst>
          </p:cNvPr>
          <p:cNvPicPr>
            <a:picLocks noChangeAspect="1"/>
          </p:cNvPicPr>
          <p:nvPr/>
        </p:nvPicPr>
        <p:blipFill>
          <a:blip r:embed="rId4"/>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21481404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A14E72A-D4C6-42C6-978C-E21B24D6577D}"/>
              </a:ext>
            </a:extLst>
          </p:cNvPr>
          <p:cNvSpPr>
            <a:spLocks noGrp="1"/>
          </p:cNvSpPr>
          <p:nvPr>
            <p:ph type="title"/>
          </p:nvPr>
        </p:nvSpPr>
        <p:spPr/>
        <p:txBody>
          <a:bodyPr>
            <a:normAutofit/>
          </a:bodyPr>
          <a:lstStyle/>
          <a:p>
            <a:r>
              <a:rPr lang="fr-FR" dirty="0"/>
              <a:t>Particules</a:t>
            </a:r>
          </a:p>
        </p:txBody>
      </p:sp>
      <p:pic>
        <p:nvPicPr>
          <p:cNvPr id="6" name="Image 5">
            <a:extLst>
              <a:ext uri="{FF2B5EF4-FFF2-40B4-BE49-F238E27FC236}">
                <a16:creationId xmlns:a16="http://schemas.microsoft.com/office/drawing/2014/main" id="{D8A5C900-E20D-4D4B-AAAA-B9F106D3C198}"/>
              </a:ext>
            </a:extLst>
          </p:cNvPr>
          <p:cNvPicPr>
            <a:picLocks noChangeAspect="1"/>
          </p:cNvPicPr>
          <p:nvPr/>
        </p:nvPicPr>
        <p:blipFill>
          <a:blip r:embed="rId2"/>
          <a:stretch>
            <a:fillRect/>
          </a:stretch>
        </p:blipFill>
        <p:spPr>
          <a:xfrm>
            <a:off x="238151" y="1154046"/>
            <a:ext cx="209579" cy="1200318"/>
          </a:xfrm>
          <a:prstGeom prst="rect">
            <a:avLst/>
          </a:prstGeom>
        </p:spPr>
      </p:pic>
      <p:sp>
        <p:nvSpPr>
          <p:cNvPr id="7" name="ZoneTexte 6">
            <a:extLst>
              <a:ext uri="{FF2B5EF4-FFF2-40B4-BE49-F238E27FC236}">
                <a16:creationId xmlns:a16="http://schemas.microsoft.com/office/drawing/2014/main" id="{30C00D28-B6DF-43AC-ADF1-83063345BE93}"/>
              </a:ext>
            </a:extLst>
          </p:cNvPr>
          <p:cNvSpPr txBox="1"/>
          <p:nvPr/>
        </p:nvSpPr>
        <p:spPr>
          <a:xfrm>
            <a:off x="447730" y="1061707"/>
            <a:ext cx="232376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Naisseur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Naisseur – Post-</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sevreur</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Naisseur engraisseur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Post-</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sevreur</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 Engraisseur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Post-</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sevreur</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Engraisseur</a:t>
            </a:r>
          </a:p>
        </p:txBody>
      </p:sp>
      <p:pic>
        <p:nvPicPr>
          <p:cNvPr id="11" name="Image 10">
            <a:extLst>
              <a:ext uri="{FF2B5EF4-FFF2-40B4-BE49-F238E27FC236}">
                <a16:creationId xmlns:a16="http://schemas.microsoft.com/office/drawing/2014/main" id="{6A542E26-63E2-4737-AEA0-7D090E56F206}"/>
              </a:ext>
            </a:extLst>
          </p:cNvPr>
          <p:cNvPicPr>
            <a:picLocks noChangeAspect="1"/>
          </p:cNvPicPr>
          <p:nvPr/>
        </p:nvPicPr>
        <p:blipFill>
          <a:blip r:embed="rId3"/>
          <a:stretch>
            <a:fillRect/>
          </a:stretch>
        </p:blipFill>
        <p:spPr>
          <a:xfrm>
            <a:off x="2605494" y="1061707"/>
            <a:ext cx="3642850" cy="2615144"/>
          </a:xfrm>
          <a:prstGeom prst="rect">
            <a:avLst/>
          </a:prstGeom>
        </p:spPr>
      </p:pic>
      <p:pic>
        <p:nvPicPr>
          <p:cNvPr id="9" name="Image 8">
            <a:extLst>
              <a:ext uri="{FF2B5EF4-FFF2-40B4-BE49-F238E27FC236}">
                <a16:creationId xmlns:a16="http://schemas.microsoft.com/office/drawing/2014/main" id="{56819AE4-4D21-403C-8D5B-188A0D63DBEA}"/>
              </a:ext>
            </a:extLst>
          </p:cNvPr>
          <p:cNvPicPr>
            <a:picLocks noChangeAspect="1"/>
          </p:cNvPicPr>
          <p:nvPr/>
        </p:nvPicPr>
        <p:blipFill>
          <a:blip r:embed="rId4"/>
          <a:stretch>
            <a:fillRect/>
          </a:stretch>
        </p:blipFill>
        <p:spPr>
          <a:xfrm>
            <a:off x="2610438" y="3597237"/>
            <a:ext cx="3638414" cy="2716936"/>
          </a:xfrm>
          <a:prstGeom prst="rect">
            <a:avLst/>
          </a:prstGeom>
        </p:spPr>
      </p:pic>
      <p:sp>
        <p:nvSpPr>
          <p:cNvPr id="4" name="ZoneTexte 3">
            <a:extLst>
              <a:ext uri="{FF2B5EF4-FFF2-40B4-BE49-F238E27FC236}">
                <a16:creationId xmlns:a16="http://schemas.microsoft.com/office/drawing/2014/main" id="{AEB45C12-3D8B-49AE-9344-4A0AE7E73207}"/>
              </a:ext>
            </a:extLst>
          </p:cNvPr>
          <p:cNvSpPr txBox="1"/>
          <p:nvPr/>
        </p:nvSpPr>
        <p:spPr>
          <a:xfrm>
            <a:off x="1617044" y="2685448"/>
            <a:ext cx="10780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PM2,5</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B8F0FCFE-45E4-429D-ADB8-EC50233773C2}"/>
              </a:ext>
            </a:extLst>
          </p:cNvPr>
          <p:cNvSpPr txBox="1"/>
          <p:nvPr/>
        </p:nvSpPr>
        <p:spPr>
          <a:xfrm>
            <a:off x="1693463" y="5294342"/>
            <a:ext cx="10780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PM10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C5E9AC97-9ACC-4DC8-A413-82AA3536BE47}"/>
              </a:ext>
            </a:extLst>
          </p:cNvPr>
          <p:cNvPicPr>
            <a:picLocks noChangeAspect="1"/>
          </p:cNvPicPr>
          <p:nvPr/>
        </p:nvPicPr>
        <p:blipFill>
          <a:blip r:embed="rId5"/>
          <a:stretch>
            <a:fillRect/>
          </a:stretch>
        </p:blipFill>
        <p:spPr>
          <a:xfrm>
            <a:off x="1033978" y="2976797"/>
            <a:ext cx="1682711" cy="310267"/>
          </a:xfrm>
          <a:prstGeom prst="rect">
            <a:avLst/>
          </a:prstGeom>
        </p:spPr>
      </p:pic>
      <p:pic>
        <p:nvPicPr>
          <p:cNvPr id="8" name="Image 7">
            <a:extLst>
              <a:ext uri="{FF2B5EF4-FFF2-40B4-BE49-F238E27FC236}">
                <a16:creationId xmlns:a16="http://schemas.microsoft.com/office/drawing/2014/main" id="{FCDEECF1-37CC-4F7F-BD02-9D732274B2C0}"/>
              </a:ext>
            </a:extLst>
          </p:cNvPr>
          <p:cNvPicPr>
            <a:picLocks noChangeAspect="1"/>
          </p:cNvPicPr>
          <p:nvPr/>
        </p:nvPicPr>
        <p:blipFill>
          <a:blip r:embed="rId6"/>
          <a:stretch>
            <a:fillRect/>
          </a:stretch>
        </p:blipFill>
        <p:spPr>
          <a:xfrm>
            <a:off x="899924" y="5668245"/>
            <a:ext cx="1816765" cy="338357"/>
          </a:xfrm>
          <a:prstGeom prst="rect">
            <a:avLst/>
          </a:prstGeom>
        </p:spPr>
      </p:pic>
      <p:sp>
        <p:nvSpPr>
          <p:cNvPr id="15" name="ZoneTexte 14">
            <a:extLst>
              <a:ext uri="{FF2B5EF4-FFF2-40B4-BE49-F238E27FC236}">
                <a16:creationId xmlns:a16="http://schemas.microsoft.com/office/drawing/2014/main" id="{91DB2CB3-8388-42FF-B43C-7501E7F8871D}"/>
              </a:ext>
            </a:extLst>
          </p:cNvPr>
          <p:cNvSpPr txBox="1"/>
          <p:nvPr/>
        </p:nvSpPr>
        <p:spPr>
          <a:xfrm>
            <a:off x="6834592" y="341274"/>
            <a:ext cx="51054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Peu de corrélation entre  positionnement des élevages et zones à plus fortes émissions</a:t>
            </a:r>
          </a:p>
        </p:txBody>
      </p:sp>
      <p:graphicFrame>
        <p:nvGraphicFramePr>
          <p:cNvPr id="10" name="Tableau 15">
            <a:extLst>
              <a:ext uri="{FF2B5EF4-FFF2-40B4-BE49-F238E27FC236}">
                <a16:creationId xmlns:a16="http://schemas.microsoft.com/office/drawing/2014/main" id="{FB74C63E-DA46-47CE-B929-6F9A46E2D22D}"/>
              </a:ext>
            </a:extLst>
          </p:cNvPr>
          <p:cNvGraphicFramePr>
            <a:graphicFrameLocks noGrp="1"/>
          </p:cNvGraphicFramePr>
          <p:nvPr/>
        </p:nvGraphicFramePr>
        <p:xfrm>
          <a:off x="6486468" y="2102391"/>
          <a:ext cx="5257802" cy="2392680"/>
        </p:xfrm>
        <a:graphic>
          <a:graphicData uri="http://schemas.openxmlformats.org/drawingml/2006/table">
            <a:tbl>
              <a:tblPr firstRow="1" bandRow="1">
                <a:tableStyleId>{5C22544A-7EE6-4342-B048-85BDC9FD1C3A}</a:tableStyleId>
              </a:tblPr>
              <a:tblGrid>
                <a:gridCol w="1636337">
                  <a:extLst>
                    <a:ext uri="{9D8B030D-6E8A-4147-A177-3AD203B41FA5}">
                      <a16:colId xmlns:a16="http://schemas.microsoft.com/office/drawing/2014/main" val="637349022"/>
                    </a:ext>
                  </a:extLst>
                </a:gridCol>
                <a:gridCol w="1207155">
                  <a:extLst>
                    <a:ext uri="{9D8B030D-6E8A-4147-A177-3AD203B41FA5}">
                      <a16:colId xmlns:a16="http://schemas.microsoft.com/office/drawing/2014/main" val="3137259337"/>
                    </a:ext>
                  </a:extLst>
                </a:gridCol>
                <a:gridCol w="1207155">
                  <a:extLst>
                    <a:ext uri="{9D8B030D-6E8A-4147-A177-3AD203B41FA5}">
                      <a16:colId xmlns:a16="http://schemas.microsoft.com/office/drawing/2014/main" val="3336058960"/>
                    </a:ext>
                  </a:extLst>
                </a:gridCol>
                <a:gridCol w="1207155">
                  <a:extLst>
                    <a:ext uri="{9D8B030D-6E8A-4147-A177-3AD203B41FA5}">
                      <a16:colId xmlns:a16="http://schemas.microsoft.com/office/drawing/2014/main" val="2522353965"/>
                    </a:ext>
                  </a:extLst>
                </a:gridCol>
              </a:tblGrid>
              <a:tr h="370840">
                <a:tc>
                  <a:txBody>
                    <a:bodyPr/>
                    <a:lstStyle/>
                    <a:p>
                      <a:r>
                        <a:rPr lang="fr-FR" dirty="0"/>
                        <a:t>Par fraction de PM</a:t>
                      </a:r>
                      <a:endParaRPr lang="en-US" dirty="0"/>
                    </a:p>
                  </a:txBody>
                  <a:tcPr/>
                </a:tc>
                <a:tc>
                  <a:txBody>
                    <a:bodyPr/>
                    <a:lstStyle/>
                    <a:p>
                      <a:pPr algn="ctr"/>
                      <a:r>
                        <a:rPr lang="fr-FR" dirty="0"/>
                        <a:t>TSP</a:t>
                      </a:r>
                      <a:endParaRPr lang="en-US" dirty="0"/>
                    </a:p>
                  </a:txBody>
                  <a:tcPr/>
                </a:tc>
                <a:tc>
                  <a:txBody>
                    <a:bodyPr/>
                    <a:lstStyle/>
                    <a:p>
                      <a:pPr algn="ctr"/>
                      <a:r>
                        <a:rPr lang="fr-FR" dirty="0"/>
                        <a:t>PM10</a:t>
                      </a:r>
                      <a:endParaRPr lang="en-US" dirty="0"/>
                    </a:p>
                  </a:txBody>
                  <a:tcPr/>
                </a:tc>
                <a:tc>
                  <a:txBody>
                    <a:bodyPr/>
                    <a:lstStyle/>
                    <a:p>
                      <a:pPr algn="ctr"/>
                      <a:r>
                        <a:rPr lang="fr-FR" dirty="0"/>
                        <a:t>PM2,5</a:t>
                      </a:r>
                      <a:endParaRPr lang="en-US" dirty="0"/>
                    </a:p>
                  </a:txBody>
                  <a:tcPr/>
                </a:tc>
                <a:extLst>
                  <a:ext uri="{0D108BD9-81ED-4DB2-BD59-A6C34878D82A}">
                    <a16:rowId xmlns:a16="http://schemas.microsoft.com/office/drawing/2014/main" val="2837071426"/>
                  </a:ext>
                </a:extLst>
              </a:tr>
              <a:tr h="370840">
                <a:tc>
                  <a:txBody>
                    <a:bodyPr/>
                    <a:lstStyle/>
                    <a:p>
                      <a:r>
                        <a:rPr lang="fr-FR" dirty="0"/>
                        <a:t>Truies</a:t>
                      </a:r>
                      <a:endParaRPr lang="en-US" dirty="0"/>
                    </a:p>
                  </a:txBody>
                  <a:tcPr/>
                </a:tc>
                <a:tc>
                  <a:txBody>
                    <a:bodyPr/>
                    <a:lstStyle/>
                    <a:p>
                      <a:pPr algn="ctr"/>
                      <a:r>
                        <a:rPr lang="fr-FR" dirty="0"/>
                        <a:t>25383</a:t>
                      </a:r>
                      <a:endParaRPr lang="en-US" dirty="0"/>
                    </a:p>
                  </a:txBody>
                  <a:tcPr/>
                </a:tc>
                <a:tc>
                  <a:txBody>
                    <a:bodyPr/>
                    <a:lstStyle/>
                    <a:p>
                      <a:pPr algn="ctr"/>
                      <a:r>
                        <a:rPr lang="fr-FR" dirty="0"/>
                        <a:t>31125</a:t>
                      </a:r>
                      <a:endParaRPr lang="en-US" dirty="0"/>
                    </a:p>
                  </a:txBody>
                  <a:tcPr/>
                </a:tc>
                <a:tc>
                  <a:txBody>
                    <a:bodyPr/>
                    <a:lstStyle/>
                    <a:p>
                      <a:pPr algn="ctr"/>
                      <a:r>
                        <a:rPr lang="fr-FR" dirty="0"/>
                        <a:t>5821</a:t>
                      </a:r>
                      <a:endParaRPr lang="en-US" dirty="0"/>
                    </a:p>
                  </a:txBody>
                  <a:tcPr/>
                </a:tc>
                <a:extLst>
                  <a:ext uri="{0D108BD9-81ED-4DB2-BD59-A6C34878D82A}">
                    <a16:rowId xmlns:a16="http://schemas.microsoft.com/office/drawing/2014/main" val="2488933676"/>
                  </a:ext>
                </a:extLst>
              </a:tr>
              <a:tr h="370840">
                <a:tc>
                  <a:txBody>
                    <a:bodyPr/>
                    <a:lstStyle/>
                    <a:p>
                      <a:r>
                        <a:rPr lang="fr-FR" dirty="0"/>
                        <a:t>Porcelets</a:t>
                      </a:r>
                      <a:endParaRPr lang="en-US" dirty="0"/>
                    </a:p>
                  </a:txBody>
                  <a:tcPr/>
                </a:tc>
                <a:tc>
                  <a:txBody>
                    <a:bodyPr/>
                    <a:lstStyle/>
                    <a:p>
                      <a:pPr algn="ctr"/>
                      <a:r>
                        <a:rPr lang="fr-FR" dirty="0"/>
                        <a:t>43016</a:t>
                      </a:r>
                      <a:endParaRPr lang="en-US" dirty="0"/>
                    </a:p>
                  </a:txBody>
                  <a:tcPr/>
                </a:tc>
                <a:tc>
                  <a:txBody>
                    <a:bodyPr/>
                    <a:lstStyle/>
                    <a:p>
                      <a:pPr algn="ctr"/>
                      <a:r>
                        <a:rPr lang="fr-FR" dirty="0"/>
                        <a:t>26287</a:t>
                      </a:r>
                      <a:endParaRPr lang="en-US" dirty="0"/>
                    </a:p>
                  </a:txBody>
                  <a:tcPr/>
                </a:tc>
                <a:tc>
                  <a:txBody>
                    <a:bodyPr/>
                    <a:lstStyle/>
                    <a:p>
                      <a:pPr algn="ctr"/>
                      <a:r>
                        <a:rPr lang="fr-FR" dirty="0"/>
                        <a:t>8284</a:t>
                      </a:r>
                      <a:endParaRPr lang="en-US" dirty="0"/>
                    </a:p>
                  </a:txBody>
                  <a:tcPr/>
                </a:tc>
                <a:extLst>
                  <a:ext uri="{0D108BD9-81ED-4DB2-BD59-A6C34878D82A}">
                    <a16:rowId xmlns:a16="http://schemas.microsoft.com/office/drawing/2014/main" val="103219906"/>
                  </a:ext>
                </a:extLst>
              </a:tr>
              <a:tr h="370840">
                <a:tc>
                  <a:txBody>
                    <a:bodyPr/>
                    <a:lstStyle/>
                    <a:p>
                      <a:r>
                        <a:rPr lang="fr-FR" dirty="0"/>
                        <a:t>Porcs charcutiers</a:t>
                      </a:r>
                      <a:endParaRPr lang="en-US" dirty="0"/>
                    </a:p>
                  </a:txBody>
                  <a:tcPr/>
                </a:tc>
                <a:tc>
                  <a:txBody>
                    <a:bodyPr/>
                    <a:lstStyle/>
                    <a:p>
                      <a:pPr algn="ctr"/>
                      <a:r>
                        <a:rPr lang="fr-FR" dirty="0"/>
                        <a:t>178042</a:t>
                      </a:r>
                      <a:endParaRPr lang="en-US" dirty="0"/>
                    </a:p>
                  </a:txBody>
                  <a:tcPr/>
                </a:tc>
                <a:tc>
                  <a:txBody>
                    <a:bodyPr/>
                    <a:lstStyle/>
                    <a:p>
                      <a:pPr algn="ctr"/>
                      <a:r>
                        <a:rPr lang="fr-FR" dirty="0"/>
                        <a:t>85698</a:t>
                      </a:r>
                      <a:endParaRPr lang="en-US" dirty="0"/>
                    </a:p>
                  </a:txBody>
                  <a:tcPr/>
                </a:tc>
                <a:tc>
                  <a:txBody>
                    <a:bodyPr/>
                    <a:lstStyle/>
                    <a:p>
                      <a:pPr algn="ctr"/>
                      <a:r>
                        <a:rPr lang="fr-FR" dirty="0"/>
                        <a:t>6646</a:t>
                      </a:r>
                      <a:endParaRPr lang="en-US" dirty="0"/>
                    </a:p>
                  </a:txBody>
                  <a:tcPr/>
                </a:tc>
                <a:extLst>
                  <a:ext uri="{0D108BD9-81ED-4DB2-BD59-A6C34878D82A}">
                    <a16:rowId xmlns:a16="http://schemas.microsoft.com/office/drawing/2014/main" val="3407354599"/>
                  </a:ext>
                </a:extLst>
              </a:tr>
              <a:tr h="370840">
                <a:tc>
                  <a:txBody>
                    <a:bodyPr/>
                    <a:lstStyle/>
                    <a:p>
                      <a:r>
                        <a:rPr lang="fr-FR" dirty="0"/>
                        <a:t>Total régional</a:t>
                      </a:r>
                      <a:endParaRPr lang="en-US" dirty="0"/>
                    </a:p>
                  </a:txBody>
                  <a:tcPr/>
                </a:tc>
                <a:tc>
                  <a:txBody>
                    <a:bodyPr/>
                    <a:lstStyle/>
                    <a:p>
                      <a:pPr algn="ctr"/>
                      <a:r>
                        <a:rPr lang="fr-FR" dirty="0"/>
                        <a:t>246441</a:t>
                      </a:r>
                      <a:endParaRPr lang="en-US" dirty="0"/>
                    </a:p>
                  </a:txBody>
                  <a:tcPr/>
                </a:tc>
                <a:tc>
                  <a:txBody>
                    <a:bodyPr/>
                    <a:lstStyle/>
                    <a:p>
                      <a:pPr algn="ctr"/>
                      <a:r>
                        <a:rPr lang="fr-FR" dirty="0"/>
                        <a:t>143110</a:t>
                      </a:r>
                      <a:endParaRPr lang="en-US" dirty="0"/>
                    </a:p>
                  </a:txBody>
                  <a:tcPr/>
                </a:tc>
                <a:tc>
                  <a:txBody>
                    <a:bodyPr/>
                    <a:lstStyle/>
                    <a:p>
                      <a:pPr algn="ctr"/>
                      <a:r>
                        <a:rPr lang="fr-FR" dirty="0"/>
                        <a:t>20752</a:t>
                      </a:r>
                      <a:endParaRPr lang="en-US" dirty="0"/>
                    </a:p>
                  </a:txBody>
                  <a:tcPr/>
                </a:tc>
                <a:extLst>
                  <a:ext uri="{0D108BD9-81ED-4DB2-BD59-A6C34878D82A}">
                    <a16:rowId xmlns:a16="http://schemas.microsoft.com/office/drawing/2014/main" val="1530062471"/>
                  </a:ext>
                </a:extLst>
              </a:tr>
            </a:tbl>
          </a:graphicData>
        </a:graphic>
      </p:graphicFrame>
      <p:sp>
        <p:nvSpPr>
          <p:cNvPr id="16" name="ZoneTexte 15">
            <a:extLst>
              <a:ext uri="{FF2B5EF4-FFF2-40B4-BE49-F238E27FC236}">
                <a16:creationId xmlns:a16="http://schemas.microsoft.com/office/drawing/2014/main" id="{D2B0BCA6-34F7-410B-81F6-6626F39E451F}"/>
              </a:ext>
            </a:extLst>
          </p:cNvPr>
          <p:cNvSpPr txBox="1"/>
          <p:nvPr/>
        </p:nvSpPr>
        <p:spPr>
          <a:xfrm>
            <a:off x="6859872" y="4600876"/>
            <a:ext cx="43920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 Source des facteurs d’émissions : Guingand et al. (2022) – JRP 2022 – valeurs moyennes tous facteurs confondus</a:t>
            </a: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Content Placeholder 3">
            <a:extLst>
              <a:ext uri="{FF2B5EF4-FFF2-40B4-BE49-F238E27FC236}">
                <a16:creationId xmlns:a16="http://schemas.microsoft.com/office/drawing/2014/main" id="{175976CF-02D1-EC3E-30A3-BB734BCEDEF7}"/>
              </a:ext>
            </a:extLst>
          </p:cNvPr>
          <p:cNvPicPr>
            <a:picLocks noChangeAspect="1"/>
          </p:cNvPicPr>
          <p:nvPr/>
        </p:nvPicPr>
        <p:blipFill>
          <a:blip r:embed="rId7"/>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232843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70ACA3-699E-CCC2-C65B-1FCC3898B427}"/>
              </a:ext>
            </a:extLst>
          </p:cNvPr>
          <p:cNvSpPr>
            <a:spLocks noGrp="1"/>
          </p:cNvSpPr>
          <p:nvPr>
            <p:ph type="title"/>
          </p:nvPr>
        </p:nvSpPr>
        <p:spPr>
          <a:xfrm>
            <a:off x="133200" y="365125"/>
            <a:ext cx="10980000" cy="864000"/>
          </a:xfrm>
        </p:spPr>
        <p:txBody>
          <a:bodyPr/>
          <a:lstStyle/>
          <a:p>
            <a:r>
              <a:rPr lang="fr-FR"/>
              <a:t>Les grands principes (en détail)</a:t>
            </a:r>
          </a:p>
        </p:txBody>
      </p:sp>
      <p:sp>
        <p:nvSpPr>
          <p:cNvPr id="10" name="Espace réservé du contenu 9">
            <a:extLst>
              <a:ext uri="{FF2B5EF4-FFF2-40B4-BE49-F238E27FC236}">
                <a16:creationId xmlns:a16="http://schemas.microsoft.com/office/drawing/2014/main" id="{6A0E7225-3B8B-F2A6-0338-0BC376F17348}"/>
              </a:ext>
            </a:extLst>
          </p:cNvPr>
          <p:cNvSpPr>
            <a:spLocks noGrp="1"/>
          </p:cNvSpPr>
          <p:nvPr>
            <p:ph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76F8C107-1941-C461-A1F8-C1F6261EAE82}"/>
              </a:ext>
            </a:extLst>
          </p:cNvPr>
          <p:cNvSpPr>
            <a:spLocks noGrp="1"/>
          </p:cNvSpPr>
          <p:nvPr>
            <p:ph type="sldNum" sz="quarter" idx="12"/>
          </p:nvPr>
        </p:nvSpPr>
        <p:spPr>
          <a:xfrm>
            <a:off x="11353800" y="3246437"/>
            <a:ext cx="838200" cy="365125"/>
          </a:xfrm>
        </p:spPr>
        <p:txBody>
          <a:bodyPr/>
          <a:lstStyle/>
          <a:p>
            <a:pPr lvl="0"/>
            <a:fld id="{03B4600C-7654-4216-88CC-C8585DF21D95}" type="slidenum">
              <a:rPr lang="fr-FR" noProof="0" smtClean="0"/>
              <a:pPr lvl="0"/>
              <a:t>11</a:t>
            </a:fld>
            <a:endParaRPr lang="fr-FR" noProof="0"/>
          </a:p>
        </p:txBody>
      </p:sp>
      <p:pic>
        <p:nvPicPr>
          <p:cNvPr id="5" name="object 3">
            <a:extLst>
              <a:ext uri="{FF2B5EF4-FFF2-40B4-BE49-F238E27FC236}">
                <a16:creationId xmlns:a16="http://schemas.microsoft.com/office/drawing/2014/main" id="{19C458F4-3E3F-0A6A-7EDD-4AEE6731A34A}"/>
              </a:ext>
            </a:extLst>
          </p:cNvPr>
          <p:cNvPicPr/>
          <p:nvPr/>
        </p:nvPicPr>
        <p:blipFill>
          <a:blip r:embed="rId3" cstate="print"/>
          <a:stretch>
            <a:fillRect/>
          </a:stretch>
        </p:blipFill>
        <p:spPr>
          <a:xfrm>
            <a:off x="9409176" y="1658111"/>
            <a:ext cx="696468" cy="676656"/>
          </a:xfrm>
          <a:prstGeom prst="rect">
            <a:avLst/>
          </a:prstGeom>
        </p:spPr>
      </p:pic>
      <p:sp>
        <p:nvSpPr>
          <p:cNvPr id="6" name="object 9">
            <a:extLst>
              <a:ext uri="{FF2B5EF4-FFF2-40B4-BE49-F238E27FC236}">
                <a16:creationId xmlns:a16="http://schemas.microsoft.com/office/drawing/2014/main" id="{039EA30E-D79B-BFFF-FB51-4F4CBDFF2F40}"/>
              </a:ext>
            </a:extLst>
          </p:cNvPr>
          <p:cNvSpPr txBox="1"/>
          <p:nvPr/>
        </p:nvSpPr>
        <p:spPr>
          <a:xfrm>
            <a:off x="9995661" y="1662176"/>
            <a:ext cx="1656080" cy="66611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75" normalizeH="0" baseline="0" noProof="0">
                <a:ln>
                  <a:noFill/>
                </a:ln>
                <a:solidFill>
                  <a:srgbClr val="000000"/>
                </a:solidFill>
                <a:effectLst/>
                <a:uLnTx/>
                <a:uFillTx/>
                <a:latin typeface="Tahoma"/>
                <a:ea typeface="+mn-ea"/>
                <a:cs typeface="Tahoma"/>
              </a:rPr>
              <a:t>2010</a:t>
            </a:r>
            <a:endParaRPr kumimoji="0" sz="1400" b="0" i="0" u="none" strike="noStrike" kern="1200" cap="none" spc="0" normalizeH="0" baseline="0" noProof="0">
              <a:ln>
                <a:noFill/>
              </a:ln>
              <a:solidFill>
                <a:srgbClr val="000000"/>
              </a:solidFill>
              <a:effectLst/>
              <a:uLnTx/>
              <a:uFillTx/>
              <a:latin typeface="Tahoma"/>
              <a:ea typeface="+mn-ea"/>
              <a:cs typeface="Tahoma"/>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45" normalizeH="0" baseline="0" noProof="0">
                <a:ln>
                  <a:noFill/>
                </a:ln>
                <a:solidFill>
                  <a:srgbClr val="000000"/>
                </a:solidFill>
                <a:effectLst/>
                <a:uLnTx/>
                <a:uFillTx/>
                <a:latin typeface="Verdana"/>
                <a:ea typeface="+mn-ea"/>
                <a:cs typeface="Verdana"/>
              </a:rPr>
              <a:t>Permanence</a:t>
            </a:r>
            <a:r>
              <a:rPr kumimoji="0" sz="1400" b="0" i="0" u="none" strike="noStrike" kern="1200" cap="none" spc="-140" normalizeH="0" baseline="0" noProof="0">
                <a:ln>
                  <a:noFill/>
                </a:ln>
                <a:solidFill>
                  <a:srgbClr val="000000"/>
                </a:solidFill>
                <a:effectLst/>
                <a:uLnTx/>
                <a:uFillTx/>
                <a:latin typeface="Verdana"/>
                <a:ea typeface="+mn-ea"/>
                <a:cs typeface="Verdana"/>
              </a:rPr>
              <a:t> </a:t>
            </a:r>
            <a:r>
              <a:rPr kumimoji="0" sz="1400" b="0" i="0" u="none" strike="noStrike" kern="1200" cap="none" spc="45" normalizeH="0" baseline="0" noProof="0">
                <a:ln>
                  <a:noFill/>
                </a:ln>
                <a:solidFill>
                  <a:srgbClr val="000000"/>
                </a:solidFill>
                <a:effectLst/>
                <a:uLnTx/>
                <a:uFillTx/>
                <a:latin typeface="Verdana"/>
                <a:ea typeface="+mn-ea"/>
                <a:cs typeface="Verdana"/>
              </a:rPr>
              <a:t>de</a:t>
            </a:r>
            <a:r>
              <a:rPr kumimoji="0" sz="1400" b="0" i="0" u="none" strike="noStrike" kern="1200" cap="none" spc="-135" normalizeH="0" baseline="0" noProof="0">
                <a:ln>
                  <a:noFill/>
                </a:ln>
                <a:solidFill>
                  <a:srgbClr val="000000"/>
                </a:solidFill>
                <a:effectLst/>
                <a:uLnTx/>
                <a:uFillTx/>
                <a:latin typeface="Verdana"/>
                <a:ea typeface="+mn-ea"/>
                <a:cs typeface="Verdana"/>
              </a:rPr>
              <a:t> </a:t>
            </a:r>
            <a:r>
              <a:rPr kumimoji="0" sz="1400" b="0" i="0" u="none" strike="noStrike" kern="1200" cap="none" spc="-20" normalizeH="0" baseline="0" noProof="0">
                <a:ln>
                  <a:noFill/>
                </a:ln>
                <a:solidFill>
                  <a:srgbClr val="000000"/>
                </a:solidFill>
                <a:effectLst/>
                <a:uLnTx/>
                <a:uFillTx/>
                <a:latin typeface="Verdana"/>
                <a:ea typeface="+mn-ea"/>
                <a:cs typeface="Verdana"/>
              </a:rPr>
              <a:t>l</a:t>
            </a:r>
            <a:r>
              <a:rPr kumimoji="0" sz="1400" b="0" i="0" u="none" strike="noStrike" kern="1200" cap="none" spc="-10" normalizeH="0" baseline="0" noProof="0">
                <a:ln>
                  <a:noFill/>
                </a:ln>
                <a:solidFill>
                  <a:srgbClr val="000000"/>
                </a:solidFill>
                <a:effectLst/>
                <a:uLnTx/>
                <a:uFillTx/>
                <a:latin typeface="Verdana"/>
                <a:ea typeface="+mn-ea"/>
                <a:cs typeface="Verdana"/>
              </a:rPr>
              <a:t>a  </a:t>
            </a:r>
            <a:r>
              <a:rPr kumimoji="0" sz="1400" b="0" i="0" u="none" strike="noStrike" kern="1200" cap="none" spc="45" normalizeH="0" baseline="0" noProof="0">
                <a:ln>
                  <a:noFill/>
                </a:ln>
                <a:solidFill>
                  <a:srgbClr val="000000"/>
                </a:solidFill>
                <a:effectLst/>
                <a:uLnTx/>
                <a:uFillTx/>
                <a:latin typeface="Verdana"/>
                <a:ea typeface="+mn-ea"/>
                <a:cs typeface="Verdana"/>
              </a:rPr>
              <a:t>méthode</a:t>
            </a:r>
            <a:endParaRPr kumimoji="0" sz="1400" b="0" i="0" u="none" strike="noStrike" kern="1200" cap="none" spc="0" normalizeH="0" baseline="0" noProof="0">
              <a:ln>
                <a:noFill/>
              </a:ln>
              <a:solidFill>
                <a:srgbClr val="000000"/>
              </a:solidFill>
              <a:effectLst/>
              <a:uLnTx/>
              <a:uFillTx/>
              <a:latin typeface="Verdana"/>
              <a:ea typeface="+mn-ea"/>
              <a:cs typeface="Verdana"/>
            </a:endParaRPr>
          </a:p>
        </p:txBody>
      </p:sp>
      <p:sp>
        <p:nvSpPr>
          <p:cNvPr id="7" name="object 10">
            <a:extLst>
              <a:ext uri="{FF2B5EF4-FFF2-40B4-BE49-F238E27FC236}">
                <a16:creationId xmlns:a16="http://schemas.microsoft.com/office/drawing/2014/main" id="{472C484B-7C08-5FC7-E495-D64F3C268C5E}"/>
              </a:ext>
            </a:extLst>
          </p:cNvPr>
          <p:cNvSpPr/>
          <p:nvPr/>
        </p:nvSpPr>
        <p:spPr>
          <a:xfrm>
            <a:off x="9341357" y="1558289"/>
            <a:ext cx="2731135" cy="925194"/>
          </a:xfrm>
          <a:custGeom>
            <a:avLst/>
            <a:gdLst/>
            <a:ahLst/>
            <a:cxnLst/>
            <a:rect l="l" t="t" r="r" b="b"/>
            <a:pathLst>
              <a:path w="2731134" h="925194">
                <a:moveTo>
                  <a:pt x="0" y="154177"/>
                </a:moveTo>
                <a:lnTo>
                  <a:pt x="7865" y="105468"/>
                </a:lnTo>
                <a:lnTo>
                  <a:pt x="29764" y="63148"/>
                </a:lnTo>
                <a:lnTo>
                  <a:pt x="63148" y="29764"/>
                </a:lnTo>
                <a:lnTo>
                  <a:pt x="105468" y="7865"/>
                </a:lnTo>
                <a:lnTo>
                  <a:pt x="154177" y="0"/>
                </a:lnTo>
                <a:lnTo>
                  <a:pt x="2576830" y="0"/>
                </a:lnTo>
                <a:lnTo>
                  <a:pt x="2625539" y="7865"/>
                </a:lnTo>
                <a:lnTo>
                  <a:pt x="2667859" y="29764"/>
                </a:lnTo>
                <a:lnTo>
                  <a:pt x="2701243" y="63148"/>
                </a:lnTo>
                <a:lnTo>
                  <a:pt x="2723142" y="105468"/>
                </a:lnTo>
                <a:lnTo>
                  <a:pt x="2731008" y="154177"/>
                </a:lnTo>
                <a:lnTo>
                  <a:pt x="2731008" y="770889"/>
                </a:lnTo>
                <a:lnTo>
                  <a:pt x="2723142" y="819599"/>
                </a:lnTo>
                <a:lnTo>
                  <a:pt x="2701243" y="861919"/>
                </a:lnTo>
                <a:lnTo>
                  <a:pt x="2667859" y="895303"/>
                </a:lnTo>
                <a:lnTo>
                  <a:pt x="2625539" y="917202"/>
                </a:lnTo>
                <a:lnTo>
                  <a:pt x="2576830" y="925068"/>
                </a:lnTo>
                <a:lnTo>
                  <a:pt x="154177" y="925068"/>
                </a:lnTo>
                <a:lnTo>
                  <a:pt x="105468" y="917202"/>
                </a:lnTo>
                <a:lnTo>
                  <a:pt x="63148" y="895303"/>
                </a:lnTo>
                <a:lnTo>
                  <a:pt x="29764" y="861919"/>
                </a:lnTo>
                <a:lnTo>
                  <a:pt x="7865" y="819599"/>
                </a:lnTo>
                <a:lnTo>
                  <a:pt x="0" y="770889"/>
                </a:lnTo>
                <a:lnTo>
                  <a:pt x="0" y="154177"/>
                </a:lnTo>
                <a:close/>
              </a:path>
            </a:pathLst>
          </a:custGeom>
          <a:ln w="28575">
            <a:solidFill>
              <a:srgbClr val="FF0000"/>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pic>
        <p:nvPicPr>
          <p:cNvPr id="3" name="Graphique 2" descr="Scène de ferme avec un remplissage uni">
            <a:extLst>
              <a:ext uri="{FF2B5EF4-FFF2-40B4-BE49-F238E27FC236}">
                <a16:creationId xmlns:a16="http://schemas.microsoft.com/office/drawing/2014/main" id="{C2090C86-F006-A02E-8270-CED9978781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26359" y="2839788"/>
            <a:ext cx="1740018" cy="1740018"/>
          </a:xfrm>
          <a:prstGeom prst="rect">
            <a:avLst/>
          </a:prstGeom>
        </p:spPr>
      </p:pic>
      <p:pic>
        <p:nvPicPr>
          <p:cNvPr id="103" name="Graphique 102" descr="Vache avec un remplissage uni">
            <a:extLst>
              <a:ext uri="{FF2B5EF4-FFF2-40B4-BE49-F238E27FC236}">
                <a16:creationId xmlns:a16="http://schemas.microsoft.com/office/drawing/2014/main" id="{B9E9675E-81D7-28AA-EB3B-5D271A3143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25525" y="1717349"/>
            <a:ext cx="914400" cy="914400"/>
          </a:xfrm>
          <a:prstGeom prst="rect">
            <a:avLst/>
          </a:prstGeom>
        </p:spPr>
      </p:pic>
      <p:pic>
        <p:nvPicPr>
          <p:cNvPr id="104" name="Graphique 103" descr="Agriculture avec un remplissage uni">
            <a:extLst>
              <a:ext uri="{FF2B5EF4-FFF2-40B4-BE49-F238E27FC236}">
                <a16:creationId xmlns:a16="http://schemas.microsoft.com/office/drawing/2014/main" id="{059502CB-D3FD-9C6D-3E5E-A6B690DD6A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93415" y="1120056"/>
            <a:ext cx="914400" cy="914400"/>
          </a:xfrm>
          <a:prstGeom prst="rect">
            <a:avLst/>
          </a:prstGeom>
        </p:spPr>
      </p:pic>
      <p:pic>
        <p:nvPicPr>
          <p:cNvPr id="105" name="Graphique 104" descr="Agriculture avec un remplissage uni">
            <a:extLst>
              <a:ext uri="{FF2B5EF4-FFF2-40B4-BE49-F238E27FC236}">
                <a16:creationId xmlns:a16="http://schemas.microsoft.com/office/drawing/2014/main" id="{0B567C5B-9EF2-1E36-BF5E-BCBB854187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35280" y="2034456"/>
            <a:ext cx="476955" cy="476955"/>
          </a:xfrm>
          <a:prstGeom prst="rect">
            <a:avLst/>
          </a:prstGeom>
        </p:spPr>
      </p:pic>
      <p:pic>
        <p:nvPicPr>
          <p:cNvPr id="106" name="Graphique 105" descr="Vache avec un remplissage uni">
            <a:extLst>
              <a:ext uri="{FF2B5EF4-FFF2-40B4-BE49-F238E27FC236}">
                <a16:creationId xmlns:a16="http://schemas.microsoft.com/office/drawing/2014/main" id="{60F6A789-C387-5ED7-A785-4C71DF92D5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39328" y="1277866"/>
            <a:ext cx="560845" cy="560845"/>
          </a:xfrm>
          <a:prstGeom prst="rect">
            <a:avLst/>
          </a:prstGeom>
        </p:spPr>
      </p:pic>
      <p:pic>
        <p:nvPicPr>
          <p:cNvPr id="109" name="Graphique 108" descr="Bouteille avec un remplissage uni">
            <a:extLst>
              <a:ext uri="{FF2B5EF4-FFF2-40B4-BE49-F238E27FC236}">
                <a16:creationId xmlns:a16="http://schemas.microsoft.com/office/drawing/2014/main" id="{6B87F1D3-D8D8-E54A-63ED-14118E344D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23025" y="1933101"/>
            <a:ext cx="914400" cy="914400"/>
          </a:xfrm>
          <a:prstGeom prst="rect">
            <a:avLst/>
          </a:prstGeom>
        </p:spPr>
      </p:pic>
      <p:pic>
        <p:nvPicPr>
          <p:cNvPr id="110" name="Graphique 109" descr="Chariot de courses avec un remplissage uni">
            <a:extLst>
              <a:ext uri="{FF2B5EF4-FFF2-40B4-BE49-F238E27FC236}">
                <a16:creationId xmlns:a16="http://schemas.microsoft.com/office/drawing/2014/main" id="{C995F3ED-1E11-85B7-2D5C-3AE574DA0AD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87867" y="4742689"/>
            <a:ext cx="914400" cy="914400"/>
          </a:xfrm>
          <a:prstGeom prst="rect">
            <a:avLst/>
          </a:prstGeom>
        </p:spPr>
      </p:pic>
      <p:pic>
        <p:nvPicPr>
          <p:cNvPr id="111" name="Graphique 110" descr="Magasin avec un remplissage uni">
            <a:extLst>
              <a:ext uri="{FF2B5EF4-FFF2-40B4-BE49-F238E27FC236}">
                <a16:creationId xmlns:a16="http://schemas.microsoft.com/office/drawing/2014/main" id="{9350485F-A78B-6ABC-44B4-531BA0FCB31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773467" y="4323722"/>
            <a:ext cx="914400" cy="914400"/>
          </a:xfrm>
          <a:prstGeom prst="rect">
            <a:avLst/>
          </a:prstGeom>
        </p:spPr>
      </p:pic>
      <p:pic>
        <p:nvPicPr>
          <p:cNvPr id="112" name="Graphique 111" descr="Fromage avec un remplissage uni">
            <a:extLst>
              <a:ext uri="{FF2B5EF4-FFF2-40B4-BE49-F238E27FC236}">
                <a16:creationId xmlns:a16="http://schemas.microsoft.com/office/drawing/2014/main" id="{6BD1ECE8-8258-677A-9EAD-ECDD2B00773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773467" y="2001592"/>
            <a:ext cx="914400" cy="914400"/>
          </a:xfrm>
          <a:prstGeom prst="rect">
            <a:avLst/>
          </a:prstGeom>
        </p:spPr>
      </p:pic>
      <p:pic>
        <p:nvPicPr>
          <p:cNvPr id="113" name="Graphique 112" descr="Balance de la justice avec un remplissage uni">
            <a:extLst>
              <a:ext uri="{FF2B5EF4-FFF2-40B4-BE49-F238E27FC236}">
                <a16:creationId xmlns:a16="http://schemas.microsoft.com/office/drawing/2014/main" id="{ACA01132-F7F4-E6F4-DABB-BFC5C16B502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88019" y="4927938"/>
            <a:ext cx="914400" cy="914400"/>
          </a:xfrm>
          <a:prstGeom prst="rect">
            <a:avLst/>
          </a:prstGeom>
        </p:spPr>
      </p:pic>
      <p:pic>
        <p:nvPicPr>
          <p:cNvPr id="114" name="Graphique 113" descr="Robinet qui fuit avec un remplissage uni">
            <a:extLst>
              <a:ext uri="{FF2B5EF4-FFF2-40B4-BE49-F238E27FC236}">
                <a16:creationId xmlns:a16="http://schemas.microsoft.com/office/drawing/2014/main" id="{719EF8A5-ADCE-7340-018B-125A03DCD52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851022" y="4122606"/>
            <a:ext cx="914400" cy="914400"/>
          </a:xfrm>
          <a:prstGeom prst="rect">
            <a:avLst/>
          </a:prstGeom>
        </p:spPr>
      </p:pic>
      <p:sp>
        <p:nvSpPr>
          <p:cNvPr id="115" name="object 11">
            <a:extLst>
              <a:ext uri="{FF2B5EF4-FFF2-40B4-BE49-F238E27FC236}">
                <a16:creationId xmlns:a16="http://schemas.microsoft.com/office/drawing/2014/main" id="{D782C478-6C7E-A0B6-06DF-0891F2363F2E}"/>
              </a:ext>
            </a:extLst>
          </p:cNvPr>
          <p:cNvSpPr txBox="1"/>
          <p:nvPr/>
        </p:nvSpPr>
        <p:spPr>
          <a:xfrm>
            <a:off x="294140" y="2836799"/>
            <a:ext cx="3061970" cy="2220595"/>
          </a:xfrm>
          <a:prstGeom prst="rect">
            <a:avLst/>
          </a:prstGeom>
        </p:spPr>
        <p:txBody>
          <a:bodyPr vert="horz" wrap="square" lIns="0" tIns="12700" rIns="0" bIns="0" rtlCol="0">
            <a:spAutoFit/>
          </a:bodyPr>
          <a:lstStyle/>
          <a:p>
            <a:pPr marL="12065" marR="5080" lvl="0" indent="0" algn="ct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65" normalizeH="0" baseline="0" noProof="0">
                <a:ln>
                  <a:noFill/>
                </a:ln>
                <a:solidFill>
                  <a:srgbClr val="E94F2D"/>
                </a:solidFill>
                <a:effectLst/>
                <a:uLnTx/>
                <a:uFillTx/>
                <a:latin typeface="Tahoma"/>
                <a:ea typeface="+mn-ea"/>
                <a:cs typeface="Tahoma"/>
              </a:rPr>
              <a:t>Choix</a:t>
            </a:r>
            <a:r>
              <a:rPr kumimoji="0" sz="2400" b="1" i="0" u="none" strike="noStrike" kern="1200" cap="none" spc="-40" normalizeH="0" baseline="0" noProof="0">
                <a:ln>
                  <a:noFill/>
                </a:ln>
                <a:solidFill>
                  <a:srgbClr val="E94F2D"/>
                </a:solidFill>
                <a:effectLst/>
                <a:uLnTx/>
                <a:uFillTx/>
                <a:latin typeface="Tahoma"/>
                <a:ea typeface="+mn-ea"/>
                <a:cs typeface="Tahoma"/>
              </a:rPr>
              <a:t> </a:t>
            </a:r>
            <a:r>
              <a:rPr kumimoji="0" sz="2400" b="1" i="0" u="none" strike="noStrike" kern="1200" cap="none" spc="60" normalizeH="0" baseline="0" noProof="0">
                <a:ln>
                  <a:noFill/>
                </a:ln>
                <a:solidFill>
                  <a:srgbClr val="E94F2D"/>
                </a:solidFill>
                <a:effectLst/>
                <a:uLnTx/>
                <a:uFillTx/>
                <a:latin typeface="Tahoma"/>
                <a:ea typeface="+mn-ea"/>
                <a:cs typeface="Tahoma"/>
              </a:rPr>
              <a:t>raisonné</a:t>
            </a:r>
            <a:r>
              <a:rPr kumimoji="0" sz="2400" b="1" i="0" u="none" strike="noStrike" kern="1200" cap="none" spc="-30" normalizeH="0" baseline="0" noProof="0">
                <a:ln>
                  <a:noFill/>
                </a:ln>
                <a:solidFill>
                  <a:srgbClr val="E94F2D"/>
                </a:solidFill>
                <a:effectLst/>
                <a:uLnTx/>
                <a:uFillTx/>
                <a:latin typeface="Tahoma"/>
                <a:ea typeface="+mn-ea"/>
                <a:cs typeface="Tahoma"/>
              </a:rPr>
              <a:t> </a:t>
            </a:r>
            <a:r>
              <a:rPr kumimoji="0" sz="2400" b="1" i="0" u="none" strike="noStrike" kern="1200" cap="none" spc="90" normalizeH="0" baseline="0" noProof="0">
                <a:ln>
                  <a:noFill/>
                </a:ln>
                <a:solidFill>
                  <a:srgbClr val="E94F2D"/>
                </a:solidFill>
                <a:effectLst/>
                <a:uLnTx/>
                <a:uFillTx/>
                <a:latin typeface="Tahoma"/>
                <a:ea typeface="+mn-ea"/>
                <a:cs typeface="Tahoma"/>
              </a:rPr>
              <a:t>des </a:t>
            </a:r>
            <a:r>
              <a:rPr kumimoji="0" sz="2400" b="1" i="0" u="none" strike="noStrike" kern="1200" cap="none" spc="-685" normalizeH="0" baseline="0" noProof="0">
                <a:ln>
                  <a:noFill/>
                </a:ln>
                <a:solidFill>
                  <a:srgbClr val="E94F2D"/>
                </a:solidFill>
                <a:effectLst/>
                <a:uLnTx/>
                <a:uFillTx/>
                <a:latin typeface="Tahoma"/>
                <a:ea typeface="+mn-ea"/>
                <a:cs typeface="Tahoma"/>
              </a:rPr>
              <a:t> </a:t>
            </a:r>
            <a:r>
              <a:rPr kumimoji="0" sz="2400" b="1" i="0" u="none" strike="noStrike" kern="1200" cap="none" spc="45" normalizeH="0" baseline="0" noProof="0">
                <a:ln>
                  <a:noFill/>
                </a:ln>
                <a:solidFill>
                  <a:srgbClr val="E94F2D"/>
                </a:solidFill>
                <a:effectLst/>
                <a:uLnTx/>
                <a:uFillTx/>
                <a:latin typeface="Tahoma"/>
                <a:ea typeface="+mn-ea"/>
                <a:cs typeface="Tahoma"/>
              </a:rPr>
              <a:t>critères</a:t>
            </a:r>
            <a:r>
              <a:rPr kumimoji="0" sz="2400" b="1" i="0" u="none" strike="noStrike" kern="1200" cap="none" spc="-20" normalizeH="0" baseline="0" noProof="0">
                <a:ln>
                  <a:noFill/>
                </a:ln>
                <a:solidFill>
                  <a:srgbClr val="E94F2D"/>
                </a:solidFill>
                <a:effectLst/>
                <a:uLnTx/>
                <a:uFillTx/>
                <a:latin typeface="Tahoma"/>
                <a:ea typeface="+mn-ea"/>
                <a:cs typeface="Tahoma"/>
              </a:rPr>
              <a:t> </a:t>
            </a:r>
            <a:r>
              <a:rPr kumimoji="0" sz="2400" b="1" i="0" u="none" strike="noStrike" kern="1200" cap="none" spc="114" normalizeH="0" baseline="0" noProof="0">
                <a:ln>
                  <a:noFill/>
                </a:ln>
                <a:solidFill>
                  <a:srgbClr val="E94F2D"/>
                </a:solidFill>
                <a:effectLst/>
                <a:uLnTx/>
                <a:uFillTx/>
                <a:latin typeface="Tahoma"/>
                <a:ea typeface="+mn-ea"/>
                <a:cs typeface="Tahoma"/>
              </a:rPr>
              <a:t>de</a:t>
            </a:r>
            <a:r>
              <a:rPr kumimoji="0" sz="2400" b="1" i="0" u="none" strike="noStrike" kern="1200" cap="none" spc="-40" normalizeH="0" baseline="0" noProof="0">
                <a:ln>
                  <a:noFill/>
                </a:ln>
                <a:solidFill>
                  <a:srgbClr val="E94F2D"/>
                </a:solidFill>
                <a:effectLst/>
                <a:uLnTx/>
                <a:uFillTx/>
                <a:latin typeface="Tahoma"/>
                <a:ea typeface="+mn-ea"/>
                <a:cs typeface="Tahoma"/>
              </a:rPr>
              <a:t> </a:t>
            </a:r>
            <a:r>
              <a:rPr kumimoji="0" sz="2400" b="1" i="0" u="none" strike="noStrike" kern="1200" cap="none" spc="10" normalizeH="0" baseline="0" noProof="0">
                <a:ln>
                  <a:noFill/>
                </a:ln>
                <a:solidFill>
                  <a:srgbClr val="E94F2D"/>
                </a:solidFill>
                <a:effectLst/>
                <a:uLnTx/>
                <a:uFillTx/>
                <a:latin typeface="Tahoma"/>
                <a:ea typeface="+mn-ea"/>
                <a:cs typeface="Tahoma"/>
              </a:rPr>
              <a:t>tri</a:t>
            </a:r>
            <a:r>
              <a:rPr kumimoji="0" sz="2400" b="1" i="0" u="none" strike="noStrike" kern="1200" cap="none" spc="-15" normalizeH="0" baseline="0" noProof="0">
                <a:ln>
                  <a:noFill/>
                </a:ln>
                <a:solidFill>
                  <a:srgbClr val="E94F2D"/>
                </a:solidFill>
                <a:effectLst/>
                <a:uLnTx/>
                <a:uFillTx/>
                <a:latin typeface="Tahoma"/>
                <a:ea typeface="+mn-ea"/>
                <a:cs typeface="Tahoma"/>
              </a:rPr>
              <a:t> </a:t>
            </a:r>
            <a:r>
              <a:rPr kumimoji="0" sz="2400" b="1" i="0" u="none" strike="noStrike" kern="1200" cap="none" spc="-245" normalizeH="0" baseline="0" noProof="0">
                <a:ln>
                  <a:noFill/>
                </a:ln>
                <a:solidFill>
                  <a:srgbClr val="E94F2D"/>
                </a:solidFill>
                <a:effectLst/>
                <a:uLnTx/>
                <a:uFillTx/>
                <a:latin typeface="Tahoma"/>
                <a:ea typeface="+mn-ea"/>
                <a:cs typeface="Tahoma"/>
              </a:rPr>
              <a:t>:</a:t>
            </a:r>
            <a:endParaRPr kumimoji="0" sz="2400" b="0" i="0" u="none" strike="noStrike" kern="1200" cap="none" spc="0" normalizeH="0" baseline="0" noProof="0">
              <a:ln>
                <a:noFill/>
              </a:ln>
              <a:solidFill>
                <a:srgbClr val="E94F2D"/>
              </a:solidFill>
              <a:effectLst/>
              <a:uLnTx/>
              <a:uFillTx/>
              <a:latin typeface="Tahoma"/>
              <a:ea typeface="+mn-ea"/>
              <a:cs typeface="Tahoma"/>
            </a:endParaRPr>
          </a:p>
          <a:p>
            <a:pPr marL="85725" marR="78105" lvl="0" indent="0" algn="ctr"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150" normalizeH="0" baseline="0" noProof="0">
                <a:ln>
                  <a:noFill/>
                </a:ln>
                <a:solidFill>
                  <a:srgbClr val="000000"/>
                </a:solidFill>
                <a:effectLst/>
                <a:uLnTx/>
                <a:uFillTx/>
                <a:latin typeface="Verdana"/>
                <a:ea typeface="+mn-ea"/>
                <a:cs typeface="Verdana"/>
              </a:rPr>
              <a:t>Pe</a:t>
            </a:r>
            <a:r>
              <a:rPr kumimoji="0" sz="2400" b="0" i="0" u="none" strike="noStrike" kern="1200" cap="none" spc="95" normalizeH="0" baseline="0" noProof="0">
                <a:ln>
                  <a:noFill/>
                </a:ln>
                <a:solidFill>
                  <a:srgbClr val="000000"/>
                </a:solidFill>
                <a:effectLst/>
                <a:uLnTx/>
                <a:uFillTx/>
                <a:latin typeface="Verdana"/>
                <a:ea typeface="+mn-ea"/>
                <a:cs typeface="Verdana"/>
              </a:rPr>
              <a:t>u</a:t>
            </a:r>
            <a:r>
              <a:rPr kumimoji="0" sz="2400" b="0" i="0" u="none" strike="noStrike" kern="1200" cap="none" spc="-215" normalizeH="0" baseline="0" noProof="0">
                <a:ln>
                  <a:noFill/>
                </a:ln>
                <a:solidFill>
                  <a:srgbClr val="000000"/>
                </a:solidFill>
                <a:effectLst/>
                <a:uLnTx/>
                <a:uFillTx/>
                <a:latin typeface="Verdana"/>
                <a:ea typeface="+mn-ea"/>
                <a:cs typeface="Verdana"/>
              </a:rPr>
              <a:t> </a:t>
            </a:r>
            <a:r>
              <a:rPr kumimoji="0" sz="2400" b="0" i="0" u="none" strike="noStrike" kern="1200" cap="none" spc="75" normalizeH="0" baseline="0" noProof="0">
                <a:ln>
                  <a:noFill/>
                </a:ln>
                <a:solidFill>
                  <a:srgbClr val="000000"/>
                </a:solidFill>
                <a:effectLst/>
                <a:uLnTx/>
                <a:uFillTx/>
                <a:latin typeface="Verdana"/>
                <a:ea typeface="+mn-ea"/>
                <a:cs typeface="Verdana"/>
              </a:rPr>
              <a:t>de</a:t>
            </a:r>
            <a:r>
              <a:rPr kumimoji="0" sz="2400" b="0" i="0" u="none" strike="noStrike" kern="1200" cap="none" spc="-229" normalizeH="0" baseline="0" noProof="0">
                <a:ln>
                  <a:noFill/>
                </a:ln>
                <a:solidFill>
                  <a:srgbClr val="000000"/>
                </a:solidFill>
                <a:effectLst/>
                <a:uLnTx/>
                <a:uFillTx/>
                <a:latin typeface="Verdana"/>
                <a:ea typeface="+mn-ea"/>
                <a:cs typeface="Verdana"/>
              </a:rPr>
              <a:t> </a:t>
            </a:r>
            <a:r>
              <a:rPr kumimoji="0" sz="2400" b="0" i="0" u="none" strike="noStrike" kern="1200" cap="none" spc="10" normalizeH="0" baseline="0" noProof="0">
                <a:ln>
                  <a:noFill/>
                </a:ln>
                <a:solidFill>
                  <a:srgbClr val="000000"/>
                </a:solidFill>
                <a:effectLst/>
                <a:uLnTx/>
                <a:uFillTx/>
                <a:latin typeface="Verdana"/>
                <a:ea typeface="+mn-ea"/>
                <a:cs typeface="Verdana"/>
              </a:rPr>
              <a:t>cri</a:t>
            </a:r>
            <a:r>
              <a:rPr kumimoji="0" sz="2400" b="0" i="0" u="none" strike="noStrike" kern="1200" cap="none" spc="-15" normalizeH="0" baseline="0" noProof="0">
                <a:ln>
                  <a:noFill/>
                </a:ln>
                <a:solidFill>
                  <a:srgbClr val="000000"/>
                </a:solidFill>
                <a:effectLst/>
                <a:uLnTx/>
                <a:uFillTx/>
                <a:latin typeface="Verdana"/>
                <a:ea typeface="+mn-ea"/>
                <a:cs typeface="Verdana"/>
              </a:rPr>
              <a:t>tères</a:t>
            </a:r>
            <a:r>
              <a:rPr kumimoji="0" sz="2400" b="0" i="0" u="none" strike="noStrike" kern="1200" cap="none" spc="-210" normalizeH="0" baseline="0" noProof="0">
                <a:ln>
                  <a:noFill/>
                </a:ln>
                <a:solidFill>
                  <a:srgbClr val="000000"/>
                </a:solidFill>
                <a:effectLst/>
                <a:uLnTx/>
                <a:uFillTx/>
                <a:latin typeface="Verdana"/>
                <a:ea typeface="+mn-ea"/>
                <a:cs typeface="Verdana"/>
              </a:rPr>
              <a:t> </a:t>
            </a:r>
            <a:r>
              <a:rPr kumimoji="0" sz="2400" b="0" i="0" u="none" strike="noStrike" kern="1200" cap="none" spc="10" normalizeH="0" baseline="0" noProof="0">
                <a:ln>
                  <a:noFill/>
                </a:ln>
                <a:solidFill>
                  <a:srgbClr val="000000"/>
                </a:solidFill>
                <a:effectLst/>
                <a:uLnTx/>
                <a:uFillTx/>
                <a:latin typeface="Verdana"/>
                <a:ea typeface="+mn-ea"/>
                <a:cs typeface="Verdana"/>
              </a:rPr>
              <a:t>par  </a:t>
            </a:r>
            <a:r>
              <a:rPr kumimoji="0" sz="2400" b="0" i="0" u="none" strike="noStrike" kern="1200" cap="none" spc="20" normalizeH="0" baseline="0" noProof="0">
                <a:ln>
                  <a:noFill/>
                </a:ln>
                <a:solidFill>
                  <a:srgbClr val="000000"/>
                </a:solidFill>
                <a:effectLst/>
                <a:uLnTx/>
                <a:uFillTx/>
                <a:latin typeface="Verdana"/>
                <a:ea typeface="+mn-ea"/>
                <a:cs typeface="Verdana"/>
              </a:rPr>
              <a:t>production,</a:t>
            </a:r>
            <a:r>
              <a:rPr kumimoji="0" sz="2400" b="0" i="0" u="none" strike="noStrike" kern="1200" cap="none" spc="-225" normalizeH="0" baseline="0" noProof="0">
                <a:ln>
                  <a:noFill/>
                </a:ln>
                <a:solidFill>
                  <a:srgbClr val="000000"/>
                </a:solidFill>
                <a:effectLst/>
                <a:uLnTx/>
                <a:uFillTx/>
                <a:latin typeface="Verdana"/>
                <a:ea typeface="+mn-ea"/>
                <a:cs typeface="Verdana"/>
              </a:rPr>
              <a:t> </a:t>
            </a:r>
            <a:r>
              <a:rPr kumimoji="0" sz="2400" b="0" i="0" u="none" strike="noStrike" kern="1200" cap="none" spc="20" normalizeH="0" baseline="0" noProof="0">
                <a:ln>
                  <a:noFill/>
                </a:ln>
                <a:solidFill>
                  <a:srgbClr val="000000"/>
                </a:solidFill>
                <a:effectLst/>
                <a:uLnTx/>
                <a:uFillTx/>
                <a:latin typeface="Verdana"/>
                <a:ea typeface="+mn-ea"/>
                <a:cs typeface="Verdana"/>
              </a:rPr>
              <a:t>e</a:t>
            </a:r>
            <a:r>
              <a:rPr kumimoji="0" sz="2400" b="0" i="0" u="none" strike="noStrike" kern="1200" cap="none" spc="25" normalizeH="0" baseline="0" noProof="0">
                <a:ln>
                  <a:noFill/>
                </a:ln>
                <a:solidFill>
                  <a:srgbClr val="000000"/>
                </a:solidFill>
                <a:effectLst/>
                <a:uLnTx/>
                <a:uFillTx/>
                <a:latin typeface="Verdana"/>
                <a:ea typeface="+mn-ea"/>
                <a:cs typeface="Verdana"/>
              </a:rPr>
              <a:t>t</a:t>
            </a:r>
            <a:r>
              <a:rPr kumimoji="0" sz="2400" b="0" i="0" u="none" strike="noStrike" kern="1200" cap="none" spc="-225" normalizeH="0" baseline="0" noProof="0">
                <a:ln>
                  <a:noFill/>
                </a:ln>
                <a:solidFill>
                  <a:srgbClr val="000000"/>
                </a:solidFill>
                <a:effectLst/>
                <a:uLnTx/>
                <a:uFillTx/>
                <a:latin typeface="Verdana"/>
                <a:ea typeface="+mn-ea"/>
                <a:cs typeface="Verdana"/>
              </a:rPr>
              <a:t> </a:t>
            </a:r>
            <a:r>
              <a:rPr kumimoji="0" sz="2400" b="0" i="0" u="none" strike="noStrike" kern="1200" cap="none" spc="75" normalizeH="0" baseline="0" noProof="0">
                <a:ln>
                  <a:noFill/>
                </a:ln>
                <a:solidFill>
                  <a:srgbClr val="000000"/>
                </a:solidFill>
                <a:effectLst/>
                <a:uLnTx/>
                <a:uFillTx/>
                <a:latin typeface="Verdana"/>
                <a:ea typeface="+mn-ea"/>
                <a:cs typeface="Verdana"/>
              </a:rPr>
              <a:t>de</a:t>
            </a:r>
            <a:r>
              <a:rPr kumimoji="0" sz="2400" b="0" i="0" u="none" strike="noStrike" kern="1200" cap="none" spc="-65" normalizeH="0" baseline="0" noProof="0">
                <a:ln>
                  <a:noFill/>
                </a:ln>
                <a:solidFill>
                  <a:srgbClr val="000000"/>
                </a:solidFill>
                <a:effectLst/>
                <a:uLnTx/>
                <a:uFillTx/>
                <a:latin typeface="Verdana"/>
                <a:ea typeface="+mn-ea"/>
                <a:cs typeface="Verdana"/>
              </a:rPr>
              <a:t>s  </a:t>
            </a:r>
            <a:r>
              <a:rPr kumimoji="0" sz="2400" b="0" i="0" u="none" strike="noStrike" kern="1200" cap="none" spc="-10" normalizeH="0" baseline="0" noProof="0">
                <a:ln>
                  <a:noFill/>
                </a:ln>
                <a:solidFill>
                  <a:srgbClr val="000000"/>
                </a:solidFill>
                <a:effectLst/>
                <a:uLnTx/>
                <a:uFillTx/>
                <a:latin typeface="Verdana"/>
                <a:ea typeface="+mn-ea"/>
                <a:cs typeface="Verdana"/>
              </a:rPr>
              <a:t>critères </a:t>
            </a:r>
            <a:r>
              <a:rPr kumimoji="0" sz="2400" b="0" i="0" u="none" strike="noStrike" kern="1200" cap="none" spc="-5" normalizeH="0" baseline="0" noProof="0">
                <a:ln>
                  <a:noFill/>
                </a:ln>
                <a:solidFill>
                  <a:srgbClr val="000000"/>
                </a:solidFill>
                <a:effectLst/>
                <a:uLnTx/>
                <a:uFillTx/>
                <a:latin typeface="Verdana"/>
                <a:ea typeface="+mn-ea"/>
                <a:cs typeface="Verdana"/>
              </a:rPr>
              <a:t> </a:t>
            </a:r>
            <a:r>
              <a:rPr kumimoji="0" sz="2400" b="0" i="0" u="none" strike="noStrike" kern="1200" cap="none" spc="65" normalizeH="0" baseline="0" noProof="0">
                <a:ln>
                  <a:noFill/>
                </a:ln>
                <a:solidFill>
                  <a:srgbClr val="000000"/>
                </a:solidFill>
                <a:effectLst/>
                <a:uLnTx/>
                <a:uFillTx/>
                <a:latin typeface="Verdana"/>
                <a:ea typeface="+mn-ea"/>
                <a:cs typeface="Verdana"/>
              </a:rPr>
              <a:t>homogènes</a:t>
            </a:r>
            <a:endParaRPr kumimoji="0" sz="2400" b="0" i="0" u="none" strike="noStrike" kern="1200" cap="none" spc="0" normalizeH="0" baseline="0" noProof="0">
              <a:ln>
                <a:noFill/>
              </a:ln>
              <a:solidFill>
                <a:srgbClr val="000000"/>
              </a:solidFill>
              <a:effectLst/>
              <a:uLnTx/>
              <a:uFillTx/>
              <a:latin typeface="Verdana"/>
              <a:ea typeface="+mn-ea"/>
              <a:cs typeface="Verdana"/>
            </a:endParaRPr>
          </a:p>
        </p:txBody>
      </p:sp>
    </p:spTree>
    <p:extLst>
      <p:ext uri="{BB962C8B-B14F-4D97-AF65-F5344CB8AC3E}">
        <p14:creationId xmlns:p14="http://schemas.microsoft.com/office/powerpoint/2010/main" val="617924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EB0DE6-5005-4F2C-8DA0-0636425BB88A}"/>
              </a:ext>
            </a:extLst>
          </p:cNvPr>
          <p:cNvSpPr>
            <a:spLocks noGrp="1"/>
          </p:cNvSpPr>
          <p:nvPr>
            <p:ph type="title"/>
          </p:nvPr>
        </p:nvSpPr>
        <p:spPr/>
        <p:txBody>
          <a:bodyPr/>
          <a:lstStyle/>
          <a:p>
            <a:r>
              <a:rPr lang="fr-FR" dirty="0"/>
              <a:t>PNR</a:t>
            </a:r>
          </a:p>
        </p:txBody>
      </p:sp>
      <p:graphicFrame>
        <p:nvGraphicFramePr>
          <p:cNvPr id="5" name="Tableau 13">
            <a:extLst>
              <a:ext uri="{FF2B5EF4-FFF2-40B4-BE49-F238E27FC236}">
                <a16:creationId xmlns:a16="http://schemas.microsoft.com/office/drawing/2014/main" id="{EDEB04E6-BFD0-4754-B644-C6ECD35739E6}"/>
              </a:ext>
            </a:extLst>
          </p:cNvPr>
          <p:cNvGraphicFramePr>
            <a:graphicFrameLocks noGrp="1"/>
          </p:cNvGraphicFramePr>
          <p:nvPr/>
        </p:nvGraphicFramePr>
        <p:xfrm>
          <a:off x="8551466" y="628463"/>
          <a:ext cx="3192804" cy="1630680"/>
        </p:xfrm>
        <a:graphic>
          <a:graphicData uri="http://schemas.openxmlformats.org/drawingml/2006/table">
            <a:tbl>
              <a:tblPr firstRow="1" bandRow="1">
                <a:tableStyleId>{5C22544A-7EE6-4342-B048-85BDC9FD1C3A}</a:tableStyleId>
              </a:tblPr>
              <a:tblGrid>
                <a:gridCol w="1064268">
                  <a:extLst>
                    <a:ext uri="{9D8B030D-6E8A-4147-A177-3AD203B41FA5}">
                      <a16:colId xmlns:a16="http://schemas.microsoft.com/office/drawing/2014/main" val="266143350"/>
                    </a:ext>
                  </a:extLst>
                </a:gridCol>
                <a:gridCol w="1064268">
                  <a:extLst>
                    <a:ext uri="{9D8B030D-6E8A-4147-A177-3AD203B41FA5}">
                      <a16:colId xmlns:a16="http://schemas.microsoft.com/office/drawing/2014/main" val="1845968277"/>
                    </a:ext>
                  </a:extLst>
                </a:gridCol>
                <a:gridCol w="1064268">
                  <a:extLst>
                    <a:ext uri="{9D8B030D-6E8A-4147-A177-3AD203B41FA5}">
                      <a16:colId xmlns:a16="http://schemas.microsoft.com/office/drawing/2014/main" val="2371482068"/>
                    </a:ext>
                  </a:extLst>
                </a:gridCol>
              </a:tblGrid>
              <a:tr h="370840">
                <a:tc gridSpan="2">
                  <a:txBody>
                    <a:bodyPr/>
                    <a:lstStyle/>
                    <a:p>
                      <a:pPr algn="ctr"/>
                      <a:r>
                        <a:rPr lang="fr-FR" sz="1400" dirty="0"/>
                        <a:t>Elevages en ZRE</a:t>
                      </a:r>
                      <a:endParaRPr lang="en-US" sz="1400" dirty="0"/>
                    </a:p>
                  </a:txBody>
                  <a:tcPr/>
                </a:tc>
                <a:tc hMerge="1">
                  <a:txBody>
                    <a:bodyPr/>
                    <a:lstStyle/>
                    <a:p>
                      <a:r>
                        <a:rPr lang="fr-FR" sz="1400" dirty="0"/>
                        <a:t>Elevages en ZRE</a:t>
                      </a:r>
                      <a:endParaRPr lang="en-US" sz="1400" dirty="0"/>
                    </a:p>
                  </a:txBody>
                  <a:tcPr/>
                </a:tc>
                <a:tc>
                  <a:txBody>
                    <a:bodyPr/>
                    <a:lstStyle/>
                    <a:p>
                      <a:r>
                        <a:rPr lang="fr-FR" sz="1400" dirty="0"/>
                        <a:t>% région</a:t>
                      </a:r>
                      <a:endParaRPr lang="en-US" sz="1400" dirty="0"/>
                    </a:p>
                  </a:txBody>
                  <a:tcPr/>
                </a:tc>
                <a:extLst>
                  <a:ext uri="{0D108BD9-81ED-4DB2-BD59-A6C34878D82A}">
                    <a16:rowId xmlns:a16="http://schemas.microsoft.com/office/drawing/2014/main" val="141979748"/>
                  </a:ext>
                </a:extLst>
              </a:tr>
              <a:tr h="370840">
                <a:tc>
                  <a:txBody>
                    <a:bodyPr/>
                    <a:lstStyle/>
                    <a:p>
                      <a:pPr algn="ctr"/>
                      <a:r>
                        <a:rPr lang="fr-FR" sz="1400" dirty="0"/>
                        <a:t>Nb élevages</a:t>
                      </a:r>
                      <a:endParaRPr lang="en-US" sz="1400" dirty="0"/>
                    </a:p>
                  </a:txBody>
                  <a:tcPr/>
                </a:tc>
                <a:tc>
                  <a:txBody>
                    <a:bodyPr/>
                    <a:lstStyle/>
                    <a:p>
                      <a:pPr algn="ctr"/>
                      <a:r>
                        <a:rPr lang="fr-FR" sz="1400" dirty="0"/>
                        <a:t>81 élevages</a:t>
                      </a:r>
                      <a:endParaRPr lang="en-US" sz="1400" dirty="0"/>
                    </a:p>
                  </a:txBody>
                  <a:tcPr/>
                </a:tc>
                <a:tc>
                  <a:txBody>
                    <a:bodyPr/>
                    <a:lstStyle/>
                    <a:p>
                      <a:pPr algn="ctr"/>
                      <a:r>
                        <a:rPr lang="fr-FR" sz="1400" dirty="0"/>
                        <a:t>12%</a:t>
                      </a:r>
                      <a:endParaRPr lang="en-US" sz="1400" dirty="0"/>
                    </a:p>
                  </a:txBody>
                  <a:tcPr/>
                </a:tc>
                <a:extLst>
                  <a:ext uri="{0D108BD9-81ED-4DB2-BD59-A6C34878D82A}">
                    <a16:rowId xmlns:a16="http://schemas.microsoft.com/office/drawing/2014/main" val="572699296"/>
                  </a:ext>
                </a:extLst>
              </a:tr>
              <a:tr h="370840">
                <a:tc>
                  <a:txBody>
                    <a:bodyPr/>
                    <a:lstStyle/>
                    <a:p>
                      <a:pPr algn="ctr"/>
                      <a:r>
                        <a:rPr lang="fr-FR" sz="1400" dirty="0"/>
                        <a:t>Nb truies</a:t>
                      </a:r>
                      <a:endParaRPr lang="en-US" sz="1400" dirty="0"/>
                    </a:p>
                  </a:txBody>
                  <a:tcPr/>
                </a:tc>
                <a:tc>
                  <a:txBody>
                    <a:bodyPr/>
                    <a:lstStyle/>
                    <a:p>
                      <a:pPr algn="ctr"/>
                      <a:r>
                        <a:rPr lang="fr-FR" sz="1400" dirty="0"/>
                        <a:t>2454 truies</a:t>
                      </a:r>
                      <a:endParaRPr lang="en-US" sz="1400" dirty="0"/>
                    </a:p>
                  </a:txBody>
                  <a:tcPr/>
                </a:tc>
                <a:tc>
                  <a:txBody>
                    <a:bodyPr/>
                    <a:lstStyle/>
                    <a:p>
                      <a:pPr algn="ctr"/>
                      <a:r>
                        <a:rPr lang="fr-FR" sz="1400" dirty="0"/>
                        <a:t>6%</a:t>
                      </a:r>
                      <a:endParaRPr lang="en-US" sz="1400" dirty="0"/>
                    </a:p>
                  </a:txBody>
                  <a:tcPr/>
                </a:tc>
                <a:extLst>
                  <a:ext uri="{0D108BD9-81ED-4DB2-BD59-A6C34878D82A}">
                    <a16:rowId xmlns:a16="http://schemas.microsoft.com/office/drawing/2014/main" val="1036285090"/>
                  </a:ext>
                </a:extLst>
              </a:tr>
              <a:tr h="370840">
                <a:tc>
                  <a:txBody>
                    <a:bodyPr/>
                    <a:lstStyle/>
                    <a:p>
                      <a:pPr algn="ctr"/>
                      <a:r>
                        <a:rPr lang="fr-FR" sz="1400" dirty="0"/>
                        <a:t>Nb PC produits</a:t>
                      </a:r>
                      <a:endParaRPr lang="en-US" sz="1400" dirty="0"/>
                    </a:p>
                  </a:txBody>
                  <a:tcPr/>
                </a:tc>
                <a:tc>
                  <a:txBody>
                    <a:bodyPr/>
                    <a:lstStyle/>
                    <a:p>
                      <a:pPr algn="ctr"/>
                      <a:r>
                        <a:rPr lang="fr-FR" sz="1400" dirty="0"/>
                        <a:t>46733 PC</a:t>
                      </a:r>
                      <a:endParaRPr lang="en-US" sz="1400" dirty="0"/>
                    </a:p>
                  </a:txBody>
                  <a:tcPr/>
                </a:tc>
                <a:tc>
                  <a:txBody>
                    <a:bodyPr/>
                    <a:lstStyle/>
                    <a:p>
                      <a:pPr algn="ctr"/>
                      <a:r>
                        <a:rPr lang="fr-FR" sz="1400" dirty="0"/>
                        <a:t>6%</a:t>
                      </a:r>
                      <a:endParaRPr lang="en-US" sz="1400" dirty="0"/>
                    </a:p>
                  </a:txBody>
                  <a:tcPr/>
                </a:tc>
                <a:extLst>
                  <a:ext uri="{0D108BD9-81ED-4DB2-BD59-A6C34878D82A}">
                    <a16:rowId xmlns:a16="http://schemas.microsoft.com/office/drawing/2014/main" val="2665148887"/>
                  </a:ext>
                </a:extLst>
              </a:tr>
            </a:tbl>
          </a:graphicData>
        </a:graphic>
      </p:graphicFrame>
      <p:pic>
        <p:nvPicPr>
          <p:cNvPr id="4" name="Image 3">
            <a:extLst>
              <a:ext uri="{FF2B5EF4-FFF2-40B4-BE49-F238E27FC236}">
                <a16:creationId xmlns:a16="http://schemas.microsoft.com/office/drawing/2014/main" id="{01220506-AADF-45FF-BDA9-3873F35C725C}"/>
              </a:ext>
            </a:extLst>
          </p:cNvPr>
          <p:cNvPicPr>
            <a:picLocks noChangeAspect="1"/>
          </p:cNvPicPr>
          <p:nvPr/>
        </p:nvPicPr>
        <p:blipFill>
          <a:blip r:embed="rId2"/>
          <a:stretch>
            <a:fillRect/>
          </a:stretch>
        </p:blipFill>
        <p:spPr>
          <a:xfrm>
            <a:off x="1193532" y="1595865"/>
            <a:ext cx="5469676" cy="4068602"/>
          </a:xfrm>
          <a:prstGeom prst="rect">
            <a:avLst/>
          </a:prstGeom>
        </p:spPr>
      </p:pic>
      <p:graphicFrame>
        <p:nvGraphicFramePr>
          <p:cNvPr id="10" name="Graphique 9">
            <a:extLst>
              <a:ext uri="{FF2B5EF4-FFF2-40B4-BE49-F238E27FC236}">
                <a16:creationId xmlns:a16="http://schemas.microsoft.com/office/drawing/2014/main" id="{A44D6F46-A34E-45CA-A1E5-668E06422EF9}"/>
              </a:ext>
            </a:extLst>
          </p:cNvPr>
          <p:cNvGraphicFramePr>
            <a:graphicFrameLocks/>
          </p:cNvGraphicFramePr>
          <p:nvPr/>
        </p:nvGraphicFramePr>
        <p:xfrm>
          <a:off x="7044088" y="2656635"/>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Content Placeholder 3">
            <a:extLst>
              <a:ext uri="{FF2B5EF4-FFF2-40B4-BE49-F238E27FC236}">
                <a16:creationId xmlns:a16="http://schemas.microsoft.com/office/drawing/2014/main" id="{618CA09F-16AB-D8C9-30B5-A140FA2F3243}"/>
              </a:ext>
            </a:extLst>
          </p:cNvPr>
          <p:cNvPicPr>
            <a:picLocks noChangeAspect="1"/>
          </p:cNvPicPr>
          <p:nvPr/>
        </p:nvPicPr>
        <p:blipFill>
          <a:blip r:embed="rId4"/>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1398387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Image 59413">
            <a:extLst>
              <a:ext uri="{FF2B5EF4-FFF2-40B4-BE49-F238E27FC236}">
                <a16:creationId xmlns:a16="http://schemas.microsoft.com/office/drawing/2014/main" id="{858B102A-A508-475A-A323-A0C6B5B14F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878" y="2412131"/>
            <a:ext cx="1752244" cy="282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lipse 1">
            <a:extLst>
              <a:ext uri="{FF2B5EF4-FFF2-40B4-BE49-F238E27FC236}">
                <a16:creationId xmlns:a16="http://schemas.microsoft.com/office/drawing/2014/main" id="{D54FD31C-AD19-46CE-962F-DB2C592E2826}"/>
              </a:ext>
            </a:extLst>
          </p:cNvPr>
          <p:cNvSpPr/>
          <p:nvPr/>
        </p:nvSpPr>
        <p:spPr>
          <a:xfrm>
            <a:off x="5712823" y="4521277"/>
            <a:ext cx="879566" cy="416483"/>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orme libre : forme 12">
            <a:extLst>
              <a:ext uri="{FF2B5EF4-FFF2-40B4-BE49-F238E27FC236}">
                <a16:creationId xmlns:a16="http://schemas.microsoft.com/office/drawing/2014/main" id="{165C0E9D-6B26-49F0-AFCA-D3C793C6DF57}"/>
              </a:ext>
            </a:extLst>
          </p:cNvPr>
          <p:cNvSpPr/>
          <p:nvPr/>
        </p:nvSpPr>
        <p:spPr>
          <a:xfrm>
            <a:off x="2949575" y="1318464"/>
            <a:ext cx="6292850" cy="4648200"/>
          </a:xfrm>
          <a:custGeom>
            <a:avLst/>
            <a:gdLst>
              <a:gd name="connsiteX0" fmla="*/ 317500 w 6292850"/>
              <a:gd name="connsiteY0" fmla="*/ 838200 h 4648200"/>
              <a:gd name="connsiteX1" fmla="*/ 234950 w 6292850"/>
              <a:gd name="connsiteY1" fmla="*/ 647700 h 4648200"/>
              <a:gd name="connsiteX2" fmla="*/ 361950 w 6292850"/>
              <a:gd name="connsiteY2" fmla="*/ 501650 h 4648200"/>
              <a:gd name="connsiteX3" fmla="*/ 565150 w 6292850"/>
              <a:gd name="connsiteY3" fmla="*/ 514350 h 4648200"/>
              <a:gd name="connsiteX4" fmla="*/ 666750 w 6292850"/>
              <a:gd name="connsiteY4" fmla="*/ 419100 h 4648200"/>
              <a:gd name="connsiteX5" fmla="*/ 660400 w 6292850"/>
              <a:gd name="connsiteY5" fmla="*/ 228600 h 4648200"/>
              <a:gd name="connsiteX6" fmla="*/ 800100 w 6292850"/>
              <a:gd name="connsiteY6" fmla="*/ 114300 h 4648200"/>
              <a:gd name="connsiteX7" fmla="*/ 984250 w 6292850"/>
              <a:gd name="connsiteY7" fmla="*/ 107950 h 4648200"/>
              <a:gd name="connsiteX8" fmla="*/ 1041400 w 6292850"/>
              <a:gd name="connsiteY8" fmla="*/ 0 h 4648200"/>
              <a:gd name="connsiteX9" fmla="*/ 1187450 w 6292850"/>
              <a:gd name="connsiteY9" fmla="*/ 6350 h 4648200"/>
              <a:gd name="connsiteX10" fmla="*/ 1352550 w 6292850"/>
              <a:gd name="connsiteY10" fmla="*/ 222250 h 4648200"/>
              <a:gd name="connsiteX11" fmla="*/ 1447800 w 6292850"/>
              <a:gd name="connsiteY11" fmla="*/ 146050 h 4648200"/>
              <a:gd name="connsiteX12" fmla="*/ 1530350 w 6292850"/>
              <a:gd name="connsiteY12" fmla="*/ 146050 h 4648200"/>
              <a:gd name="connsiteX13" fmla="*/ 1701800 w 6292850"/>
              <a:gd name="connsiteY13" fmla="*/ 228600 h 4648200"/>
              <a:gd name="connsiteX14" fmla="*/ 1866900 w 6292850"/>
              <a:gd name="connsiteY14" fmla="*/ 127000 h 4648200"/>
              <a:gd name="connsiteX15" fmla="*/ 2012950 w 6292850"/>
              <a:gd name="connsiteY15" fmla="*/ 450850 h 4648200"/>
              <a:gd name="connsiteX16" fmla="*/ 2209800 w 6292850"/>
              <a:gd name="connsiteY16" fmla="*/ 463550 h 4648200"/>
              <a:gd name="connsiteX17" fmla="*/ 2324100 w 6292850"/>
              <a:gd name="connsiteY17" fmla="*/ 590550 h 4648200"/>
              <a:gd name="connsiteX18" fmla="*/ 2317750 w 6292850"/>
              <a:gd name="connsiteY18" fmla="*/ 787400 h 4648200"/>
              <a:gd name="connsiteX19" fmla="*/ 2190750 w 6292850"/>
              <a:gd name="connsiteY19" fmla="*/ 901700 h 4648200"/>
              <a:gd name="connsiteX20" fmla="*/ 2197100 w 6292850"/>
              <a:gd name="connsiteY20" fmla="*/ 1022350 h 4648200"/>
              <a:gd name="connsiteX21" fmla="*/ 2330450 w 6292850"/>
              <a:gd name="connsiteY21" fmla="*/ 1073150 h 4648200"/>
              <a:gd name="connsiteX22" fmla="*/ 2730500 w 6292850"/>
              <a:gd name="connsiteY22" fmla="*/ 1073150 h 4648200"/>
              <a:gd name="connsiteX23" fmla="*/ 2832100 w 6292850"/>
              <a:gd name="connsiteY23" fmla="*/ 984250 h 4648200"/>
              <a:gd name="connsiteX24" fmla="*/ 2838450 w 6292850"/>
              <a:gd name="connsiteY24" fmla="*/ 850900 h 4648200"/>
              <a:gd name="connsiteX25" fmla="*/ 3111500 w 6292850"/>
              <a:gd name="connsiteY25" fmla="*/ 850900 h 4648200"/>
              <a:gd name="connsiteX26" fmla="*/ 3302000 w 6292850"/>
              <a:gd name="connsiteY26" fmla="*/ 1035050 h 4648200"/>
              <a:gd name="connsiteX27" fmla="*/ 3498850 w 6292850"/>
              <a:gd name="connsiteY27" fmla="*/ 444500 h 4648200"/>
              <a:gd name="connsiteX28" fmla="*/ 3543300 w 6292850"/>
              <a:gd name="connsiteY28" fmla="*/ 457200 h 4648200"/>
              <a:gd name="connsiteX29" fmla="*/ 3619500 w 6292850"/>
              <a:gd name="connsiteY29" fmla="*/ 495300 h 4648200"/>
              <a:gd name="connsiteX30" fmla="*/ 3771900 w 6292850"/>
              <a:gd name="connsiteY30" fmla="*/ 450850 h 4648200"/>
              <a:gd name="connsiteX31" fmla="*/ 4140200 w 6292850"/>
              <a:gd name="connsiteY31" fmla="*/ 863600 h 4648200"/>
              <a:gd name="connsiteX32" fmla="*/ 4324350 w 6292850"/>
              <a:gd name="connsiteY32" fmla="*/ 755650 h 4648200"/>
              <a:gd name="connsiteX33" fmla="*/ 4432300 w 6292850"/>
              <a:gd name="connsiteY33" fmla="*/ 869950 h 4648200"/>
              <a:gd name="connsiteX34" fmla="*/ 4635500 w 6292850"/>
              <a:gd name="connsiteY34" fmla="*/ 850900 h 4648200"/>
              <a:gd name="connsiteX35" fmla="*/ 4870450 w 6292850"/>
              <a:gd name="connsiteY35" fmla="*/ 584200 h 4648200"/>
              <a:gd name="connsiteX36" fmla="*/ 4953000 w 6292850"/>
              <a:gd name="connsiteY36" fmla="*/ 641350 h 4648200"/>
              <a:gd name="connsiteX37" fmla="*/ 4914900 w 6292850"/>
              <a:gd name="connsiteY37" fmla="*/ 857250 h 4648200"/>
              <a:gd name="connsiteX38" fmla="*/ 4743450 w 6292850"/>
              <a:gd name="connsiteY38" fmla="*/ 927100 h 4648200"/>
              <a:gd name="connsiteX39" fmla="*/ 4737100 w 6292850"/>
              <a:gd name="connsiteY39" fmla="*/ 1060450 h 4648200"/>
              <a:gd name="connsiteX40" fmla="*/ 4978400 w 6292850"/>
              <a:gd name="connsiteY40" fmla="*/ 1028700 h 4648200"/>
              <a:gd name="connsiteX41" fmla="*/ 5175250 w 6292850"/>
              <a:gd name="connsiteY41" fmla="*/ 857250 h 4648200"/>
              <a:gd name="connsiteX42" fmla="*/ 5111750 w 6292850"/>
              <a:gd name="connsiteY42" fmla="*/ 793750 h 4648200"/>
              <a:gd name="connsiteX43" fmla="*/ 5124450 w 6292850"/>
              <a:gd name="connsiteY43" fmla="*/ 723900 h 4648200"/>
              <a:gd name="connsiteX44" fmla="*/ 5187950 w 6292850"/>
              <a:gd name="connsiteY44" fmla="*/ 628650 h 4648200"/>
              <a:gd name="connsiteX45" fmla="*/ 5314950 w 6292850"/>
              <a:gd name="connsiteY45" fmla="*/ 641350 h 4648200"/>
              <a:gd name="connsiteX46" fmla="*/ 5416550 w 6292850"/>
              <a:gd name="connsiteY46" fmla="*/ 539750 h 4648200"/>
              <a:gd name="connsiteX47" fmla="*/ 5727700 w 6292850"/>
              <a:gd name="connsiteY47" fmla="*/ 552450 h 4648200"/>
              <a:gd name="connsiteX48" fmla="*/ 5708650 w 6292850"/>
              <a:gd name="connsiteY48" fmla="*/ 647700 h 4648200"/>
              <a:gd name="connsiteX49" fmla="*/ 5848350 w 6292850"/>
              <a:gd name="connsiteY49" fmla="*/ 749300 h 4648200"/>
              <a:gd name="connsiteX50" fmla="*/ 5753100 w 6292850"/>
              <a:gd name="connsiteY50" fmla="*/ 857250 h 4648200"/>
              <a:gd name="connsiteX51" fmla="*/ 5759450 w 6292850"/>
              <a:gd name="connsiteY51" fmla="*/ 1060450 h 4648200"/>
              <a:gd name="connsiteX52" fmla="*/ 5842000 w 6292850"/>
              <a:gd name="connsiteY52" fmla="*/ 1035050 h 4648200"/>
              <a:gd name="connsiteX53" fmla="*/ 5854700 w 6292850"/>
              <a:gd name="connsiteY53" fmla="*/ 1162050 h 4648200"/>
              <a:gd name="connsiteX54" fmla="*/ 5975350 w 6292850"/>
              <a:gd name="connsiteY54" fmla="*/ 1181100 h 4648200"/>
              <a:gd name="connsiteX55" fmla="*/ 6051550 w 6292850"/>
              <a:gd name="connsiteY55" fmla="*/ 1263650 h 4648200"/>
              <a:gd name="connsiteX56" fmla="*/ 6057900 w 6292850"/>
              <a:gd name="connsiteY56" fmla="*/ 1397000 h 4648200"/>
              <a:gd name="connsiteX57" fmla="*/ 5988050 w 6292850"/>
              <a:gd name="connsiteY57" fmla="*/ 1473200 h 4648200"/>
              <a:gd name="connsiteX58" fmla="*/ 5803900 w 6292850"/>
              <a:gd name="connsiteY58" fmla="*/ 1492250 h 4648200"/>
              <a:gd name="connsiteX59" fmla="*/ 5803900 w 6292850"/>
              <a:gd name="connsiteY59" fmla="*/ 1682750 h 4648200"/>
              <a:gd name="connsiteX60" fmla="*/ 5835650 w 6292850"/>
              <a:gd name="connsiteY60" fmla="*/ 1790700 h 4648200"/>
              <a:gd name="connsiteX61" fmla="*/ 6076950 w 6292850"/>
              <a:gd name="connsiteY61" fmla="*/ 1847850 h 4648200"/>
              <a:gd name="connsiteX62" fmla="*/ 6057900 w 6292850"/>
              <a:gd name="connsiteY62" fmla="*/ 2095500 h 4648200"/>
              <a:gd name="connsiteX63" fmla="*/ 6292850 w 6292850"/>
              <a:gd name="connsiteY63" fmla="*/ 2241550 h 4648200"/>
              <a:gd name="connsiteX64" fmla="*/ 6184900 w 6292850"/>
              <a:gd name="connsiteY64" fmla="*/ 2368550 h 4648200"/>
              <a:gd name="connsiteX65" fmla="*/ 6197600 w 6292850"/>
              <a:gd name="connsiteY65" fmla="*/ 2584450 h 4648200"/>
              <a:gd name="connsiteX66" fmla="*/ 6108700 w 6292850"/>
              <a:gd name="connsiteY66" fmla="*/ 2584450 h 4648200"/>
              <a:gd name="connsiteX67" fmla="*/ 5943600 w 6292850"/>
              <a:gd name="connsiteY67" fmla="*/ 2717800 h 4648200"/>
              <a:gd name="connsiteX68" fmla="*/ 5727700 w 6292850"/>
              <a:gd name="connsiteY68" fmla="*/ 2730500 h 4648200"/>
              <a:gd name="connsiteX69" fmla="*/ 5676900 w 6292850"/>
              <a:gd name="connsiteY69" fmla="*/ 2806700 h 4648200"/>
              <a:gd name="connsiteX70" fmla="*/ 5499100 w 6292850"/>
              <a:gd name="connsiteY70" fmla="*/ 2806700 h 4648200"/>
              <a:gd name="connsiteX71" fmla="*/ 5448300 w 6292850"/>
              <a:gd name="connsiteY71" fmla="*/ 2895600 h 4648200"/>
              <a:gd name="connsiteX72" fmla="*/ 5391150 w 6292850"/>
              <a:gd name="connsiteY72" fmla="*/ 2895600 h 4648200"/>
              <a:gd name="connsiteX73" fmla="*/ 5289550 w 6292850"/>
              <a:gd name="connsiteY73" fmla="*/ 2774950 h 4648200"/>
              <a:gd name="connsiteX74" fmla="*/ 5181600 w 6292850"/>
              <a:gd name="connsiteY74" fmla="*/ 2794000 h 4648200"/>
              <a:gd name="connsiteX75" fmla="*/ 5130800 w 6292850"/>
              <a:gd name="connsiteY75" fmla="*/ 3022600 h 4648200"/>
              <a:gd name="connsiteX76" fmla="*/ 5251450 w 6292850"/>
              <a:gd name="connsiteY76" fmla="*/ 3060700 h 4648200"/>
              <a:gd name="connsiteX77" fmla="*/ 5270500 w 6292850"/>
              <a:gd name="connsiteY77" fmla="*/ 3263900 h 4648200"/>
              <a:gd name="connsiteX78" fmla="*/ 5054600 w 6292850"/>
              <a:gd name="connsiteY78" fmla="*/ 3263900 h 4648200"/>
              <a:gd name="connsiteX79" fmla="*/ 4641850 w 6292850"/>
              <a:gd name="connsiteY79" fmla="*/ 3594100 h 4648200"/>
              <a:gd name="connsiteX80" fmla="*/ 4641850 w 6292850"/>
              <a:gd name="connsiteY80" fmla="*/ 3689350 h 4648200"/>
              <a:gd name="connsiteX81" fmla="*/ 4419600 w 6292850"/>
              <a:gd name="connsiteY81" fmla="*/ 3689350 h 4648200"/>
              <a:gd name="connsiteX82" fmla="*/ 4425950 w 6292850"/>
              <a:gd name="connsiteY82" fmla="*/ 3905250 h 4648200"/>
              <a:gd name="connsiteX83" fmla="*/ 4400550 w 6292850"/>
              <a:gd name="connsiteY83" fmla="*/ 3975100 h 4648200"/>
              <a:gd name="connsiteX84" fmla="*/ 4229100 w 6292850"/>
              <a:gd name="connsiteY84" fmla="*/ 3987800 h 4648200"/>
              <a:gd name="connsiteX85" fmla="*/ 4216400 w 6292850"/>
              <a:gd name="connsiteY85" fmla="*/ 4197350 h 4648200"/>
              <a:gd name="connsiteX86" fmla="*/ 4457700 w 6292850"/>
              <a:gd name="connsiteY86" fmla="*/ 4273550 h 4648200"/>
              <a:gd name="connsiteX87" fmla="*/ 4521200 w 6292850"/>
              <a:gd name="connsiteY87" fmla="*/ 4349750 h 4648200"/>
              <a:gd name="connsiteX88" fmla="*/ 4521200 w 6292850"/>
              <a:gd name="connsiteY88" fmla="*/ 4457700 h 4648200"/>
              <a:gd name="connsiteX89" fmla="*/ 4368800 w 6292850"/>
              <a:gd name="connsiteY89" fmla="*/ 4648200 h 4648200"/>
              <a:gd name="connsiteX90" fmla="*/ 3956050 w 6292850"/>
              <a:gd name="connsiteY90" fmla="*/ 4419600 h 4648200"/>
              <a:gd name="connsiteX91" fmla="*/ 3930650 w 6292850"/>
              <a:gd name="connsiteY91" fmla="*/ 4292600 h 4648200"/>
              <a:gd name="connsiteX92" fmla="*/ 3498850 w 6292850"/>
              <a:gd name="connsiteY92" fmla="*/ 4438650 h 4648200"/>
              <a:gd name="connsiteX93" fmla="*/ 3473450 w 6292850"/>
              <a:gd name="connsiteY93" fmla="*/ 4286250 h 4648200"/>
              <a:gd name="connsiteX94" fmla="*/ 2990850 w 6292850"/>
              <a:gd name="connsiteY94" fmla="*/ 4248150 h 4648200"/>
              <a:gd name="connsiteX95" fmla="*/ 2940050 w 6292850"/>
              <a:gd name="connsiteY95" fmla="*/ 4330700 h 4648200"/>
              <a:gd name="connsiteX96" fmla="*/ 2882900 w 6292850"/>
              <a:gd name="connsiteY96" fmla="*/ 4254500 h 4648200"/>
              <a:gd name="connsiteX97" fmla="*/ 2743200 w 6292850"/>
              <a:gd name="connsiteY97" fmla="*/ 4375150 h 4648200"/>
              <a:gd name="connsiteX98" fmla="*/ 2673350 w 6292850"/>
              <a:gd name="connsiteY98" fmla="*/ 4267200 h 4648200"/>
              <a:gd name="connsiteX99" fmla="*/ 2514600 w 6292850"/>
              <a:gd name="connsiteY99" fmla="*/ 4248150 h 4648200"/>
              <a:gd name="connsiteX100" fmla="*/ 2501900 w 6292850"/>
              <a:gd name="connsiteY100" fmla="*/ 4133850 h 4648200"/>
              <a:gd name="connsiteX101" fmla="*/ 2413000 w 6292850"/>
              <a:gd name="connsiteY101" fmla="*/ 4051300 h 4648200"/>
              <a:gd name="connsiteX102" fmla="*/ 2368550 w 6292850"/>
              <a:gd name="connsiteY102" fmla="*/ 3873500 h 4648200"/>
              <a:gd name="connsiteX103" fmla="*/ 2260600 w 6292850"/>
              <a:gd name="connsiteY103" fmla="*/ 3816350 h 4648200"/>
              <a:gd name="connsiteX104" fmla="*/ 2260600 w 6292850"/>
              <a:gd name="connsiteY104" fmla="*/ 3575050 h 4648200"/>
              <a:gd name="connsiteX105" fmla="*/ 1917700 w 6292850"/>
              <a:gd name="connsiteY105" fmla="*/ 3333750 h 4648200"/>
              <a:gd name="connsiteX106" fmla="*/ 1816100 w 6292850"/>
              <a:gd name="connsiteY106" fmla="*/ 3422650 h 4648200"/>
              <a:gd name="connsiteX107" fmla="*/ 1752600 w 6292850"/>
              <a:gd name="connsiteY107" fmla="*/ 3416300 h 4648200"/>
              <a:gd name="connsiteX108" fmla="*/ 1600200 w 6292850"/>
              <a:gd name="connsiteY108" fmla="*/ 3200400 h 4648200"/>
              <a:gd name="connsiteX109" fmla="*/ 1371600 w 6292850"/>
              <a:gd name="connsiteY109" fmla="*/ 3257550 h 4648200"/>
              <a:gd name="connsiteX110" fmla="*/ 1377950 w 6292850"/>
              <a:gd name="connsiteY110" fmla="*/ 3321050 h 4648200"/>
              <a:gd name="connsiteX111" fmla="*/ 1276350 w 6292850"/>
              <a:gd name="connsiteY111" fmla="*/ 3327400 h 4648200"/>
              <a:gd name="connsiteX112" fmla="*/ 1130300 w 6292850"/>
              <a:gd name="connsiteY112" fmla="*/ 3689350 h 4648200"/>
              <a:gd name="connsiteX113" fmla="*/ 965200 w 6292850"/>
              <a:gd name="connsiteY113" fmla="*/ 3371850 h 4648200"/>
              <a:gd name="connsiteX114" fmla="*/ 895350 w 6292850"/>
              <a:gd name="connsiteY114" fmla="*/ 3352800 h 4648200"/>
              <a:gd name="connsiteX115" fmla="*/ 850900 w 6292850"/>
              <a:gd name="connsiteY115" fmla="*/ 3327400 h 4648200"/>
              <a:gd name="connsiteX116" fmla="*/ 812800 w 6292850"/>
              <a:gd name="connsiteY116" fmla="*/ 3276600 h 4648200"/>
              <a:gd name="connsiteX117" fmla="*/ 609600 w 6292850"/>
              <a:gd name="connsiteY117" fmla="*/ 3422650 h 4648200"/>
              <a:gd name="connsiteX118" fmla="*/ 615950 w 6292850"/>
              <a:gd name="connsiteY118" fmla="*/ 3479800 h 4648200"/>
              <a:gd name="connsiteX119" fmla="*/ 622300 w 6292850"/>
              <a:gd name="connsiteY119" fmla="*/ 3556000 h 4648200"/>
              <a:gd name="connsiteX120" fmla="*/ 463550 w 6292850"/>
              <a:gd name="connsiteY120" fmla="*/ 3752850 h 4648200"/>
              <a:gd name="connsiteX121" fmla="*/ 152400 w 6292850"/>
              <a:gd name="connsiteY121" fmla="*/ 3765550 h 4648200"/>
              <a:gd name="connsiteX122" fmla="*/ 69850 w 6292850"/>
              <a:gd name="connsiteY122" fmla="*/ 3695700 h 4648200"/>
              <a:gd name="connsiteX123" fmla="*/ 57150 w 6292850"/>
              <a:gd name="connsiteY123" fmla="*/ 3467100 h 4648200"/>
              <a:gd name="connsiteX124" fmla="*/ 0 w 6292850"/>
              <a:gd name="connsiteY124" fmla="*/ 3200400 h 4648200"/>
              <a:gd name="connsiteX125" fmla="*/ 171450 w 6292850"/>
              <a:gd name="connsiteY125" fmla="*/ 2876550 h 4648200"/>
              <a:gd name="connsiteX126" fmla="*/ 177800 w 6292850"/>
              <a:gd name="connsiteY126" fmla="*/ 2749550 h 4648200"/>
              <a:gd name="connsiteX127" fmla="*/ 368300 w 6292850"/>
              <a:gd name="connsiteY127" fmla="*/ 2552700 h 4648200"/>
              <a:gd name="connsiteX128" fmla="*/ 508000 w 6292850"/>
              <a:gd name="connsiteY128" fmla="*/ 2489200 h 4648200"/>
              <a:gd name="connsiteX129" fmla="*/ 520700 w 6292850"/>
              <a:gd name="connsiteY129" fmla="*/ 2184400 h 4648200"/>
              <a:gd name="connsiteX130" fmla="*/ 469900 w 6292850"/>
              <a:gd name="connsiteY130" fmla="*/ 2139950 h 4648200"/>
              <a:gd name="connsiteX131" fmla="*/ 622300 w 6292850"/>
              <a:gd name="connsiteY131" fmla="*/ 2000250 h 4648200"/>
              <a:gd name="connsiteX132" fmla="*/ 400050 w 6292850"/>
              <a:gd name="connsiteY132" fmla="*/ 1714500 h 4648200"/>
              <a:gd name="connsiteX133" fmla="*/ 647700 w 6292850"/>
              <a:gd name="connsiteY133" fmla="*/ 1454150 h 4648200"/>
              <a:gd name="connsiteX134" fmla="*/ 654050 w 6292850"/>
              <a:gd name="connsiteY134" fmla="*/ 1308100 h 4648200"/>
              <a:gd name="connsiteX135" fmla="*/ 603250 w 6292850"/>
              <a:gd name="connsiteY135" fmla="*/ 1155700 h 4648200"/>
              <a:gd name="connsiteX136" fmla="*/ 412750 w 6292850"/>
              <a:gd name="connsiteY136" fmla="*/ 831850 h 4648200"/>
              <a:gd name="connsiteX137" fmla="*/ 317500 w 6292850"/>
              <a:gd name="connsiteY137" fmla="*/ 83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292850" h="4648200">
                <a:moveTo>
                  <a:pt x="317500" y="838200"/>
                </a:moveTo>
                <a:lnTo>
                  <a:pt x="234950" y="647700"/>
                </a:lnTo>
                <a:lnTo>
                  <a:pt x="361950" y="501650"/>
                </a:lnTo>
                <a:lnTo>
                  <a:pt x="565150" y="514350"/>
                </a:lnTo>
                <a:lnTo>
                  <a:pt x="666750" y="419100"/>
                </a:lnTo>
                <a:lnTo>
                  <a:pt x="660400" y="228600"/>
                </a:lnTo>
                <a:lnTo>
                  <a:pt x="800100" y="114300"/>
                </a:lnTo>
                <a:lnTo>
                  <a:pt x="984250" y="107950"/>
                </a:lnTo>
                <a:lnTo>
                  <a:pt x="1041400" y="0"/>
                </a:lnTo>
                <a:lnTo>
                  <a:pt x="1187450" y="6350"/>
                </a:lnTo>
                <a:lnTo>
                  <a:pt x="1352550" y="222250"/>
                </a:lnTo>
                <a:lnTo>
                  <a:pt x="1447800" y="146050"/>
                </a:lnTo>
                <a:lnTo>
                  <a:pt x="1530350" y="146050"/>
                </a:lnTo>
                <a:lnTo>
                  <a:pt x="1701800" y="228600"/>
                </a:lnTo>
                <a:lnTo>
                  <a:pt x="1866900" y="127000"/>
                </a:lnTo>
                <a:lnTo>
                  <a:pt x="2012950" y="450850"/>
                </a:lnTo>
                <a:lnTo>
                  <a:pt x="2209800" y="463550"/>
                </a:lnTo>
                <a:lnTo>
                  <a:pt x="2324100" y="590550"/>
                </a:lnTo>
                <a:lnTo>
                  <a:pt x="2317750" y="787400"/>
                </a:lnTo>
                <a:lnTo>
                  <a:pt x="2190750" y="901700"/>
                </a:lnTo>
                <a:lnTo>
                  <a:pt x="2197100" y="1022350"/>
                </a:lnTo>
                <a:lnTo>
                  <a:pt x="2330450" y="1073150"/>
                </a:lnTo>
                <a:lnTo>
                  <a:pt x="2730500" y="1073150"/>
                </a:lnTo>
                <a:lnTo>
                  <a:pt x="2832100" y="984250"/>
                </a:lnTo>
                <a:lnTo>
                  <a:pt x="2838450" y="850900"/>
                </a:lnTo>
                <a:lnTo>
                  <a:pt x="3111500" y="850900"/>
                </a:lnTo>
                <a:lnTo>
                  <a:pt x="3302000" y="1035050"/>
                </a:lnTo>
                <a:lnTo>
                  <a:pt x="3498850" y="444500"/>
                </a:lnTo>
                <a:lnTo>
                  <a:pt x="3543300" y="457200"/>
                </a:lnTo>
                <a:lnTo>
                  <a:pt x="3619500" y="495300"/>
                </a:lnTo>
                <a:lnTo>
                  <a:pt x="3771900" y="450850"/>
                </a:lnTo>
                <a:lnTo>
                  <a:pt x="4140200" y="863600"/>
                </a:lnTo>
                <a:lnTo>
                  <a:pt x="4324350" y="755650"/>
                </a:lnTo>
                <a:lnTo>
                  <a:pt x="4432300" y="869950"/>
                </a:lnTo>
                <a:lnTo>
                  <a:pt x="4635500" y="850900"/>
                </a:lnTo>
                <a:lnTo>
                  <a:pt x="4870450" y="584200"/>
                </a:lnTo>
                <a:lnTo>
                  <a:pt x="4953000" y="641350"/>
                </a:lnTo>
                <a:lnTo>
                  <a:pt x="4914900" y="857250"/>
                </a:lnTo>
                <a:lnTo>
                  <a:pt x="4743450" y="927100"/>
                </a:lnTo>
                <a:lnTo>
                  <a:pt x="4737100" y="1060450"/>
                </a:lnTo>
                <a:lnTo>
                  <a:pt x="4978400" y="1028700"/>
                </a:lnTo>
                <a:lnTo>
                  <a:pt x="5175250" y="857250"/>
                </a:lnTo>
                <a:lnTo>
                  <a:pt x="5111750" y="793750"/>
                </a:lnTo>
                <a:lnTo>
                  <a:pt x="5124450" y="723900"/>
                </a:lnTo>
                <a:lnTo>
                  <a:pt x="5187950" y="628650"/>
                </a:lnTo>
                <a:lnTo>
                  <a:pt x="5314950" y="641350"/>
                </a:lnTo>
                <a:lnTo>
                  <a:pt x="5416550" y="539750"/>
                </a:lnTo>
                <a:lnTo>
                  <a:pt x="5727700" y="552450"/>
                </a:lnTo>
                <a:lnTo>
                  <a:pt x="5708650" y="647700"/>
                </a:lnTo>
                <a:lnTo>
                  <a:pt x="5848350" y="749300"/>
                </a:lnTo>
                <a:lnTo>
                  <a:pt x="5753100" y="857250"/>
                </a:lnTo>
                <a:lnTo>
                  <a:pt x="5759450" y="1060450"/>
                </a:lnTo>
                <a:lnTo>
                  <a:pt x="5842000" y="1035050"/>
                </a:lnTo>
                <a:lnTo>
                  <a:pt x="5854700" y="1162050"/>
                </a:lnTo>
                <a:lnTo>
                  <a:pt x="5975350" y="1181100"/>
                </a:lnTo>
                <a:lnTo>
                  <a:pt x="6051550" y="1263650"/>
                </a:lnTo>
                <a:lnTo>
                  <a:pt x="6057900" y="1397000"/>
                </a:lnTo>
                <a:lnTo>
                  <a:pt x="5988050" y="1473200"/>
                </a:lnTo>
                <a:lnTo>
                  <a:pt x="5803900" y="1492250"/>
                </a:lnTo>
                <a:lnTo>
                  <a:pt x="5803900" y="1682750"/>
                </a:lnTo>
                <a:lnTo>
                  <a:pt x="5835650" y="1790700"/>
                </a:lnTo>
                <a:lnTo>
                  <a:pt x="6076950" y="1847850"/>
                </a:lnTo>
                <a:lnTo>
                  <a:pt x="6057900" y="2095500"/>
                </a:lnTo>
                <a:lnTo>
                  <a:pt x="6292850" y="2241550"/>
                </a:lnTo>
                <a:lnTo>
                  <a:pt x="6184900" y="2368550"/>
                </a:lnTo>
                <a:lnTo>
                  <a:pt x="6197600" y="2584450"/>
                </a:lnTo>
                <a:lnTo>
                  <a:pt x="6108700" y="2584450"/>
                </a:lnTo>
                <a:lnTo>
                  <a:pt x="5943600" y="2717800"/>
                </a:lnTo>
                <a:lnTo>
                  <a:pt x="5727700" y="2730500"/>
                </a:lnTo>
                <a:lnTo>
                  <a:pt x="5676900" y="2806700"/>
                </a:lnTo>
                <a:lnTo>
                  <a:pt x="5499100" y="2806700"/>
                </a:lnTo>
                <a:lnTo>
                  <a:pt x="5448300" y="2895600"/>
                </a:lnTo>
                <a:lnTo>
                  <a:pt x="5391150" y="2895600"/>
                </a:lnTo>
                <a:lnTo>
                  <a:pt x="5289550" y="2774950"/>
                </a:lnTo>
                <a:lnTo>
                  <a:pt x="5181600" y="2794000"/>
                </a:lnTo>
                <a:lnTo>
                  <a:pt x="5130800" y="3022600"/>
                </a:lnTo>
                <a:lnTo>
                  <a:pt x="5251450" y="3060700"/>
                </a:lnTo>
                <a:lnTo>
                  <a:pt x="5270500" y="3263900"/>
                </a:lnTo>
                <a:lnTo>
                  <a:pt x="5054600" y="3263900"/>
                </a:lnTo>
                <a:lnTo>
                  <a:pt x="4641850" y="3594100"/>
                </a:lnTo>
                <a:lnTo>
                  <a:pt x="4641850" y="3689350"/>
                </a:lnTo>
                <a:lnTo>
                  <a:pt x="4419600" y="3689350"/>
                </a:lnTo>
                <a:lnTo>
                  <a:pt x="4425950" y="3905250"/>
                </a:lnTo>
                <a:lnTo>
                  <a:pt x="4400550" y="3975100"/>
                </a:lnTo>
                <a:lnTo>
                  <a:pt x="4229100" y="3987800"/>
                </a:lnTo>
                <a:lnTo>
                  <a:pt x="4216400" y="4197350"/>
                </a:lnTo>
                <a:lnTo>
                  <a:pt x="4457700" y="4273550"/>
                </a:lnTo>
                <a:lnTo>
                  <a:pt x="4521200" y="4349750"/>
                </a:lnTo>
                <a:lnTo>
                  <a:pt x="4521200" y="4457700"/>
                </a:lnTo>
                <a:lnTo>
                  <a:pt x="4368800" y="4648200"/>
                </a:lnTo>
                <a:lnTo>
                  <a:pt x="3956050" y="4419600"/>
                </a:lnTo>
                <a:lnTo>
                  <a:pt x="3930650" y="4292600"/>
                </a:lnTo>
                <a:lnTo>
                  <a:pt x="3498850" y="4438650"/>
                </a:lnTo>
                <a:lnTo>
                  <a:pt x="3473450" y="4286250"/>
                </a:lnTo>
                <a:lnTo>
                  <a:pt x="2990850" y="4248150"/>
                </a:lnTo>
                <a:lnTo>
                  <a:pt x="2940050" y="4330700"/>
                </a:lnTo>
                <a:lnTo>
                  <a:pt x="2882900" y="4254500"/>
                </a:lnTo>
                <a:lnTo>
                  <a:pt x="2743200" y="4375150"/>
                </a:lnTo>
                <a:lnTo>
                  <a:pt x="2673350" y="4267200"/>
                </a:lnTo>
                <a:lnTo>
                  <a:pt x="2514600" y="4248150"/>
                </a:lnTo>
                <a:lnTo>
                  <a:pt x="2501900" y="4133850"/>
                </a:lnTo>
                <a:lnTo>
                  <a:pt x="2413000" y="4051300"/>
                </a:lnTo>
                <a:lnTo>
                  <a:pt x="2368550" y="3873500"/>
                </a:lnTo>
                <a:lnTo>
                  <a:pt x="2260600" y="3816350"/>
                </a:lnTo>
                <a:lnTo>
                  <a:pt x="2260600" y="3575050"/>
                </a:lnTo>
                <a:lnTo>
                  <a:pt x="1917700" y="3333750"/>
                </a:lnTo>
                <a:lnTo>
                  <a:pt x="1816100" y="3422650"/>
                </a:lnTo>
                <a:lnTo>
                  <a:pt x="1752600" y="3416300"/>
                </a:lnTo>
                <a:lnTo>
                  <a:pt x="1600200" y="3200400"/>
                </a:lnTo>
                <a:lnTo>
                  <a:pt x="1371600" y="3257550"/>
                </a:lnTo>
                <a:lnTo>
                  <a:pt x="1377950" y="3321050"/>
                </a:lnTo>
                <a:lnTo>
                  <a:pt x="1276350" y="3327400"/>
                </a:lnTo>
                <a:lnTo>
                  <a:pt x="1130300" y="3689350"/>
                </a:lnTo>
                <a:lnTo>
                  <a:pt x="965200" y="3371850"/>
                </a:lnTo>
                <a:lnTo>
                  <a:pt x="895350" y="3352800"/>
                </a:lnTo>
                <a:lnTo>
                  <a:pt x="850900" y="3327400"/>
                </a:lnTo>
                <a:lnTo>
                  <a:pt x="812800" y="3276600"/>
                </a:lnTo>
                <a:lnTo>
                  <a:pt x="609600" y="3422650"/>
                </a:lnTo>
                <a:lnTo>
                  <a:pt x="615950" y="3479800"/>
                </a:lnTo>
                <a:lnTo>
                  <a:pt x="622300" y="3556000"/>
                </a:lnTo>
                <a:lnTo>
                  <a:pt x="463550" y="3752850"/>
                </a:lnTo>
                <a:lnTo>
                  <a:pt x="152400" y="3765550"/>
                </a:lnTo>
                <a:lnTo>
                  <a:pt x="69850" y="3695700"/>
                </a:lnTo>
                <a:lnTo>
                  <a:pt x="57150" y="3467100"/>
                </a:lnTo>
                <a:lnTo>
                  <a:pt x="0" y="3200400"/>
                </a:lnTo>
                <a:lnTo>
                  <a:pt x="171450" y="2876550"/>
                </a:lnTo>
                <a:lnTo>
                  <a:pt x="177800" y="2749550"/>
                </a:lnTo>
                <a:lnTo>
                  <a:pt x="368300" y="2552700"/>
                </a:lnTo>
                <a:lnTo>
                  <a:pt x="508000" y="2489200"/>
                </a:lnTo>
                <a:lnTo>
                  <a:pt x="520700" y="2184400"/>
                </a:lnTo>
                <a:lnTo>
                  <a:pt x="469900" y="2139950"/>
                </a:lnTo>
                <a:lnTo>
                  <a:pt x="622300" y="2000250"/>
                </a:lnTo>
                <a:lnTo>
                  <a:pt x="400050" y="1714500"/>
                </a:lnTo>
                <a:lnTo>
                  <a:pt x="647700" y="1454150"/>
                </a:lnTo>
                <a:lnTo>
                  <a:pt x="654050" y="1308100"/>
                </a:lnTo>
                <a:lnTo>
                  <a:pt x="603250" y="1155700"/>
                </a:lnTo>
                <a:lnTo>
                  <a:pt x="412750" y="831850"/>
                </a:lnTo>
                <a:lnTo>
                  <a:pt x="317500" y="838200"/>
                </a:lnTo>
                <a:close/>
              </a:path>
            </a:pathLst>
          </a:cu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re 2">
            <a:extLst>
              <a:ext uri="{FF2B5EF4-FFF2-40B4-BE49-F238E27FC236}">
                <a16:creationId xmlns:a16="http://schemas.microsoft.com/office/drawing/2014/main" id="{BA14E72A-D4C6-42C6-978C-E21B24D6577D}"/>
              </a:ext>
            </a:extLst>
          </p:cNvPr>
          <p:cNvSpPr>
            <a:spLocks noGrp="1"/>
          </p:cNvSpPr>
          <p:nvPr>
            <p:ph type="title"/>
          </p:nvPr>
        </p:nvSpPr>
        <p:spPr/>
        <p:txBody>
          <a:bodyPr>
            <a:normAutofit fontScale="90000"/>
          </a:bodyPr>
          <a:lstStyle/>
          <a:p>
            <a:r>
              <a:rPr lang="fr-FR" dirty="0"/>
              <a:t>Place des élevages dans le système alimentaire de la région</a:t>
            </a:r>
          </a:p>
        </p:txBody>
      </p:sp>
      <p:sp>
        <p:nvSpPr>
          <p:cNvPr id="4" name="Espace réservé du numéro de diapositive 3">
            <a:extLst>
              <a:ext uri="{FF2B5EF4-FFF2-40B4-BE49-F238E27FC236}">
                <a16:creationId xmlns:a16="http://schemas.microsoft.com/office/drawing/2014/main" id="{52E25CDC-5D32-4E94-B12C-0188250CB7B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4B038A-AB6F-4ABE-AFA1-418ECD5C6A57}" type="slidenum">
              <a:rPr kumimoji="0" lang="fr-FR" altLang="fr-FR" sz="1600" b="0" i="0" u="none" strike="noStrike" kern="1200" cap="none" spc="0" normalizeH="0" baseline="0" noProof="0" smtClean="0">
                <a:ln>
                  <a:noFill/>
                </a:ln>
                <a:solidFill>
                  <a:srgbClr val="DDE0E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fr-FR" altLang="fr-FR" sz="1600" b="0" i="0" u="none" strike="noStrike" kern="1200" cap="none" spc="0" normalizeH="0" baseline="0" noProof="0">
              <a:ln>
                <a:noFill/>
              </a:ln>
              <a:solidFill>
                <a:srgbClr val="DDE0E3"/>
              </a:solidFill>
              <a:effectLst/>
              <a:uLnTx/>
              <a:uFillTx/>
              <a:latin typeface="Calibri" panose="020F0502020204030204"/>
              <a:ea typeface="+mn-ea"/>
              <a:cs typeface="+mn-cs"/>
            </a:endParaRPr>
          </a:p>
        </p:txBody>
      </p:sp>
      <p:sp>
        <p:nvSpPr>
          <p:cNvPr id="6" name="Espace réservé du pied de page 5">
            <a:extLst>
              <a:ext uri="{FF2B5EF4-FFF2-40B4-BE49-F238E27FC236}">
                <a16:creationId xmlns:a16="http://schemas.microsoft.com/office/drawing/2014/main" id="{3592BCAC-6B02-4EEA-AB31-BF3373AE33C8}"/>
              </a:ext>
            </a:extLst>
          </p:cNvPr>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400" b="0" i="0" u="none" strike="noStrike" kern="1200" cap="none" spc="0" normalizeH="0" baseline="0" noProof="0" dirty="0">
                <a:ln>
                  <a:noFill/>
                </a:ln>
                <a:solidFill>
                  <a:srgbClr val="DDE0E3"/>
                </a:solidFill>
                <a:effectLst/>
                <a:uLnTx/>
                <a:uFillTx/>
                <a:latin typeface="Calibri" panose="020F0502020204030204"/>
                <a:ea typeface="+mn-ea"/>
                <a:cs typeface="+mn-cs"/>
              </a:rPr>
              <a:t>APPAURA</a:t>
            </a:r>
          </a:p>
        </p:txBody>
      </p:sp>
      <p:pic>
        <p:nvPicPr>
          <p:cNvPr id="183" name="Image 11">
            <a:extLst>
              <a:ext uri="{FF2B5EF4-FFF2-40B4-BE49-F238E27FC236}">
                <a16:creationId xmlns:a16="http://schemas.microsoft.com/office/drawing/2014/main" id="{3E615121-F494-43B7-9B67-F580F5D1E3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4274" y="4571999"/>
            <a:ext cx="346857" cy="32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a:extLst>
              <a:ext uri="{FF2B5EF4-FFF2-40B4-BE49-F238E27FC236}">
                <a16:creationId xmlns:a16="http://schemas.microsoft.com/office/drawing/2014/main" id="{DEE4F496-F515-032F-A068-D764908261E1}"/>
              </a:ext>
            </a:extLst>
          </p:cNvPr>
          <p:cNvPicPr>
            <a:picLocks noChangeAspect="1"/>
          </p:cNvPicPr>
          <p:nvPr/>
        </p:nvPicPr>
        <p:blipFill>
          <a:blip r:embed="rId4"/>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10314671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0705EF-41D4-4CAB-992C-FD76672FDA62}"/>
              </a:ext>
            </a:extLst>
          </p:cNvPr>
          <p:cNvSpPr>
            <a:spLocks noGrp="1"/>
          </p:cNvSpPr>
          <p:nvPr>
            <p:ph type="title"/>
          </p:nvPr>
        </p:nvSpPr>
        <p:spPr/>
        <p:txBody>
          <a:bodyPr>
            <a:normAutofit fontScale="90000"/>
          </a:bodyPr>
          <a:lstStyle/>
          <a:p>
            <a:r>
              <a:rPr lang="fr-FR" dirty="0"/>
              <a:t>Potentiel nourricier des élevages porcins de la région</a:t>
            </a:r>
            <a:endParaRPr lang="fr-FR" sz="2200" dirty="0"/>
          </a:p>
        </p:txBody>
      </p:sp>
      <p:sp>
        <p:nvSpPr>
          <p:cNvPr id="3" name="Espace réservé du contenu 2">
            <a:extLst>
              <a:ext uri="{FF2B5EF4-FFF2-40B4-BE49-F238E27FC236}">
                <a16:creationId xmlns:a16="http://schemas.microsoft.com/office/drawing/2014/main" id="{976ECD74-A536-4A4A-BA26-E76B9FAEF94F}"/>
              </a:ext>
            </a:extLst>
          </p:cNvPr>
          <p:cNvSpPr>
            <a:spLocks noGrp="1"/>
          </p:cNvSpPr>
          <p:nvPr>
            <p:ph idx="1"/>
          </p:nvPr>
        </p:nvSpPr>
        <p:spPr/>
        <p:txBody>
          <a:bodyPr/>
          <a:lstStyle/>
          <a:p>
            <a:r>
              <a:rPr lang="fr-FR" b="1" i="0" dirty="0">
                <a:solidFill>
                  <a:srgbClr val="000000"/>
                </a:solidFill>
                <a:effectLst/>
                <a:latin typeface="Arial" panose="020B0604020202020204" pitchFamily="34" charset="0"/>
              </a:rPr>
              <a:t>864 229 personnes par an</a:t>
            </a:r>
            <a:r>
              <a:rPr lang="fr-FR" b="0" i="0" dirty="0">
                <a:solidFill>
                  <a:srgbClr val="000000"/>
                </a:solidFill>
                <a:effectLst/>
                <a:latin typeface="Arial" panose="020B0604020202020204" pitchFamily="34" charset="0"/>
              </a:rPr>
              <a:t> sur la base du contenu en </a:t>
            </a:r>
            <a:r>
              <a:rPr lang="fr-FR" b="1" i="0" dirty="0">
                <a:solidFill>
                  <a:srgbClr val="000000"/>
                </a:solidFill>
                <a:effectLst/>
                <a:latin typeface="Arial" panose="020B0604020202020204" pitchFamily="34" charset="0"/>
              </a:rPr>
              <a:t>protéines animales (soit 11% de habitants de la région) </a:t>
            </a:r>
            <a:r>
              <a:rPr lang="fr-FR" sz="2000" b="1" i="0" dirty="0">
                <a:solidFill>
                  <a:srgbClr val="000000"/>
                </a:solidFill>
                <a:effectLst/>
                <a:latin typeface="Arial" panose="020B0604020202020204" pitchFamily="34" charset="0"/>
              </a:rPr>
              <a:t>- </a:t>
            </a:r>
            <a:r>
              <a:rPr lang="fr-FR" sz="2000" dirty="0"/>
              <a:t>(</a:t>
            </a:r>
            <a:r>
              <a:rPr lang="fr-FR" sz="2000" dirty="0">
                <a:hlinkClick r:id="rId2"/>
              </a:rPr>
              <a:t>http://www.perfalim.com</a:t>
            </a:r>
            <a:r>
              <a:rPr lang="fr-FR" sz="2000" dirty="0"/>
              <a:t>)</a:t>
            </a:r>
          </a:p>
          <a:p>
            <a:endParaRPr lang="fr-FR" dirty="0"/>
          </a:p>
          <a:p>
            <a:r>
              <a:rPr lang="fr-FR" dirty="0"/>
              <a:t>2 248 419 portions annuelles de porc par habitant (soit 29% des portions requises sur la région) – base de 33,3 kg équivalent carcasse / habitant / an </a:t>
            </a:r>
            <a:r>
              <a:rPr lang="fr-FR" sz="2000" dirty="0"/>
              <a:t>(IFIP, 2020)</a:t>
            </a:r>
          </a:p>
        </p:txBody>
      </p:sp>
      <p:pic>
        <p:nvPicPr>
          <p:cNvPr id="4" name="Content Placeholder 3">
            <a:extLst>
              <a:ext uri="{FF2B5EF4-FFF2-40B4-BE49-F238E27FC236}">
                <a16:creationId xmlns:a16="http://schemas.microsoft.com/office/drawing/2014/main" id="{B6D88610-113D-1FEA-1081-76F994E79DC5}"/>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7419265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D908692-3662-EE4A-A58C-440236B306E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6104CD-EC45-0349-8D27-D1D8782A253D}" type="datetime1">
              <a:rPr kumimoji="0" lang="fr-FR" sz="1600" b="0" i="0" u="none" strike="noStrike" kern="1200" cap="none" spc="0" normalizeH="0" baseline="0" noProof="0" smtClean="0">
                <a:ln>
                  <a:noFill/>
                </a:ln>
                <a:solidFill>
                  <a:srgbClr val="DDE0E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600" b="0" i="0" u="none" strike="noStrike" kern="1200" cap="none" spc="0" normalizeH="0" baseline="0" noProof="0">
              <a:ln>
                <a:noFill/>
              </a:ln>
              <a:solidFill>
                <a:srgbClr val="DDE0E3"/>
              </a:solidFill>
              <a:effectLst/>
              <a:uLnTx/>
              <a:uFillTx/>
              <a:latin typeface="Calibri" panose="020F0502020204030204"/>
              <a:ea typeface="+mn-ea"/>
              <a:cs typeface="+mn-cs"/>
            </a:endParaRPr>
          </a:p>
        </p:txBody>
      </p:sp>
      <p:sp>
        <p:nvSpPr>
          <p:cNvPr id="4" name="Espace réservé du numéro de diapositive 3">
            <a:extLst>
              <a:ext uri="{FF2B5EF4-FFF2-40B4-BE49-F238E27FC236}">
                <a16:creationId xmlns:a16="http://schemas.microsoft.com/office/drawing/2014/main" id="{B1A5C9B6-B6B4-D543-B15C-8F144FFC01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F9B3F-B527-E846-B335-A8C43D873C09}" type="slidenum">
              <a:rPr kumimoji="0" lang="fr-FR" sz="1400" b="0" i="0" u="none" strike="noStrike" kern="1200" cap="none" spc="0" normalizeH="0" baseline="0" noProof="0" smtClean="0">
                <a:ln>
                  <a:noFill/>
                </a:ln>
                <a:solidFill>
                  <a:srgbClr val="DDE0E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fr-FR" sz="1400" b="0" i="0" u="none" strike="noStrike" kern="1200" cap="none" spc="0" normalizeH="0" baseline="0" noProof="0">
              <a:ln>
                <a:noFill/>
              </a:ln>
              <a:solidFill>
                <a:srgbClr val="DDE0E3"/>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5C8A46F0-6AA3-41C8-82CC-3FABDA2D9670}"/>
              </a:ext>
            </a:extLst>
          </p:cNvPr>
          <p:cNvSpPr txBox="1"/>
          <p:nvPr/>
        </p:nvSpPr>
        <p:spPr>
          <a:xfrm>
            <a:off x="2236198" y="2457449"/>
            <a:ext cx="771960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Merci de votre attention </a:t>
            </a:r>
          </a:p>
        </p:txBody>
      </p:sp>
      <p:sp>
        <p:nvSpPr>
          <p:cNvPr id="8" name="ZoneTexte 7">
            <a:extLst>
              <a:ext uri="{FF2B5EF4-FFF2-40B4-BE49-F238E27FC236}">
                <a16:creationId xmlns:a16="http://schemas.microsoft.com/office/drawing/2014/main" id="{A0CB2A6E-FDEF-4A93-A7E8-8AA0A69E0EDF}"/>
              </a:ext>
            </a:extLst>
          </p:cNvPr>
          <p:cNvSpPr txBox="1"/>
          <p:nvPr/>
        </p:nvSpPr>
        <p:spPr>
          <a:xfrm>
            <a:off x="7671320" y="5039739"/>
            <a:ext cx="37634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sandrine.espagnol@ifip.asso.fr</a:t>
            </a: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Tel : 07 62 53 63 74</a:t>
            </a:r>
          </a:p>
        </p:txBody>
      </p:sp>
      <p:sp>
        <p:nvSpPr>
          <p:cNvPr id="3" name="ZoneTexte 2">
            <a:extLst>
              <a:ext uri="{FF2B5EF4-FFF2-40B4-BE49-F238E27FC236}">
                <a16:creationId xmlns:a16="http://schemas.microsoft.com/office/drawing/2014/main" id="{3E9433D3-0990-DF20-8A16-F1A2E6273C02}"/>
              </a:ext>
            </a:extLst>
          </p:cNvPr>
          <p:cNvSpPr txBox="1"/>
          <p:nvPr/>
        </p:nvSpPr>
        <p:spPr>
          <a:xfrm>
            <a:off x="6516289" y="4432031"/>
            <a:ext cx="54327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Contacts  : </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amaillot@interpaura.fr</a:t>
            </a: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Tel : 06 88 82 08 41</a:t>
            </a:r>
          </a:p>
        </p:txBody>
      </p:sp>
      <p:pic>
        <p:nvPicPr>
          <p:cNvPr id="5" name="Content Placeholder 3">
            <a:extLst>
              <a:ext uri="{FF2B5EF4-FFF2-40B4-BE49-F238E27FC236}">
                <a16:creationId xmlns:a16="http://schemas.microsoft.com/office/drawing/2014/main" id="{B2898CC5-5065-ECA4-F5D6-2FA0B846292D}"/>
              </a:ext>
            </a:extLst>
          </p:cNvPr>
          <p:cNvPicPr>
            <a:picLocks noChangeAspect="1"/>
          </p:cNvPicPr>
          <p:nvPr/>
        </p:nvPicPr>
        <p:blipFill>
          <a:blip r:embed="rId5"/>
          <a:stretch>
            <a:fillRect/>
          </a:stretch>
        </p:blipFill>
        <p:spPr>
          <a:xfrm>
            <a:off x="4067505" y="1694748"/>
            <a:ext cx="4056990" cy="769440"/>
          </a:xfrm>
          <a:prstGeom prst="rect">
            <a:avLst/>
          </a:prstGeom>
        </p:spPr>
      </p:pic>
    </p:spTree>
    <p:extLst>
      <p:ext uri="{BB962C8B-B14F-4D97-AF65-F5344CB8AC3E}">
        <p14:creationId xmlns:p14="http://schemas.microsoft.com/office/powerpoint/2010/main" val="23865613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E90C30"/>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992909" y="2103727"/>
            <a:ext cx="9144000" cy="2387600"/>
          </a:xfrm>
        </p:spPr>
        <p:txBody>
          <a:bodyPr>
            <a:normAutofit fontScale="90000"/>
          </a:bodyPr>
          <a:lstStyle/>
          <a:p>
            <a:pPr algn="l"/>
            <a:r>
              <a:rPr lang="fr-FR" b="1" noProof="0" dirty="0">
                <a:solidFill>
                  <a:srgbClr val="000000"/>
                </a:solidFill>
                <a:cs typeface="Calibri Light" panose="020F0302020204030204"/>
              </a:rPr>
              <a:t>Impact des porcs dans les émissions polluantes en AURA.</a:t>
            </a:r>
            <a:endParaRPr lang="fr-FR" b="1" noProof="0" dirty="0">
              <a:solidFill>
                <a:srgbClr val="FFFFFF"/>
              </a:solidFill>
              <a:cs typeface="Calibri Light" panose="020F0302020204030204"/>
            </a:endParaRPr>
          </a:p>
        </p:txBody>
      </p:sp>
      <p:sp>
        <p:nvSpPr>
          <p:cNvPr id="3" name="Sous-titre 2"/>
          <p:cNvSpPr>
            <a:spLocks noGrp="1"/>
          </p:cNvSpPr>
          <p:nvPr>
            <p:ph type="subTitle" idx="1"/>
          </p:nvPr>
        </p:nvSpPr>
        <p:spPr>
          <a:xfrm>
            <a:off x="992909" y="4583402"/>
            <a:ext cx="9144000" cy="1655762"/>
          </a:xfrm>
        </p:spPr>
        <p:txBody>
          <a:bodyPr vert="horz" lIns="91440" tIns="45720" rIns="91440" bIns="45720" rtlCol="0" anchor="t">
            <a:normAutofit/>
          </a:bodyPr>
          <a:lstStyle/>
          <a:p>
            <a:pPr algn="l"/>
            <a:endParaRPr lang="fr-FR" noProof="0" dirty="0">
              <a:solidFill>
                <a:srgbClr val="000000"/>
              </a:solidFill>
              <a:cs typeface="Calibri" panose="020F0502020204030204"/>
            </a:endParaRPr>
          </a:p>
          <a:p>
            <a:pPr algn="l"/>
            <a:r>
              <a:rPr lang="fr-FR" noProof="0" dirty="0">
                <a:solidFill>
                  <a:srgbClr val="000000"/>
                </a:solidFill>
                <a:cs typeface="Calibri" panose="020F0502020204030204"/>
              </a:rPr>
              <a:t>Aymeric MAILLOT – </a:t>
            </a:r>
            <a:r>
              <a:rPr lang="fr-FR" noProof="0" dirty="0" err="1">
                <a:solidFill>
                  <a:srgbClr val="000000"/>
                </a:solidFill>
                <a:cs typeface="Calibri" panose="020F0502020204030204"/>
              </a:rPr>
              <a:t>Interp’AURA</a:t>
            </a:r>
            <a:endParaRPr lang="fr-FR" noProof="0" dirty="0">
              <a:solidFill>
                <a:srgbClr val="000000"/>
              </a:solidFill>
              <a:cs typeface="Calibri" panose="020F0502020204030204"/>
            </a:endParaRPr>
          </a:p>
          <a:p>
            <a:pPr algn="l"/>
            <a:endParaRPr lang="fr-FR" noProof="0" dirty="0">
              <a:solidFill>
                <a:srgbClr val="FFFFFF"/>
              </a:solidFill>
              <a:cs typeface="Calibri" panose="020F0502020204030204"/>
            </a:endParaRPr>
          </a:p>
        </p:txBody>
      </p:sp>
      <p:pic>
        <p:nvPicPr>
          <p:cNvPr id="4" name="Picture 3">
            <a:extLst>
              <a:ext uri="{FF2B5EF4-FFF2-40B4-BE49-F238E27FC236}">
                <a16:creationId xmlns:a16="http://schemas.microsoft.com/office/drawing/2014/main" id="{ED9A0C29-7EF2-C582-F4CF-56E89A48F810}"/>
              </a:ext>
            </a:extLst>
          </p:cNvPr>
          <p:cNvPicPr>
            <a:picLocks noChangeAspect="1"/>
          </p:cNvPicPr>
          <p:nvPr/>
        </p:nvPicPr>
        <p:blipFill>
          <a:blip r:embed="rId2"/>
          <a:stretch>
            <a:fillRect/>
          </a:stretch>
        </p:blipFill>
        <p:spPr>
          <a:xfrm>
            <a:off x="6904181" y="-1204"/>
            <a:ext cx="5287819" cy="2103683"/>
          </a:xfrm>
          <a:prstGeom prst="rect">
            <a:avLst/>
          </a:prstGeom>
        </p:spPr>
      </p:pic>
    </p:spTree>
    <p:extLst>
      <p:ext uri="{BB962C8B-B14F-4D97-AF65-F5344CB8AC3E}">
        <p14:creationId xmlns:p14="http://schemas.microsoft.com/office/powerpoint/2010/main" val="37840890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253D64-7B45-68C7-2879-61BC542CAB7F}"/>
              </a:ext>
            </a:extLst>
          </p:cNvPr>
          <p:cNvSpPr>
            <a:spLocks noGrp="1"/>
          </p:cNvSpPr>
          <p:nvPr>
            <p:ph type="title"/>
          </p:nvPr>
        </p:nvSpPr>
        <p:spPr>
          <a:xfrm>
            <a:off x="1115568" y="548640"/>
            <a:ext cx="10168128" cy="1179576"/>
          </a:xfrm>
        </p:spPr>
        <p:txBody>
          <a:bodyPr>
            <a:normAutofit/>
          </a:bodyPr>
          <a:lstStyle/>
          <a:p>
            <a:r>
              <a:rPr lang="fr-FR" sz="4000" noProof="0" dirty="0"/>
              <a:t>Le suivi des élevages dits “IED”</a:t>
            </a:r>
          </a:p>
        </p:txBody>
      </p:sp>
      <p:sp>
        <p:nvSpPr>
          <p:cNvPr id="17" name="Rectangle 16">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74DEE6F-7C1A-E089-B597-E6164A2EFA0D}"/>
              </a:ext>
            </a:extLst>
          </p:cNvPr>
          <p:cNvSpPr>
            <a:spLocks noGrp="1"/>
          </p:cNvSpPr>
          <p:nvPr>
            <p:ph idx="1"/>
          </p:nvPr>
        </p:nvSpPr>
        <p:spPr>
          <a:xfrm>
            <a:off x="1115568" y="2197432"/>
            <a:ext cx="10168128" cy="3695020"/>
          </a:xfrm>
        </p:spPr>
        <p:txBody>
          <a:bodyPr>
            <a:normAutofit fontScale="70000" lnSpcReduction="20000"/>
          </a:bodyPr>
          <a:lstStyle/>
          <a:p>
            <a:r>
              <a:rPr lang="fr-FR" sz="3100" noProof="0" dirty="0"/>
              <a:t>En AURA, 31 élevages soumis à la réglementation « </a:t>
            </a:r>
            <a:r>
              <a:rPr lang="fr-FR" sz="3100" noProof="0" dirty="0" err="1"/>
              <a:t>Industrial</a:t>
            </a:r>
            <a:r>
              <a:rPr lang="fr-FR" sz="3100" noProof="0" dirty="0"/>
              <a:t> Emission Directive »</a:t>
            </a:r>
          </a:p>
          <a:p>
            <a:pPr lvl="1"/>
            <a:r>
              <a:rPr lang="fr-FR" sz="3100" noProof="0" dirty="0"/>
              <a:t>Plus de 2000 places de porcs</a:t>
            </a:r>
          </a:p>
          <a:p>
            <a:pPr lvl="1"/>
            <a:r>
              <a:rPr lang="fr-FR" sz="3100" noProof="0" dirty="0"/>
              <a:t>Plus de 750 truies</a:t>
            </a:r>
          </a:p>
          <a:p>
            <a:pPr lvl="1"/>
            <a:endParaRPr lang="fr-FR" sz="3100" noProof="0" dirty="0"/>
          </a:p>
          <a:p>
            <a:r>
              <a:rPr lang="fr-FR" sz="3100" dirty="0"/>
              <a:t>Depuis 2018, réalisation d’un accompagnement et d’un suivi de 24 d’entre eux avec 3 objectifs :</a:t>
            </a:r>
          </a:p>
          <a:p>
            <a:pPr lvl="1"/>
            <a:r>
              <a:rPr lang="fr-FR" sz="3100" dirty="0"/>
              <a:t>Être en conformité avec les attendus réglementaires</a:t>
            </a:r>
          </a:p>
          <a:p>
            <a:pPr lvl="1"/>
            <a:r>
              <a:rPr lang="fr-FR" sz="3100" dirty="0"/>
              <a:t>Déclarer les émissions polluantes annuelles</a:t>
            </a:r>
          </a:p>
          <a:p>
            <a:pPr lvl="1"/>
            <a:r>
              <a:rPr lang="fr-FR" sz="3100" dirty="0"/>
              <a:t>Avoir des outils de mesure de l’impact des élevages en région</a:t>
            </a:r>
          </a:p>
          <a:p>
            <a:pPr lvl="1"/>
            <a:endParaRPr lang="fr-FR" sz="3100" dirty="0"/>
          </a:p>
          <a:p>
            <a:pPr>
              <a:buFont typeface="Wingdings" panose="05000000000000000000" pitchFamily="2" charset="2"/>
              <a:buChar char="Ø"/>
            </a:pPr>
            <a:r>
              <a:rPr lang="fr-FR" sz="3100" dirty="0"/>
              <a:t>Enregistrement annuel de toutes les pratiques de l’élevage par l’éleveur </a:t>
            </a:r>
          </a:p>
          <a:p>
            <a:pPr lvl="1"/>
            <a:endParaRPr lang="fr-FR" dirty="0"/>
          </a:p>
        </p:txBody>
      </p:sp>
      <p:pic>
        <p:nvPicPr>
          <p:cNvPr id="6" name="Content Placeholder 3">
            <a:extLst>
              <a:ext uri="{FF2B5EF4-FFF2-40B4-BE49-F238E27FC236}">
                <a16:creationId xmlns:a16="http://schemas.microsoft.com/office/drawing/2014/main" id="{FFED0AA7-15E9-9DDC-DB97-432CDFD9E8BB}"/>
              </a:ext>
            </a:extLst>
          </p:cNvPr>
          <p:cNvPicPr>
            <a:picLocks noChangeAspect="1"/>
          </p:cNvPicPr>
          <p:nvPr/>
        </p:nvPicPr>
        <p:blipFill>
          <a:blip r:embed="rId2"/>
          <a:stretch>
            <a:fillRect/>
          </a:stretch>
        </p:blipFill>
        <p:spPr>
          <a:xfrm>
            <a:off x="9800714" y="362888"/>
            <a:ext cx="1964748" cy="372630"/>
          </a:xfrm>
          <a:prstGeom prst="rect">
            <a:avLst/>
          </a:prstGeom>
        </p:spPr>
      </p:pic>
    </p:spTree>
    <p:extLst>
      <p:ext uri="{BB962C8B-B14F-4D97-AF65-F5344CB8AC3E}">
        <p14:creationId xmlns:p14="http://schemas.microsoft.com/office/powerpoint/2010/main" val="252787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C1FFEC-4CBC-57D4-E97D-AB2B4EE7A95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D52C71-A731-88F0-E954-9D755168BE0C}"/>
              </a:ext>
            </a:extLst>
          </p:cNvPr>
          <p:cNvSpPr>
            <a:spLocks noGrp="1"/>
          </p:cNvSpPr>
          <p:nvPr>
            <p:ph type="title"/>
          </p:nvPr>
        </p:nvSpPr>
        <p:spPr>
          <a:xfrm>
            <a:off x="1115568" y="548640"/>
            <a:ext cx="10168128" cy="1179576"/>
          </a:xfrm>
        </p:spPr>
        <p:txBody>
          <a:bodyPr>
            <a:normAutofit/>
          </a:bodyPr>
          <a:lstStyle/>
          <a:p>
            <a:r>
              <a:rPr lang="fr-FR" sz="4000" noProof="0" dirty="0"/>
              <a:t>La méthodologie</a:t>
            </a:r>
          </a:p>
        </p:txBody>
      </p:sp>
      <p:sp>
        <p:nvSpPr>
          <p:cNvPr id="17" name="Rectangle 16">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D1C2694-32C5-97C1-D455-5C01FB7A2D3D}"/>
              </a:ext>
            </a:extLst>
          </p:cNvPr>
          <p:cNvSpPr>
            <a:spLocks noGrp="1"/>
          </p:cNvSpPr>
          <p:nvPr>
            <p:ph idx="1"/>
          </p:nvPr>
        </p:nvSpPr>
        <p:spPr>
          <a:xfrm>
            <a:off x="1115568" y="2127720"/>
            <a:ext cx="10168128" cy="3695020"/>
          </a:xfrm>
        </p:spPr>
        <p:txBody>
          <a:bodyPr>
            <a:normAutofit/>
          </a:bodyPr>
          <a:lstStyle/>
          <a:p>
            <a:r>
              <a:rPr lang="fr-FR" sz="2400" b="1" dirty="0"/>
              <a:t>A l’échelle de l’animal :</a:t>
            </a:r>
          </a:p>
          <a:p>
            <a:pPr lvl="1">
              <a:buFont typeface="Wingdings" panose="05000000000000000000" pitchFamily="2" charset="2"/>
              <a:buChar char="Ø"/>
            </a:pPr>
            <a:r>
              <a:rPr lang="fr-FR" dirty="0"/>
              <a:t>Réalisation d’un « </a:t>
            </a:r>
            <a:r>
              <a:rPr lang="fr-FR" b="1" dirty="0"/>
              <a:t>B</a:t>
            </a:r>
            <a:r>
              <a:rPr lang="fr-FR" dirty="0"/>
              <a:t>ilan </a:t>
            </a:r>
            <a:r>
              <a:rPr lang="fr-FR" b="1" dirty="0"/>
              <a:t>R</a:t>
            </a:r>
            <a:r>
              <a:rPr lang="fr-FR" dirty="0"/>
              <a:t>éel </a:t>
            </a:r>
            <a:r>
              <a:rPr lang="fr-FR" b="1" dirty="0"/>
              <a:t>S</a:t>
            </a:r>
            <a:r>
              <a:rPr lang="fr-FR" dirty="0"/>
              <a:t>implifié » sur chaque stade physiologique :</a:t>
            </a:r>
          </a:p>
          <a:p>
            <a:pPr lvl="2"/>
            <a:r>
              <a:rPr lang="fr-FR" sz="2400" dirty="0"/>
              <a:t>Tonnages d’aliments consommés</a:t>
            </a:r>
          </a:p>
          <a:p>
            <a:pPr lvl="2"/>
            <a:r>
              <a:rPr lang="fr-FR" sz="2400" dirty="0"/>
              <a:t>Formules des aliments (protéine, phosphore)</a:t>
            </a:r>
          </a:p>
          <a:p>
            <a:pPr lvl="2"/>
            <a:r>
              <a:rPr lang="fr-FR" sz="2400" noProof="0" dirty="0"/>
              <a:t>Flux d’animaux (stocks, mouvements, pertes, productions)</a:t>
            </a:r>
          </a:p>
          <a:p>
            <a:pPr lvl="2"/>
            <a:endParaRPr lang="fr-FR" sz="2400" noProof="0" dirty="0"/>
          </a:p>
          <a:p>
            <a:pPr lvl="1">
              <a:buFont typeface="Wingdings" panose="05000000000000000000" pitchFamily="2" charset="2"/>
              <a:buChar char="Ø"/>
            </a:pPr>
            <a:r>
              <a:rPr lang="fr-FR" dirty="0"/>
              <a:t>Comptabilisation de l’azote excrété par animal et par place</a:t>
            </a:r>
          </a:p>
        </p:txBody>
      </p:sp>
      <p:pic>
        <p:nvPicPr>
          <p:cNvPr id="6" name="Content Placeholder 3">
            <a:extLst>
              <a:ext uri="{FF2B5EF4-FFF2-40B4-BE49-F238E27FC236}">
                <a16:creationId xmlns:a16="http://schemas.microsoft.com/office/drawing/2014/main" id="{14E8DF70-6AA6-97BC-BA25-E996FE233DB3}"/>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4" name="Espace réservé du contenu 4">
            <a:extLst>
              <a:ext uri="{FF2B5EF4-FFF2-40B4-BE49-F238E27FC236}">
                <a16:creationId xmlns:a16="http://schemas.microsoft.com/office/drawing/2014/main" id="{3E6EC56A-FCE9-A1CD-6415-E0B5622FDEE5}"/>
              </a:ext>
            </a:extLst>
          </p:cNvPr>
          <p:cNvPicPr>
            <a:picLocks/>
          </p:cNvPicPr>
          <p:nvPr/>
        </p:nvPicPr>
        <p:blipFill rotWithShape="1">
          <a:blip r:embed="rId3">
            <a:extLst>
              <a:ext uri="{28A0092B-C50C-407E-A947-70E740481C1C}">
                <a14:useLocalDpi xmlns:a14="http://schemas.microsoft.com/office/drawing/2010/main" val="0"/>
              </a:ext>
            </a:extLst>
          </a:blip>
          <a:srcRect l="9896" t="47306" r="26407" b="19710"/>
          <a:stretch/>
        </p:blipFill>
        <p:spPr bwMode="auto">
          <a:xfrm>
            <a:off x="2758440" y="4866199"/>
            <a:ext cx="6449853" cy="16729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060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6C565E-E753-FA4A-7039-928491083959}"/>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EEBE7AF-C4F7-5DC5-F00B-B5D607461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F3C8C20A-0BAB-0FA6-DA81-8A1EAC34B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9D421A62-5793-7AFB-A750-8C0F2F3DE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7F04CE-7234-A777-8788-DA3FABF0B7E2}"/>
              </a:ext>
            </a:extLst>
          </p:cNvPr>
          <p:cNvSpPr>
            <a:spLocks noGrp="1"/>
          </p:cNvSpPr>
          <p:nvPr>
            <p:ph type="title"/>
          </p:nvPr>
        </p:nvSpPr>
        <p:spPr>
          <a:xfrm>
            <a:off x="1115568" y="548640"/>
            <a:ext cx="10168128" cy="1179576"/>
          </a:xfrm>
        </p:spPr>
        <p:txBody>
          <a:bodyPr>
            <a:normAutofit/>
          </a:bodyPr>
          <a:lstStyle/>
          <a:p>
            <a:r>
              <a:rPr lang="fr-FR" sz="4000" noProof="0"/>
              <a:t>La méthodologie</a:t>
            </a:r>
          </a:p>
        </p:txBody>
      </p:sp>
      <p:sp>
        <p:nvSpPr>
          <p:cNvPr id="17" name="Rectangle 16">
            <a:extLst>
              <a:ext uri="{FF2B5EF4-FFF2-40B4-BE49-F238E27FC236}">
                <a16:creationId xmlns:a16="http://schemas.microsoft.com/office/drawing/2014/main" id="{E51C4226-43E6-EE38-F6A3-04C1CB7C27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8E86132-1EF0-9B6B-A449-C9C3502E44B2}"/>
              </a:ext>
            </a:extLst>
          </p:cNvPr>
          <p:cNvSpPr>
            <a:spLocks noGrp="1"/>
          </p:cNvSpPr>
          <p:nvPr>
            <p:ph idx="1"/>
          </p:nvPr>
        </p:nvSpPr>
        <p:spPr>
          <a:xfrm>
            <a:off x="1115568" y="2197432"/>
            <a:ext cx="10168128" cy="3695020"/>
          </a:xfrm>
        </p:spPr>
        <p:txBody>
          <a:bodyPr>
            <a:normAutofit/>
          </a:bodyPr>
          <a:lstStyle/>
          <a:p>
            <a:r>
              <a:rPr lang="fr-FR" sz="2400" b="1" dirty="0"/>
              <a:t>A l’échelle de l’élevage :</a:t>
            </a:r>
            <a:endParaRPr lang="fr-FR" sz="2400" b="1" noProof="0" dirty="0"/>
          </a:p>
          <a:p>
            <a:pPr lvl="1">
              <a:buFont typeface="Wingdings" panose="05000000000000000000" pitchFamily="2" charset="2"/>
              <a:buChar char="Ø"/>
            </a:pPr>
            <a:r>
              <a:rPr lang="fr-FR" dirty="0"/>
              <a:t>Réalisation d’un «GEREP »  sur l’organisation structurelle de l’exploitation :</a:t>
            </a:r>
          </a:p>
          <a:p>
            <a:pPr lvl="2"/>
            <a:r>
              <a:rPr lang="fr-FR" sz="2400" dirty="0"/>
              <a:t>Techniques d’élevage (types de bâtiments, ventilation, process…)</a:t>
            </a:r>
          </a:p>
          <a:p>
            <a:pPr lvl="2"/>
            <a:r>
              <a:rPr lang="fr-FR" sz="2400" dirty="0"/>
              <a:t>Flux physiques des effluents et éventuels traitements appliqués</a:t>
            </a:r>
          </a:p>
          <a:p>
            <a:pPr lvl="2"/>
            <a:r>
              <a:rPr lang="fr-FR" sz="2400" noProof="0" dirty="0"/>
              <a:t>Types d’épandage</a:t>
            </a:r>
          </a:p>
          <a:p>
            <a:pPr marL="457200" lvl="1" indent="0">
              <a:buNone/>
            </a:pPr>
            <a:endParaRPr lang="fr-FR" dirty="0"/>
          </a:p>
        </p:txBody>
      </p:sp>
      <p:pic>
        <p:nvPicPr>
          <p:cNvPr id="6" name="Content Placeholder 3">
            <a:extLst>
              <a:ext uri="{FF2B5EF4-FFF2-40B4-BE49-F238E27FC236}">
                <a16:creationId xmlns:a16="http://schemas.microsoft.com/office/drawing/2014/main" id="{B0DC55AE-F715-A2BD-F167-09A48D4B09DD}"/>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4" name="Image 3">
            <a:extLst>
              <a:ext uri="{FF2B5EF4-FFF2-40B4-BE49-F238E27FC236}">
                <a16:creationId xmlns:a16="http://schemas.microsoft.com/office/drawing/2014/main" id="{4CDD453D-93A4-6D58-4C2D-801190433FCE}"/>
              </a:ext>
            </a:extLst>
          </p:cNvPr>
          <p:cNvPicPr>
            <a:picLocks noChangeAspect="1"/>
          </p:cNvPicPr>
          <p:nvPr/>
        </p:nvPicPr>
        <p:blipFill rotWithShape="1">
          <a:blip r:embed="rId3"/>
          <a:srcRect l="-208" t="8629" r="15435" b="33883"/>
          <a:stretch/>
        </p:blipFill>
        <p:spPr>
          <a:xfrm>
            <a:off x="5080248" y="3804252"/>
            <a:ext cx="6533488" cy="2551589"/>
          </a:xfrm>
          <a:prstGeom prst="rect">
            <a:avLst/>
          </a:prstGeom>
        </p:spPr>
      </p:pic>
      <p:sp>
        <p:nvSpPr>
          <p:cNvPr id="5" name="ZoneTexte 4">
            <a:extLst>
              <a:ext uri="{FF2B5EF4-FFF2-40B4-BE49-F238E27FC236}">
                <a16:creationId xmlns:a16="http://schemas.microsoft.com/office/drawing/2014/main" id="{584DB729-9569-9ED8-39D1-9619FA838399}"/>
              </a:ext>
            </a:extLst>
          </p:cNvPr>
          <p:cNvSpPr txBox="1"/>
          <p:nvPr/>
        </p:nvSpPr>
        <p:spPr>
          <a:xfrm>
            <a:off x="1213503" y="4320503"/>
            <a:ext cx="3866745"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Comptabilisation des émissions d’ammoniac à chaque stade et émissions polluantes globales de l’exploitation.</a:t>
            </a:r>
          </a:p>
        </p:txBody>
      </p:sp>
    </p:spTree>
    <p:extLst>
      <p:ext uri="{BB962C8B-B14F-4D97-AF65-F5344CB8AC3E}">
        <p14:creationId xmlns:p14="http://schemas.microsoft.com/office/powerpoint/2010/main" val="58550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5D26CB-48E8-F9FE-178B-213DAB3BBF0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0C5249-DE21-0E83-7F2F-71E3F75E09C9}"/>
              </a:ext>
            </a:extLst>
          </p:cNvPr>
          <p:cNvSpPr>
            <a:spLocks noGrp="1"/>
          </p:cNvSpPr>
          <p:nvPr>
            <p:ph type="title"/>
          </p:nvPr>
        </p:nvSpPr>
        <p:spPr>
          <a:xfrm>
            <a:off x="1115568" y="548640"/>
            <a:ext cx="10168128" cy="1179576"/>
          </a:xfrm>
        </p:spPr>
        <p:txBody>
          <a:bodyPr>
            <a:normAutofit/>
          </a:bodyPr>
          <a:lstStyle/>
          <a:p>
            <a:r>
              <a:rPr lang="fr-FR" sz="4000" noProof="0"/>
              <a:t>Les résultats</a:t>
            </a:r>
          </a:p>
        </p:txBody>
      </p:sp>
      <p:sp>
        <p:nvSpPr>
          <p:cNvPr id="17" name="Rectangle 16">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534D6EB-3E62-F7D7-6870-5CC80D52BA07}"/>
              </a:ext>
            </a:extLst>
          </p:cNvPr>
          <p:cNvSpPr>
            <a:spLocks noGrp="1"/>
          </p:cNvSpPr>
          <p:nvPr>
            <p:ph idx="1"/>
          </p:nvPr>
        </p:nvSpPr>
        <p:spPr>
          <a:xfrm>
            <a:off x="1115568" y="2481943"/>
            <a:ext cx="10168128" cy="3695020"/>
          </a:xfrm>
        </p:spPr>
        <p:txBody>
          <a:bodyPr>
            <a:normAutofit/>
          </a:bodyPr>
          <a:lstStyle/>
          <a:p>
            <a:r>
              <a:rPr lang="fr-FR" sz="2400" noProof="0" dirty="0"/>
              <a:t>Parution de la réglementation : 21 février 2017 avec application en 2021</a:t>
            </a:r>
            <a:r>
              <a:rPr lang="fr-FR" sz="2400" dirty="0"/>
              <a:t>.</a:t>
            </a:r>
            <a:endParaRPr lang="fr-FR" sz="2400" noProof="0" dirty="0"/>
          </a:p>
          <a:p>
            <a:r>
              <a:rPr lang="fr-FR" sz="2400" dirty="0"/>
              <a:t>Année de référence 2019 : méthodologie de collecte et saisie des informations suffisamment consolidée à l’ensemble des élevages.</a:t>
            </a:r>
          </a:p>
          <a:p>
            <a:r>
              <a:rPr lang="fr-FR" sz="2400" noProof="0" dirty="0"/>
              <a:t>Analyse de</a:t>
            </a:r>
            <a:r>
              <a:rPr lang="fr-FR" sz="2400" dirty="0"/>
              <a:t>s résultats rapportée au kg de porc produit pour supprimer les biais liés aux évolutions de la production des élevages suivis ou aux modifications ou arrêts éventuels d’élevages.</a:t>
            </a:r>
            <a:endParaRPr lang="fr-FR" sz="2400" noProof="0" dirty="0"/>
          </a:p>
        </p:txBody>
      </p:sp>
      <p:pic>
        <p:nvPicPr>
          <p:cNvPr id="6" name="Content Placeholder 3">
            <a:extLst>
              <a:ext uri="{FF2B5EF4-FFF2-40B4-BE49-F238E27FC236}">
                <a16:creationId xmlns:a16="http://schemas.microsoft.com/office/drawing/2014/main" id="{F9C95858-CFDC-A07E-D209-2D65BEDF149E}"/>
              </a:ext>
            </a:extLst>
          </p:cNvPr>
          <p:cNvPicPr>
            <a:picLocks noChangeAspect="1"/>
          </p:cNvPicPr>
          <p:nvPr/>
        </p:nvPicPr>
        <p:blipFill>
          <a:blip r:embed="rId2"/>
          <a:stretch>
            <a:fillRect/>
          </a:stretch>
        </p:blipFill>
        <p:spPr>
          <a:xfrm>
            <a:off x="9800714" y="362888"/>
            <a:ext cx="1964748" cy="372630"/>
          </a:xfrm>
          <a:prstGeom prst="rect">
            <a:avLst/>
          </a:prstGeom>
        </p:spPr>
      </p:pic>
    </p:spTree>
    <p:extLst>
      <p:ext uri="{BB962C8B-B14F-4D97-AF65-F5344CB8AC3E}">
        <p14:creationId xmlns:p14="http://schemas.microsoft.com/office/powerpoint/2010/main" val="244706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DD140B-BD7D-0B72-5D2A-E112AC2D188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8B5B271-4C6E-F43A-6B54-132255AC6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465CB8-D0A7-12D1-3F36-FF09A1CBDC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81DF8C0E-4695-E327-941D-A197E50D8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862342-29DD-9895-897D-BCD2387D5E63}"/>
              </a:ext>
            </a:extLst>
          </p:cNvPr>
          <p:cNvSpPr>
            <a:spLocks noGrp="1"/>
          </p:cNvSpPr>
          <p:nvPr>
            <p:ph type="title"/>
          </p:nvPr>
        </p:nvSpPr>
        <p:spPr>
          <a:xfrm>
            <a:off x="1115568" y="548640"/>
            <a:ext cx="10168128" cy="1179576"/>
          </a:xfrm>
        </p:spPr>
        <p:txBody>
          <a:bodyPr>
            <a:normAutofit/>
          </a:bodyPr>
          <a:lstStyle/>
          <a:p>
            <a:r>
              <a:rPr lang="fr-FR" sz="4000" noProof="0" dirty="0"/>
              <a:t>Le suivi des élevages dits “IED”</a:t>
            </a:r>
          </a:p>
        </p:txBody>
      </p:sp>
      <p:sp>
        <p:nvSpPr>
          <p:cNvPr id="17" name="Rectangle 16">
            <a:extLst>
              <a:ext uri="{FF2B5EF4-FFF2-40B4-BE49-F238E27FC236}">
                <a16:creationId xmlns:a16="http://schemas.microsoft.com/office/drawing/2014/main" id="{97022322-E898-BA9D-623E-5CD00AE5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1ABF901-D087-D028-B74A-4BDAF14B82E8}"/>
              </a:ext>
            </a:extLst>
          </p:cNvPr>
          <p:cNvSpPr>
            <a:spLocks noGrp="1"/>
          </p:cNvSpPr>
          <p:nvPr>
            <p:ph idx="1"/>
          </p:nvPr>
        </p:nvSpPr>
        <p:spPr>
          <a:xfrm>
            <a:off x="1115568" y="2197432"/>
            <a:ext cx="10168128" cy="3695020"/>
          </a:xfrm>
        </p:spPr>
        <p:txBody>
          <a:bodyPr>
            <a:normAutofit fontScale="70000" lnSpcReduction="20000"/>
          </a:bodyPr>
          <a:lstStyle/>
          <a:p>
            <a:r>
              <a:rPr lang="fr-FR" sz="3100" noProof="0" dirty="0"/>
              <a:t>En AURA, 31 élevages soumis à la réglementation « </a:t>
            </a:r>
            <a:r>
              <a:rPr lang="fr-FR" sz="3100" noProof="0" dirty="0" err="1"/>
              <a:t>Industrial</a:t>
            </a:r>
            <a:r>
              <a:rPr lang="fr-FR" sz="3100" noProof="0" dirty="0"/>
              <a:t> Emission Directive »</a:t>
            </a:r>
          </a:p>
          <a:p>
            <a:pPr lvl="1"/>
            <a:r>
              <a:rPr lang="fr-FR" sz="3100" noProof="0" dirty="0"/>
              <a:t>Plus de 2000 places de porcs</a:t>
            </a:r>
          </a:p>
          <a:p>
            <a:pPr lvl="1"/>
            <a:r>
              <a:rPr lang="fr-FR" sz="3100" noProof="0" dirty="0"/>
              <a:t>Plus de 750 truies</a:t>
            </a:r>
          </a:p>
          <a:p>
            <a:pPr lvl="1"/>
            <a:endParaRPr lang="fr-FR" sz="3100" noProof="0" dirty="0"/>
          </a:p>
          <a:p>
            <a:r>
              <a:rPr lang="fr-FR" sz="3100" dirty="0"/>
              <a:t>Depuis 2018, réalisation d’un accompagnement et d’un suivi de 24 d’entre eux avec 3 objectifs :</a:t>
            </a:r>
          </a:p>
          <a:p>
            <a:pPr lvl="1"/>
            <a:r>
              <a:rPr lang="fr-FR" sz="3100" dirty="0"/>
              <a:t>Être en conformité avec les attendus réglementaires</a:t>
            </a:r>
          </a:p>
          <a:p>
            <a:pPr lvl="1"/>
            <a:r>
              <a:rPr lang="fr-FR" sz="3100" dirty="0"/>
              <a:t>Déclarer les émissions polluantes annuelles</a:t>
            </a:r>
          </a:p>
          <a:p>
            <a:pPr lvl="1"/>
            <a:r>
              <a:rPr lang="fr-FR" sz="3100" dirty="0"/>
              <a:t>Avoir des outils de mesure de l’impact des élevages en région</a:t>
            </a:r>
          </a:p>
          <a:p>
            <a:pPr lvl="1"/>
            <a:endParaRPr lang="fr-FR" sz="3100" dirty="0"/>
          </a:p>
          <a:p>
            <a:pPr>
              <a:buFont typeface="Wingdings" panose="05000000000000000000" pitchFamily="2" charset="2"/>
              <a:buChar char="Ø"/>
            </a:pPr>
            <a:r>
              <a:rPr lang="fr-FR" sz="3100" dirty="0"/>
              <a:t>Enregistrement annuel de toutes les pratiques de l’élevage par l’éleveur </a:t>
            </a:r>
          </a:p>
          <a:p>
            <a:pPr lvl="1"/>
            <a:endParaRPr lang="fr-FR" dirty="0"/>
          </a:p>
        </p:txBody>
      </p:sp>
      <p:pic>
        <p:nvPicPr>
          <p:cNvPr id="6" name="Content Placeholder 3">
            <a:extLst>
              <a:ext uri="{FF2B5EF4-FFF2-40B4-BE49-F238E27FC236}">
                <a16:creationId xmlns:a16="http://schemas.microsoft.com/office/drawing/2014/main" id="{6898F7D3-419F-F36D-F5AD-7BB91B55C4B0}"/>
              </a:ext>
            </a:extLst>
          </p:cNvPr>
          <p:cNvPicPr>
            <a:picLocks noChangeAspect="1"/>
          </p:cNvPicPr>
          <p:nvPr/>
        </p:nvPicPr>
        <p:blipFill>
          <a:blip r:embed="rId2"/>
          <a:stretch>
            <a:fillRect/>
          </a:stretch>
        </p:blipFill>
        <p:spPr>
          <a:xfrm>
            <a:off x="9800714" y="362888"/>
            <a:ext cx="1964748" cy="372630"/>
          </a:xfrm>
          <a:prstGeom prst="rect">
            <a:avLst/>
          </a:prstGeom>
        </p:spPr>
      </p:pic>
    </p:spTree>
    <p:extLst>
      <p:ext uri="{BB962C8B-B14F-4D97-AF65-F5344CB8AC3E}">
        <p14:creationId xmlns:p14="http://schemas.microsoft.com/office/powerpoint/2010/main" val="164517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1">
            <a:extLst>
              <a:ext uri="{FF2B5EF4-FFF2-40B4-BE49-F238E27FC236}">
                <a16:creationId xmlns:a16="http://schemas.microsoft.com/office/drawing/2014/main" id="{7F0E5106-FD34-C015-A600-906498F3B7EC}"/>
              </a:ext>
            </a:extLst>
          </p:cNvPr>
          <p:cNvSpPr>
            <a:spLocks noGrp="1"/>
          </p:cNvSpPr>
          <p:nvPr>
            <p:ph type="title"/>
          </p:nvPr>
        </p:nvSpPr>
        <p:spPr>
          <a:xfrm>
            <a:off x="133200" y="365125"/>
            <a:ext cx="10980000" cy="864000"/>
          </a:xfrm>
        </p:spPr>
        <p:txBody>
          <a:bodyPr/>
          <a:lstStyle/>
          <a:p>
            <a:r>
              <a:rPr lang="fr-FR"/>
              <a:t>Exemple de typage d’exploitation</a:t>
            </a:r>
          </a:p>
        </p:txBody>
      </p:sp>
      <p:sp>
        <p:nvSpPr>
          <p:cNvPr id="60" name="Espace réservé du contenu 2">
            <a:extLst>
              <a:ext uri="{FF2B5EF4-FFF2-40B4-BE49-F238E27FC236}">
                <a16:creationId xmlns:a16="http://schemas.microsoft.com/office/drawing/2014/main" id="{308D7BFC-BF25-C192-848D-D3DF0B740A31}"/>
              </a:ext>
            </a:extLst>
          </p:cNvPr>
          <p:cNvSpPr>
            <a:spLocks noGrp="1"/>
          </p:cNvSpPr>
          <p:nvPr>
            <p:ph idx="1"/>
          </p:nvPr>
        </p:nvSpPr>
        <p:spPr>
          <a:xfrm>
            <a:off x="1062000" y="1476000"/>
            <a:ext cx="10051200" cy="4428000"/>
          </a:xfrm>
        </p:spPr>
        <p:txBody>
          <a:bodyPr>
            <a:normAutofit/>
          </a:bodyPr>
          <a:lstStyle/>
          <a:p>
            <a:r>
              <a:rPr lang="fr-FR"/>
              <a:t>SAU : 180 ha</a:t>
            </a:r>
          </a:p>
          <a:p>
            <a:r>
              <a:rPr lang="fr-FR"/>
              <a:t>3 ateliers de production :</a:t>
            </a:r>
          </a:p>
          <a:p>
            <a:r>
              <a:rPr lang="fr-FR"/>
              <a:t> BV : 80 VA - 130 UGB</a:t>
            </a:r>
          </a:p>
          <a:p>
            <a:r>
              <a:rPr lang="fr-FR"/>
              <a:t> COP : 90 ha</a:t>
            </a:r>
          </a:p>
          <a:p>
            <a:r>
              <a:rPr lang="fr-FR"/>
              <a:t> Porc : bandes de 60 animaux</a:t>
            </a:r>
          </a:p>
        </p:txBody>
      </p:sp>
      <p:sp>
        <p:nvSpPr>
          <p:cNvPr id="4" name="Espace réservé du numéro de diapositive 3">
            <a:extLst>
              <a:ext uri="{FF2B5EF4-FFF2-40B4-BE49-F238E27FC236}">
                <a16:creationId xmlns:a16="http://schemas.microsoft.com/office/drawing/2014/main" id="{C552AA30-9CF6-9E26-9C89-7E91E4F09BB6}"/>
              </a:ext>
            </a:extLst>
          </p:cNvPr>
          <p:cNvSpPr>
            <a:spLocks noGrp="1"/>
          </p:cNvSpPr>
          <p:nvPr>
            <p:ph type="sldNum" sz="quarter" idx="12"/>
          </p:nvPr>
        </p:nvSpPr>
        <p:spPr>
          <a:xfrm>
            <a:off x="11353800" y="3246437"/>
            <a:ext cx="838200" cy="365125"/>
          </a:xfrm>
        </p:spPr>
        <p:txBody>
          <a:bodyPr/>
          <a:lstStyle/>
          <a:p>
            <a:pPr lvl="0"/>
            <a:fld id="{5453DDBD-91EE-4698-BC75-F80DE0165F55}" type="slidenum">
              <a:rPr lang="fr-FR" noProof="0" smtClean="0"/>
              <a:pPr lvl="0"/>
              <a:t>12</a:t>
            </a:fld>
            <a:endParaRPr lang="fr-FR" noProof="0"/>
          </a:p>
        </p:txBody>
      </p:sp>
      <p:grpSp>
        <p:nvGrpSpPr>
          <p:cNvPr id="47" name="Groupe 46">
            <a:extLst>
              <a:ext uri="{FF2B5EF4-FFF2-40B4-BE49-F238E27FC236}">
                <a16:creationId xmlns:a16="http://schemas.microsoft.com/office/drawing/2014/main" id="{E01AF66D-4EFB-D0A1-FDC3-2F8FB987B968}"/>
              </a:ext>
            </a:extLst>
          </p:cNvPr>
          <p:cNvGrpSpPr/>
          <p:nvPr/>
        </p:nvGrpSpPr>
        <p:grpSpPr>
          <a:xfrm>
            <a:off x="115427" y="1909541"/>
            <a:ext cx="5656741" cy="759731"/>
            <a:chOff x="115427" y="1909541"/>
            <a:chExt cx="5656741" cy="759731"/>
          </a:xfrm>
        </p:grpSpPr>
        <p:sp>
          <p:nvSpPr>
            <p:cNvPr id="10" name="ZoneTexte 9">
              <a:extLst>
                <a:ext uri="{FF2B5EF4-FFF2-40B4-BE49-F238E27FC236}">
                  <a16:creationId xmlns:a16="http://schemas.microsoft.com/office/drawing/2014/main" id="{58A53D0F-5269-2477-1114-7AD8CC368F90}"/>
                </a:ext>
              </a:extLst>
            </p:cNvPr>
            <p:cNvSpPr txBox="1"/>
            <p:nvPr/>
          </p:nvSpPr>
          <p:spPr>
            <a:xfrm>
              <a:off x="115427" y="1909541"/>
              <a:ext cx="56567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Verdana"/>
                  <a:ea typeface="+mn-ea"/>
                  <a:cs typeface="+mn-cs"/>
                </a:rPr>
                <a:t>Plus de 10 vaches allaitantes : atelier herbivore significatif</a:t>
              </a:r>
            </a:p>
          </p:txBody>
        </p:sp>
        <p:sp>
          <p:nvSpPr>
            <p:cNvPr id="13" name="Flèche : angle droit 12">
              <a:extLst>
                <a:ext uri="{FF2B5EF4-FFF2-40B4-BE49-F238E27FC236}">
                  <a16:creationId xmlns:a16="http://schemas.microsoft.com/office/drawing/2014/main" id="{497C7955-6C1F-F097-A9F9-0D72C9F24F09}"/>
                </a:ext>
              </a:extLst>
            </p:cNvPr>
            <p:cNvSpPr/>
            <p:nvPr/>
          </p:nvSpPr>
          <p:spPr>
            <a:xfrm rot="5400000">
              <a:off x="388813" y="2149847"/>
              <a:ext cx="449975" cy="588875"/>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Verdana"/>
                <a:ea typeface="+mn-ea"/>
                <a:cs typeface="+mn-cs"/>
              </a:endParaRPr>
            </a:p>
          </p:txBody>
        </p:sp>
      </p:grpSp>
      <p:grpSp>
        <p:nvGrpSpPr>
          <p:cNvPr id="49" name="Groupe 48">
            <a:extLst>
              <a:ext uri="{FF2B5EF4-FFF2-40B4-BE49-F238E27FC236}">
                <a16:creationId xmlns:a16="http://schemas.microsoft.com/office/drawing/2014/main" id="{2BB9C40E-67DC-9A0E-0605-AEC590AE0D7F}"/>
              </a:ext>
            </a:extLst>
          </p:cNvPr>
          <p:cNvGrpSpPr/>
          <p:nvPr/>
        </p:nvGrpSpPr>
        <p:grpSpPr>
          <a:xfrm>
            <a:off x="908238" y="2728847"/>
            <a:ext cx="5498428" cy="700154"/>
            <a:chOff x="908238" y="2728847"/>
            <a:chExt cx="5498428" cy="700154"/>
          </a:xfrm>
        </p:grpSpPr>
        <p:sp>
          <p:nvSpPr>
            <p:cNvPr id="14" name="Flèche : angle droit 13">
              <a:extLst>
                <a:ext uri="{FF2B5EF4-FFF2-40B4-BE49-F238E27FC236}">
                  <a16:creationId xmlns:a16="http://schemas.microsoft.com/office/drawing/2014/main" id="{0C2C0901-6829-3C7D-BAF8-3E1652439E9C}"/>
                </a:ext>
              </a:extLst>
            </p:cNvPr>
            <p:cNvSpPr/>
            <p:nvPr/>
          </p:nvSpPr>
          <p:spPr>
            <a:xfrm rot="5400000">
              <a:off x="1168865" y="2928927"/>
              <a:ext cx="411272" cy="588875"/>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Verdana"/>
                <a:ea typeface="+mn-ea"/>
                <a:cs typeface="+mn-cs"/>
              </a:endParaRPr>
            </a:p>
          </p:txBody>
        </p:sp>
        <p:sp>
          <p:nvSpPr>
            <p:cNvPr id="15" name="ZoneTexte 14">
              <a:extLst>
                <a:ext uri="{FF2B5EF4-FFF2-40B4-BE49-F238E27FC236}">
                  <a16:creationId xmlns:a16="http://schemas.microsoft.com/office/drawing/2014/main" id="{52A81CD3-B26F-962A-BC83-1EC8F60D5565}"/>
                </a:ext>
              </a:extLst>
            </p:cNvPr>
            <p:cNvSpPr txBox="1"/>
            <p:nvPr/>
          </p:nvSpPr>
          <p:spPr>
            <a:xfrm>
              <a:off x="908238" y="2728847"/>
              <a:ext cx="54984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Verdana"/>
                  <a:ea typeface="+mn-ea"/>
                  <a:cs typeface="+mn-cs"/>
                </a:rPr>
                <a:t>Absence de BL / CL / OL : aucun atelier « lait » significatif</a:t>
              </a:r>
            </a:p>
          </p:txBody>
        </p:sp>
      </p:grpSp>
      <p:grpSp>
        <p:nvGrpSpPr>
          <p:cNvPr id="51" name="Groupe 50">
            <a:extLst>
              <a:ext uri="{FF2B5EF4-FFF2-40B4-BE49-F238E27FC236}">
                <a16:creationId xmlns:a16="http://schemas.microsoft.com/office/drawing/2014/main" id="{608C82AD-B062-5B2D-42EB-5A65981160A2}"/>
              </a:ext>
            </a:extLst>
          </p:cNvPr>
          <p:cNvGrpSpPr/>
          <p:nvPr/>
        </p:nvGrpSpPr>
        <p:grpSpPr>
          <a:xfrm>
            <a:off x="1631673" y="3531106"/>
            <a:ext cx="6193747" cy="739904"/>
            <a:chOff x="1631673" y="3531106"/>
            <a:chExt cx="6193747" cy="739904"/>
          </a:xfrm>
        </p:grpSpPr>
        <p:sp>
          <p:nvSpPr>
            <p:cNvPr id="18" name="ZoneTexte 17">
              <a:extLst>
                <a:ext uri="{FF2B5EF4-FFF2-40B4-BE49-F238E27FC236}">
                  <a16:creationId xmlns:a16="http://schemas.microsoft.com/office/drawing/2014/main" id="{1436B6D9-7681-ECCC-3B02-901554E4998B}"/>
                </a:ext>
              </a:extLst>
            </p:cNvPr>
            <p:cNvSpPr txBox="1"/>
            <p:nvPr/>
          </p:nvSpPr>
          <p:spPr>
            <a:xfrm>
              <a:off x="1631673" y="3531106"/>
              <a:ext cx="6193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Verdana"/>
                  <a:ea typeface="+mn-ea"/>
                  <a:cs typeface="+mn-cs"/>
                </a:rPr>
                <a:t>Plus de 40 ha de grandes cultures : un atelier végétal significatif</a:t>
              </a:r>
            </a:p>
          </p:txBody>
        </p:sp>
        <p:sp>
          <p:nvSpPr>
            <p:cNvPr id="19" name="Flèche : angle droit 18">
              <a:extLst>
                <a:ext uri="{FF2B5EF4-FFF2-40B4-BE49-F238E27FC236}">
                  <a16:creationId xmlns:a16="http://schemas.microsoft.com/office/drawing/2014/main" id="{7D95B80C-8410-DE98-026D-5278B9B4FAB6}"/>
                </a:ext>
              </a:extLst>
            </p:cNvPr>
            <p:cNvSpPr/>
            <p:nvPr/>
          </p:nvSpPr>
          <p:spPr>
            <a:xfrm rot="5400000">
              <a:off x="1824352" y="3765475"/>
              <a:ext cx="422195" cy="588875"/>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Verdana"/>
                <a:ea typeface="+mn-ea"/>
                <a:cs typeface="+mn-cs"/>
              </a:endParaRPr>
            </a:p>
          </p:txBody>
        </p:sp>
      </p:grpSp>
      <p:grpSp>
        <p:nvGrpSpPr>
          <p:cNvPr id="53" name="Groupe 52">
            <a:extLst>
              <a:ext uri="{FF2B5EF4-FFF2-40B4-BE49-F238E27FC236}">
                <a16:creationId xmlns:a16="http://schemas.microsoft.com/office/drawing/2014/main" id="{629D8DF3-4F45-CB17-979D-0BA0E388234E}"/>
              </a:ext>
            </a:extLst>
          </p:cNvPr>
          <p:cNvGrpSpPr/>
          <p:nvPr/>
        </p:nvGrpSpPr>
        <p:grpSpPr>
          <a:xfrm>
            <a:off x="2329887" y="4436015"/>
            <a:ext cx="5891100" cy="764433"/>
            <a:chOff x="2329887" y="4436015"/>
            <a:chExt cx="5891100" cy="764433"/>
          </a:xfrm>
        </p:grpSpPr>
        <p:sp>
          <p:nvSpPr>
            <p:cNvPr id="22" name="Flèche : angle droit 21">
              <a:extLst>
                <a:ext uri="{FF2B5EF4-FFF2-40B4-BE49-F238E27FC236}">
                  <a16:creationId xmlns:a16="http://schemas.microsoft.com/office/drawing/2014/main" id="{CEA11FA6-04FF-CA96-6B87-C064125F49AF}"/>
                </a:ext>
              </a:extLst>
            </p:cNvPr>
            <p:cNvSpPr/>
            <p:nvPr/>
          </p:nvSpPr>
          <p:spPr>
            <a:xfrm rot="5400000">
              <a:off x="2607530" y="4687877"/>
              <a:ext cx="436267" cy="588875"/>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Verdana"/>
                <a:ea typeface="+mn-ea"/>
                <a:cs typeface="+mn-cs"/>
              </a:endParaRPr>
            </a:p>
          </p:txBody>
        </p:sp>
        <p:sp>
          <p:nvSpPr>
            <p:cNvPr id="23" name="ZoneTexte 22">
              <a:extLst>
                <a:ext uri="{FF2B5EF4-FFF2-40B4-BE49-F238E27FC236}">
                  <a16:creationId xmlns:a16="http://schemas.microsoft.com/office/drawing/2014/main" id="{FB073E32-A02D-CF63-104E-5D53FDCA226B}"/>
                </a:ext>
              </a:extLst>
            </p:cNvPr>
            <p:cNvSpPr txBox="1"/>
            <p:nvPr/>
          </p:nvSpPr>
          <p:spPr>
            <a:xfrm>
              <a:off x="2329887" y="4436015"/>
              <a:ext cx="58911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Verdana"/>
                  <a:ea typeface="+mn-ea"/>
                  <a:cs typeface="+mn-cs"/>
                </a:rPr>
                <a:t>60 places d’engraissement porc : atelier granivore significatif </a:t>
              </a:r>
            </a:p>
          </p:txBody>
        </p:sp>
      </p:grpSp>
      <p:grpSp>
        <p:nvGrpSpPr>
          <p:cNvPr id="55" name="Groupe 54">
            <a:extLst>
              <a:ext uri="{FF2B5EF4-FFF2-40B4-BE49-F238E27FC236}">
                <a16:creationId xmlns:a16="http://schemas.microsoft.com/office/drawing/2014/main" id="{4858FC21-128C-7A00-3F02-CA3826047FBC}"/>
              </a:ext>
            </a:extLst>
          </p:cNvPr>
          <p:cNvGrpSpPr/>
          <p:nvPr/>
        </p:nvGrpSpPr>
        <p:grpSpPr>
          <a:xfrm>
            <a:off x="3145698" y="5362594"/>
            <a:ext cx="2479461" cy="701599"/>
            <a:chOff x="3145698" y="5362594"/>
            <a:chExt cx="2479461" cy="701599"/>
          </a:xfrm>
        </p:grpSpPr>
        <p:sp>
          <p:nvSpPr>
            <p:cNvPr id="26" name="ZoneTexte 25">
              <a:extLst>
                <a:ext uri="{FF2B5EF4-FFF2-40B4-BE49-F238E27FC236}">
                  <a16:creationId xmlns:a16="http://schemas.microsoft.com/office/drawing/2014/main" id="{4F79EE75-EDA4-86E1-8C63-9E12CEEC1A85}"/>
                </a:ext>
              </a:extLst>
            </p:cNvPr>
            <p:cNvSpPr txBox="1"/>
            <p:nvPr/>
          </p:nvSpPr>
          <p:spPr>
            <a:xfrm>
              <a:off x="3145698" y="5362594"/>
              <a:ext cx="24794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Verdana"/>
                  <a:ea typeface="+mn-ea"/>
                  <a:cs typeface="+mn-cs"/>
                </a:rPr>
                <a:t>SAU COP / Nbre UGB &lt; 2</a:t>
              </a:r>
            </a:p>
          </p:txBody>
        </p:sp>
        <p:sp>
          <p:nvSpPr>
            <p:cNvPr id="29" name="Flèche : angle droit 28">
              <a:extLst>
                <a:ext uri="{FF2B5EF4-FFF2-40B4-BE49-F238E27FC236}">
                  <a16:creationId xmlns:a16="http://schemas.microsoft.com/office/drawing/2014/main" id="{4AE3E04E-7CF2-C9FC-2352-7532B79B2461}"/>
                </a:ext>
              </a:extLst>
            </p:cNvPr>
            <p:cNvSpPr/>
            <p:nvPr/>
          </p:nvSpPr>
          <p:spPr>
            <a:xfrm rot="5400000">
              <a:off x="3429152" y="5565508"/>
              <a:ext cx="408494" cy="588875"/>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Verdana"/>
                <a:ea typeface="+mn-ea"/>
                <a:cs typeface="+mn-cs"/>
              </a:endParaRPr>
            </a:p>
          </p:txBody>
        </p:sp>
      </p:grpSp>
      <p:pic>
        <p:nvPicPr>
          <p:cNvPr id="31" name="Image 30">
            <a:extLst>
              <a:ext uri="{FF2B5EF4-FFF2-40B4-BE49-F238E27FC236}">
                <a16:creationId xmlns:a16="http://schemas.microsoft.com/office/drawing/2014/main" id="{349286E3-A6F2-73E9-FF56-B88FA5FE0BE0}"/>
              </a:ext>
            </a:extLst>
          </p:cNvPr>
          <p:cNvPicPr>
            <a:picLocks noChangeAspect="1"/>
          </p:cNvPicPr>
          <p:nvPr/>
        </p:nvPicPr>
        <p:blipFill>
          <a:blip r:embed="rId3">
            <a:duotone>
              <a:schemeClr val="bg2">
                <a:shade val="45000"/>
                <a:satMod val="135000"/>
              </a:schemeClr>
              <a:prstClr val="white"/>
            </a:duotone>
            <a:alphaModFix amt="70000"/>
          </a:blip>
          <a:stretch>
            <a:fillRect/>
          </a:stretch>
        </p:blipFill>
        <p:spPr>
          <a:xfrm>
            <a:off x="6004535" y="420639"/>
            <a:ext cx="6530401" cy="5474136"/>
          </a:xfrm>
          <a:prstGeom prst="rect">
            <a:avLst/>
          </a:prstGeom>
        </p:spPr>
      </p:pic>
      <p:grpSp>
        <p:nvGrpSpPr>
          <p:cNvPr id="46" name="Groupe 45">
            <a:extLst>
              <a:ext uri="{FF2B5EF4-FFF2-40B4-BE49-F238E27FC236}">
                <a16:creationId xmlns:a16="http://schemas.microsoft.com/office/drawing/2014/main" id="{94EB5C86-4ED7-EB52-B658-DECC391D3C03}"/>
              </a:ext>
            </a:extLst>
          </p:cNvPr>
          <p:cNvGrpSpPr/>
          <p:nvPr/>
        </p:nvGrpSpPr>
        <p:grpSpPr>
          <a:xfrm>
            <a:off x="115427" y="1309614"/>
            <a:ext cx="9738853" cy="2867932"/>
            <a:chOff x="115427" y="1307059"/>
            <a:chExt cx="9738853" cy="2867932"/>
          </a:xfrm>
        </p:grpSpPr>
        <p:pic>
          <p:nvPicPr>
            <p:cNvPr id="8" name="Image 7">
              <a:extLst>
                <a:ext uri="{FF2B5EF4-FFF2-40B4-BE49-F238E27FC236}">
                  <a16:creationId xmlns:a16="http://schemas.microsoft.com/office/drawing/2014/main" id="{AAFA5335-0DD1-EFA1-CE20-6C12A6450A55}"/>
                </a:ext>
              </a:extLst>
            </p:cNvPr>
            <p:cNvPicPr>
              <a:picLocks noChangeAspect="1"/>
            </p:cNvPicPr>
            <p:nvPr/>
          </p:nvPicPr>
          <p:blipFill rotWithShape="1">
            <a:blip r:embed="rId4"/>
            <a:srcRect l="981" t="7048" r="1832" b="12275"/>
            <a:stretch/>
          </p:blipFill>
          <p:spPr>
            <a:xfrm>
              <a:off x="115427" y="1307059"/>
              <a:ext cx="7022491" cy="567722"/>
            </a:xfrm>
            <a:prstGeom prst="rect">
              <a:avLst/>
            </a:prstGeom>
          </p:spPr>
        </p:pic>
        <p:sp>
          <p:nvSpPr>
            <p:cNvPr id="32" name="ZoneTexte 31">
              <a:extLst>
                <a:ext uri="{FF2B5EF4-FFF2-40B4-BE49-F238E27FC236}">
                  <a16:creationId xmlns:a16="http://schemas.microsoft.com/office/drawing/2014/main" id="{EE52519F-800E-DFC1-95A8-C36D8719B5D4}"/>
                </a:ext>
              </a:extLst>
            </p:cNvPr>
            <p:cNvSpPr txBox="1"/>
            <p:nvPr/>
          </p:nvSpPr>
          <p:spPr>
            <a:xfrm>
              <a:off x="9501298" y="3774881"/>
              <a:ext cx="35298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000000"/>
                  </a:solidFill>
                  <a:effectLst/>
                  <a:uLnTx/>
                  <a:uFillTx/>
                  <a:latin typeface="Verdana"/>
                  <a:ea typeface="+mn-ea"/>
                  <a:cs typeface="+mn-cs"/>
                </a:rPr>
                <a:t>N</a:t>
              </a:r>
            </a:p>
          </p:txBody>
        </p:sp>
        <p:sp>
          <p:nvSpPr>
            <p:cNvPr id="36" name="Ellipse 35">
              <a:extLst>
                <a:ext uri="{FF2B5EF4-FFF2-40B4-BE49-F238E27FC236}">
                  <a16:creationId xmlns:a16="http://schemas.microsoft.com/office/drawing/2014/main" id="{5961D338-5BDE-D4A8-FB4B-8B2C133FA4F9}"/>
                </a:ext>
              </a:extLst>
            </p:cNvPr>
            <p:cNvSpPr/>
            <p:nvPr/>
          </p:nvSpPr>
          <p:spPr>
            <a:xfrm>
              <a:off x="9162206" y="3854064"/>
              <a:ext cx="297588" cy="290363"/>
            </a:xfrm>
            <a:prstGeom prst="ellipse">
              <a:avLst/>
            </a:prstGeom>
            <a:solidFill>
              <a:srgbClr val="8EDE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FFFFFF"/>
                </a:solidFill>
                <a:effectLst/>
                <a:uLnTx/>
                <a:uFillTx/>
                <a:latin typeface="Verdana"/>
                <a:ea typeface="+mn-ea"/>
                <a:cs typeface="+mn-cs"/>
              </a:endParaRPr>
            </a:p>
          </p:txBody>
        </p:sp>
      </p:grpSp>
      <p:grpSp>
        <p:nvGrpSpPr>
          <p:cNvPr id="48" name="Groupe 47">
            <a:extLst>
              <a:ext uri="{FF2B5EF4-FFF2-40B4-BE49-F238E27FC236}">
                <a16:creationId xmlns:a16="http://schemas.microsoft.com/office/drawing/2014/main" id="{43586169-5070-9E71-6A13-8D86A15C14D2}"/>
              </a:ext>
            </a:extLst>
          </p:cNvPr>
          <p:cNvGrpSpPr/>
          <p:nvPr/>
        </p:nvGrpSpPr>
        <p:grpSpPr>
          <a:xfrm>
            <a:off x="948425" y="2198878"/>
            <a:ext cx="9143740" cy="1424596"/>
            <a:chOff x="948425" y="2198878"/>
            <a:chExt cx="9143740" cy="1424596"/>
          </a:xfrm>
        </p:grpSpPr>
        <p:pic>
          <p:nvPicPr>
            <p:cNvPr id="12" name="Image 11">
              <a:extLst>
                <a:ext uri="{FF2B5EF4-FFF2-40B4-BE49-F238E27FC236}">
                  <a16:creationId xmlns:a16="http://schemas.microsoft.com/office/drawing/2014/main" id="{44805546-694D-66D4-CEFF-D5B1EFECBBDA}"/>
                </a:ext>
              </a:extLst>
            </p:cNvPr>
            <p:cNvPicPr>
              <a:picLocks noChangeAspect="1"/>
            </p:cNvPicPr>
            <p:nvPr/>
          </p:nvPicPr>
          <p:blipFill rotWithShape="1">
            <a:blip r:embed="rId5"/>
            <a:srcRect l="613" t="9511" r="6019" b="10645"/>
            <a:stretch/>
          </p:blipFill>
          <p:spPr>
            <a:xfrm>
              <a:off x="948425" y="2198878"/>
              <a:ext cx="2597208" cy="517221"/>
            </a:xfrm>
            <a:prstGeom prst="rect">
              <a:avLst/>
            </a:prstGeom>
          </p:spPr>
        </p:pic>
        <p:sp>
          <p:nvSpPr>
            <p:cNvPr id="33" name="ZoneTexte 32">
              <a:extLst>
                <a:ext uri="{FF2B5EF4-FFF2-40B4-BE49-F238E27FC236}">
                  <a16:creationId xmlns:a16="http://schemas.microsoft.com/office/drawing/2014/main" id="{4FB6D7ED-754E-2449-AE74-C5D996F1C7D8}"/>
                </a:ext>
              </a:extLst>
            </p:cNvPr>
            <p:cNvSpPr txBox="1"/>
            <p:nvPr/>
          </p:nvSpPr>
          <p:spPr>
            <a:xfrm>
              <a:off x="9452246" y="3223364"/>
              <a:ext cx="6399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000000"/>
                  </a:solidFill>
                  <a:effectLst/>
                  <a:uLnTx/>
                  <a:uFillTx/>
                  <a:latin typeface="Verdana"/>
                  <a:ea typeface="+mn-ea"/>
                  <a:cs typeface="+mn-cs"/>
                </a:rPr>
                <a:t>NEH</a:t>
              </a:r>
            </a:p>
          </p:txBody>
        </p:sp>
        <p:sp>
          <p:nvSpPr>
            <p:cNvPr id="37" name="Ellipse 36">
              <a:extLst>
                <a:ext uri="{FF2B5EF4-FFF2-40B4-BE49-F238E27FC236}">
                  <a16:creationId xmlns:a16="http://schemas.microsoft.com/office/drawing/2014/main" id="{DC4BEB06-2784-E2DF-A7B3-884919833CEA}"/>
                </a:ext>
              </a:extLst>
            </p:cNvPr>
            <p:cNvSpPr/>
            <p:nvPr/>
          </p:nvSpPr>
          <p:spPr>
            <a:xfrm>
              <a:off x="9162206" y="3282638"/>
              <a:ext cx="297588" cy="290363"/>
            </a:xfrm>
            <a:prstGeom prst="ellipse">
              <a:avLst/>
            </a:prstGeom>
            <a:solidFill>
              <a:srgbClr val="8EDE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FFFFFF"/>
                </a:solidFill>
                <a:effectLst/>
                <a:uLnTx/>
                <a:uFillTx/>
                <a:latin typeface="Verdana"/>
                <a:ea typeface="+mn-ea"/>
                <a:cs typeface="+mn-cs"/>
              </a:endParaRPr>
            </a:p>
          </p:txBody>
        </p:sp>
      </p:grpSp>
      <p:grpSp>
        <p:nvGrpSpPr>
          <p:cNvPr id="50" name="Groupe 49">
            <a:extLst>
              <a:ext uri="{FF2B5EF4-FFF2-40B4-BE49-F238E27FC236}">
                <a16:creationId xmlns:a16="http://schemas.microsoft.com/office/drawing/2014/main" id="{C95E5F23-9171-A10F-FD7C-4B64341FB077}"/>
              </a:ext>
            </a:extLst>
          </p:cNvPr>
          <p:cNvGrpSpPr/>
          <p:nvPr/>
        </p:nvGrpSpPr>
        <p:grpSpPr>
          <a:xfrm>
            <a:off x="1690343" y="2674622"/>
            <a:ext cx="8215321" cy="867347"/>
            <a:chOff x="1690343" y="2674622"/>
            <a:chExt cx="8215321" cy="867347"/>
          </a:xfrm>
        </p:grpSpPr>
        <p:pic>
          <p:nvPicPr>
            <p:cNvPr id="17" name="Image 16">
              <a:extLst>
                <a:ext uri="{FF2B5EF4-FFF2-40B4-BE49-F238E27FC236}">
                  <a16:creationId xmlns:a16="http://schemas.microsoft.com/office/drawing/2014/main" id="{40CABDA8-3849-12C4-BBD9-C9D22E6DB768}"/>
                </a:ext>
              </a:extLst>
            </p:cNvPr>
            <p:cNvPicPr>
              <a:picLocks noChangeAspect="1"/>
            </p:cNvPicPr>
            <p:nvPr/>
          </p:nvPicPr>
          <p:blipFill rotWithShape="1">
            <a:blip r:embed="rId6"/>
            <a:srcRect l="2238" t="11719" r="3953" b="10854"/>
            <a:stretch/>
          </p:blipFill>
          <p:spPr>
            <a:xfrm>
              <a:off x="1690343" y="3025647"/>
              <a:ext cx="3208228" cy="516322"/>
            </a:xfrm>
            <a:prstGeom prst="rect">
              <a:avLst/>
            </a:prstGeom>
          </p:spPr>
        </p:pic>
        <p:sp>
          <p:nvSpPr>
            <p:cNvPr id="34" name="ZoneTexte 33">
              <a:extLst>
                <a:ext uri="{FF2B5EF4-FFF2-40B4-BE49-F238E27FC236}">
                  <a16:creationId xmlns:a16="http://schemas.microsoft.com/office/drawing/2014/main" id="{6B7E8279-3658-75A3-BCF6-D56D70EA8838}"/>
                </a:ext>
              </a:extLst>
            </p:cNvPr>
            <p:cNvSpPr txBox="1"/>
            <p:nvPr/>
          </p:nvSpPr>
          <p:spPr>
            <a:xfrm>
              <a:off x="9135901" y="2674622"/>
              <a:ext cx="76976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000000"/>
                  </a:solidFill>
                  <a:effectLst/>
                  <a:uLnTx/>
                  <a:uFillTx/>
                  <a:latin typeface="Verdana"/>
                  <a:ea typeface="+mn-ea"/>
                  <a:cs typeface="+mn-cs"/>
                </a:rPr>
                <a:t>NEH1</a:t>
              </a:r>
            </a:p>
          </p:txBody>
        </p:sp>
        <p:sp>
          <p:nvSpPr>
            <p:cNvPr id="38" name="Ellipse 37">
              <a:extLst>
                <a:ext uri="{FF2B5EF4-FFF2-40B4-BE49-F238E27FC236}">
                  <a16:creationId xmlns:a16="http://schemas.microsoft.com/office/drawing/2014/main" id="{A37B39C3-CD6C-D3EB-79B4-C5A5CF799EBF}"/>
                </a:ext>
              </a:extLst>
            </p:cNvPr>
            <p:cNvSpPr/>
            <p:nvPr/>
          </p:nvSpPr>
          <p:spPr>
            <a:xfrm>
              <a:off x="8843819" y="2735899"/>
              <a:ext cx="297588" cy="290363"/>
            </a:xfrm>
            <a:prstGeom prst="ellipse">
              <a:avLst/>
            </a:prstGeom>
            <a:solidFill>
              <a:srgbClr val="8EDE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FFFFFF"/>
                </a:solidFill>
                <a:effectLst/>
                <a:uLnTx/>
                <a:uFillTx/>
                <a:latin typeface="Verdana"/>
                <a:ea typeface="+mn-ea"/>
                <a:cs typeface="+mn-cs"/>
              </a:endParaRPr>
            </a:p>
          </p:txBody>
        </p:sp>
      </p:grpSp>
      <p:grpSp>
        <p:nvGrpSpPr>
          <p:cNvPr id="52" name="Groupe 51">
            <a:extLst>
              <a:ext uri="{FF2B5EF4-FFF2-40B4-BE49-F238E27FC236}">
                <a16:creationId xmlns:a16="http://schemas.microsoft.com/office/drawing/2014/main" id="{53DB5007-B261-FB77-A24C-71D60D307604}"/>
              </a:ext>
            </a:extLst>
          </p:cNvPr>
          <p:cNvGrpSpPr/>
          <p:nvPr/>
        </p:nvGrpSpPr>
        <p:grpSpPr>
          <a:xfrm>
            <a:off x="2439226" y="2219644"/>
            <a:ext cx="7332979" cy="2185377"/>
            <a:chOff x="2439226" y="2219644"/>
            <a:chExt cx="7332979" cy="2185377"/>
          </a:xfrm>
        </p:grpSpPr>
        <p:pic>
          <p:nvPicPr>
            <p:cNvPr id="21" name="Image 20">
              <a:extLst>
                <a:ext uri="{FF2B5EF4-FFF2-40B4-BE49-F238E27FC236}">
                  <a16:creationId xmlns:a16="http://schemas.microsoft.com/office/drawing/2014/main" id="{B944200F-A998-BB14-482A-B695116958B5}"/>
                </a:ext>
              </a:extLst>
            </p:cNvPr>
            <p:cNvPicPr>
              <a:picLocks noChangeAspect="1"/>
            </p:cNvPicPr>
            <p:nvPr/>
          </p:nvPicPr>
          <p:blipFill rotWithShape="1">
            <a:blip r:embed="rId7"/>
            <a:srcRect l="2206" t="8966" r="3619" b="7870"/>
            <a:stretch/>
          </p:blipFill>
          <p:spPr>
            <a:xfrm>
              <a:off x="2439226" y="3826685"/>
              <a:ext cx="3812889" cy="578336"/>
            </a:xfrm>
            <a:prstGeom prst="rect">
              <a:avLst/>
            </a:prstGeom>
          </p:spPr>
        </p:pic>
        <p:sp>
          <p:nvSpPr>
            <p:cNvPr id="35" name="ZoneTexte 34">
              <a:extLst>
                <a:ext uri="{FF2B5EF4-FFF2-40B4-BE49-F238E27FC236}">
                  <a16:creationId xmlns:a16="http://schemas.microsoft.com/office/drawing/2014/main" id="{E6A0B9FA-1763-7949-1884-4E8FDE9943A4}"/>
                </a:ext>
              </a:extLst>
            </p:cNvPr>
            <p:cNvSpPr txBox="1"/>
            <p:nvPr/>
          </p:nvSpPr>
          <p:spPr>
            <a:xfrm>
              <a:off x="8872600" y="2219644"/>
              <a:ext cx="8996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000000"/>
                  </a:solidFill>
                  <a:effectLst/>
                  <a:uLnTx/>
                  <a:uFillTx/>
                  <a:latin typeface="Verdana"/>
                  <a:ea typeface="+mn-ea"/>
                  <a:cs typeface="+mn-cs"/>
                </a:rPr>
                <a:t>NEH11</a:t>
              </a:r>
            </a:p>
          </p:txBody>
        </p:sp>
        <p:sp>
          <p:nvSpPr>
            <p:cNvPr id="39" name="Ellipse 38">
              <a:extLst>
                <a:ext uri="{FF2B5EF4-FFF2-40B4-BE49-F238E27FC236}">
                  <a16:creationId xmlns:a16="http://schemas.microsoft.com/office/drawing/2014/main" id="{93A126DD-994F-E9BF-1443-CDA43D4EF881}"/>
                </a:ext>
              </a:extLst>
            </p:cNvPr>
            <p:cNvSpPr/>
            <p:nvPr/>
          </p:nvSpPr>
          <p:spPr>
            <a:xfrm>
              <a:off x="8587366" y="2273122"/>
              <a:ext cx="297588" cy="290363"/>
            </a:xfrm>
            <a:prstGeom prst="ellipse">
              <a:avLst/>
            </a:prstGeom>
            <a:solidFill>
              <a:srgbClr val="8EDE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FFFFFF"/>
                </a:solidFill>
                <a:effectLst/>
                <a:uLnTx/>
                <a:uFillTx/>
                <a:latin typeface="Verdana"/>
                <a:ea typeface="+mn-ea"/>
                <a:cs typeface="+mn-cs"/>
              </a:endParaRPr>
            </a:p>
          </p:txBody>
        </p:sp>
      </p:grpSp>
      <p:grpSp>
        <p:nvGrpSpPr>
          <p:cNvPr id="54" name="Groupe 53">
            <a:extLst>
              <a:ext uri="{FF2B5EF4-FFF2-40B4-BE49-F238E27FC236}">
                <a16:creationId xmlns:a16="http://schemas.microsoft.com/office/drawing/2014/main" id="{8EF7A67F-A655-5384-F989-F978775CB045}"/>
              </a:ext>
            </a:extLst>
          </p:cNvPr>
          <p:cNvGrpSpPr/>
          <p:nvPr/>
        </p:nvGrpSpPr>
        <p:grpSpPr>
          <a:xfrm>
            <a:off x="3106342" y="1863777"/>
            <a:ext cx="7112703" cy="3561048"/>
            <a:chOff x="3145698" y="1846781"/>
            <a:chExt cx="7112703" cy="3561048"/>
          </a:xfrm>
        </p:grpSpPr>
        <p:pic>
          <p:nvPicPr>
            <p:cNvPr id="25" name="Image 24">
              <a:extLst>
                <a:ext uri="{FF2B5EF4-FFF2-40B4-BE49-F238E27FC236}">
                  <a16:creationId xmlns:a16="http://schemas.microsoft.com/office/drawing/2014/main" id="{B1F5169E-A86A-22DB-7A0C-2146D0CEAD6A}"/>
                </a:ext>
              </a:extLst>
            </p:cNvPr>
            <p:cNvPicPr>
              <a:picLocks noChangeAspect="1"/>
            </p:cNvPicPr>
            <p:nvPr/>
          </p:nvPicPr>
          <p:blipFill>
            <a:blip r:embed="rId8"/>
            <a:stretch>
              <a:fillRect/>
            </a:stretch>
          </p:blipFill>
          <p:spPr>
            <a:xfrm>
              <a:off x="3145698" y="4731460"/>
              <a:ext cx="4629796" cy="676369"/>
            </a:xfrm>
            <a:prstGeom prst="rect">
              <a:avLst/>
            </a:prstGeom>
          </p:spPr>
        </p:pic>
        <p:sp>
          <p:nvSpPr>
            <p:cNvPr id="42" name="Ellipse 41">
              <a:extLst>
                <a:ext uri="{FF2B5EF4-FFF2-40B4-BE49-F238E27FC236}">
                  <a16:creationId xmlns:a16="http://schemas.microsoft.com/office/drawing/2014/main" id="{0F0A1071-2870-0B87-A7B1-3378F7228506}"/>
                </a:ext>
              </a:extLst>
            </p:cNvPr>
            <p:cNvSpPr/>
            <p:nvPr/>
          </p:nvSpPr>
          <p:spPr>
            <a:xfrm>
              <a:off x="8931364" y="1930935"/>
              <a:ext cx="297588" cy="290363"/>
            </a:xfrm>
            <a:prstGeom prst="ellipse">
              <a:avLst/>
            </a:prstGeom>
            <a:solidFill>
              <a:srgbClr val="FFAB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FFFFFF"/>
                </a:solidFill>
                <a:effectLst/>
                <a:uLnTx/>
                <a:uFillTx/>
                <a:latin typeface="Verdana"/>
                <a:ea typeface="+mn-ea"/>
                <a:cs typeface="+mn-cs"/>
              </a:endParaRPr>
            </a:p>
          </p:txBody>
        </p:sp>
        <p:sp>
          <p:nvSpPr>
            <p:cNvPr id="43" name="ZoneTexte 42">
              <a:extLst>
                <a:ext uri="{FF2B5EF4-FFF2-40B4-BE49-F238E27FC236}">
                  <a16:creationId xmlns:a16="http://schemas.microsoft.com/office/drawing/2014/main" id="{D8A7D4C8-9B80-243A-64FF-6545AB57524D}"/>
                </a:ext>
              </a:extLst>
            </p:cNvPr>
            <p:cNvSpPr txBox="1"/>
            <p:nvPr/>
          </p:nvSpPr>
          <p:spPr>
            <a:xfrm>
              <a:off x="9228952" y="1846781"/>
              <a:ext cx="10294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000000"/>
                  </a:solidFill>
                  <a:effectLst/>
                  <a:uLnTx/>
                  <a:uFillTx/>
                  <a:latin typeface="Verdana"/>
                  <a:ea typeface="+mn-ea"/>
                  <a:cs typeface="+mn-cs"/>
                </a:rPr>
                <a:t>NEH112</a:t>
              </a:r>
            </a:p>
          </p:txBody>
        </p:sp>
      </p:grpSp>
      <p:grpSp>
        <p:nvGrpSpPr>
          <p:cNvPr id="56" name="Groupe 55">
            <a:extLst>
              <a:ext uri="{FF2B5EF4-FFF2-40B4-BE49-F238E27FC236}">
                <a16:creationId xmlns:a16="http://schemas.microsoft.com/office/drawing/2014/main" id="{CB1EF10E-4E8C-2EB1-BF84-98C8852AD38C}"/>
              </a:ext>
            </a:extLst>
          </p:cNvPr>
          <p:cNvGrpSpPr/>
          <p:nvPr/>
        </p:nvGrpSpPr>
        <p:grpSpPr>
          <a:xfrm>
            <a:off x="9378826" y="1315823"/>
            <a:ext cx="1419865" cy="400110"/>
            <a:chOff x="8756601" y="1444618"/>
            <a:chExt cx="1419865" cy="400110"/>
          </a:xfrm>
        </p:grpSpPr>
        <p:sp>
          <p:nvSpPr>
            <p:cNvPr id="44" name="Ellipse 43">
              <a:extLst>
                <a:ext uri="{FF2B5EF4-FFF2-40B4-BE49-F238E27FC236}">
                  <a16:creationId xmlns:a16="http://schemas.microsoft.com/office/drawing/2014/main" id="{2A34DE20-2D64-F659-AF3A-D07A478F62A6}"/>
                </a:ext>
              </a:extLst>
            </p:cNvPr>
            <p:cNvSpPr/>
            <p:nvPr/>
          </p:nvSpPr>
          <p:spPr>
            <a:xfrm>
              <a:off x="8756601" y="1474982"/>
              <a:ext cx="297588" cy="290363"/>
            </a:xfrm>
            <a:prstGeom prst="ellipse">
              <a:avLst/>
            </a:prstGeom>
            <a:solidFill>
              <a:srgbClr val="FDD8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FFFFFF"/>
                </a:solidFill>
                <a:effectLst/>
                <a:uLnTx/>
                <a:uFillTx/>
                <a:latin typeface="Verdana"/>
                <a:ea typeface="+mn-ea"/>
                <a:cs typeface="+mn-cs"/>
              </a:endParaRPr>
            </a:p>
          </p:txBody>
        </p:sp>
        <p:sp>
          <p:nvSpPr>
            <p:cNvPr id="45" name="ZoneTexte 44">
              <a:extLst>
                <a:ext uri="{FF2B5EF4-FFF2-40B4-BE49-F238E27FC236}">
                  <a16:creationId xmlns:a16="http://schemas.microsoft.com/office/drawing/2014/main" id="{AEF9F457-2CD6-BF15-7A35-716D3811C193}"/>
                </a:ext>
              </a:extLst>
            </p:cNvPr>
            <p:cNvSpPr txBox="1"/>
            <p:nvPr/>
          </p:nvSpPr>
          <p:spPr>
            <a:xfrm>
              <a:off x="9017174" y="1444618"/>
              <a:ext cx="11592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000000"/>
                  </a:solidFill>
                  <a:effectLst/>
                  <a:uLnTx/>
                  <a:uFillTx/>
                  <a:latin typeface="Verdana"/>
                  <a:ea typeface="+mn-ea"/>
                  <a:cs typeface="+mn-cs"/>
                </a:rPr>
                <a:t>NEH1123</a:t>
              </a:r>
            </a:p>
          </p:txBody>
        </p:sp>
      </p:grpSp>
      <p:sp>
        <p:nvSpPr>
          <p:cNvPr id="57" name="Ellipse 56">
            <a:extLst>
              <a:ext uri="{FF2B5EF4-FFF2-40B4-BE49-F238E27FC236}">
                <a16:creationId xmlns:a16="http://schemas.microsoft.com/office/drawing/2014/main" id="{EA44783D-E2E1-0A96-D1CB-F50CA928E529}"/>
              </a:ext>
            </a:extLst>
          </p:cNvPr>
          <p:cNvSpPr/>
          <p:nvPr/>
        </p:nvSpPr>
        <p:spPr>
          <a:xfrm>
            <a:off x="7436455" y="5343312"/>
            <a:ext cx="3771894" cy="366420"/>
          </a:xfrm>
          <a:prstGeom prst="ellipse">
            <a:avLst/>
          </a:prstGeom>
          <a:solidFill>
            <a:schemeClr val="accent3">
              <a:alpha val="38039"/>
            </a:schemeClr>
          </a:solidFill>
          <a:ln>
            <a:solidFill>
              <a:schemeClr val="accent3">
                <a:alpha val="56863"/>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9C46">
                    <a:lumMod val="50000"/>
                  </a:srgbClr>
                </a:solidFill>
                <a:effectLst/>
                <a:uLnTx/>
                <a:uFillTx/>
                <a:latin typeface="Verdana"/>
                <a:ea typeface="+mn-ea"/>
                <a:cs typeface="+mn-cs"/>
              </a:rPr>
              <a:t>Tri des micro-exploitations</a:t>
            </a:r>
          </a:p>
        </p:txBody>
      </p:sp>
      <p:sp>
        <p:nvSpPr>
          <p:cNvPr id="58" name="ZoneTexte 57">
            <a:extLst>
              <a:ext uri="{FF2B5EF4-FFF2-40B4-BE49-F238E27FC236}">
                <a16:creationId xmlns:a16="http://schemas.microsoft.com/office/drawing/2014/main" id="{EEF1226F-95E9-E6BD-C8DC-65983679B968}"/>
              </a:ext>
            </a:extLst>
          </p:cNvPr>
          <p:cNvSpPr txBox="1"/>
          <p:nvPr/>
        </p:nvSpPr>
        <p:spPr>
          <a:xfrm>
            <a:off x="133544" y="5454899"/>
            <a:ext cx="2650896" cy="461665"/>
          </a:xfrm>
          <a:prstGeom prst="rect">
            <a:avLst/>
          </a:prstGeom>
          <a:solidFill>
            <a:srgbClr val="FFAB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solidFill>
                <a:effectLst/>
                <a:uLnTx/>
                <a:uFillTx/>
                <a:latin typeface="Verdana"/>
                <a:ea typeface="+mn-ea"/>
                <a:cs typeface="+mn-cs"/>
              </a:rPr>
              <a:t>Limite typologie nationale obligatoire pour les régions.</a:t>
            </a:r>
          </a:p>
        </p:txBody>
      </p:sp>
      <p:sp>
        <p:nvSpPr>
          <p:cNvPr id="59" name="ZoneTexte 58">
            <a:extLst>
              <a:ext uri="{FF2B5EF4-FFF2-40B4-BE49-F238E27FC236}">
                <a16:creationId xmlns:a16="http://schemas.microsoft.com/office/drawing/2014/main" id="{6C28FD08-AB59-4CAA-D9AE-87DB29633C56}"/>
              </a:ext>
            </a:extLst>
          </p:cNvPr>
          <p:cNvSpPr txBox="1"/>
          <p:nvPr/>
        </p:nvSpPr>
        <p:spPr>
          <a:xfrm>
            <a:off x="119345" y="5961430"/>
            <a:ext cx="2650896" cy="461665"/>
          </a:xfrm>
          <a:prstGeom prst="rect">
            <a:avLst/>
          </a:prstGeom>
          <a:solidFill>
            <a:srgbClr val="FDD83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solidFill>
                <a:effectLst/>
                <a:uLnTx/>
                <a:uFillTx/>
                <a:latin typeface="Verdana"/>
                <a:ea typeface="+mn-ea"/>
                <a:cs typeface="+mn-cs"/>
              </a:rPr>
              <a:t>Typologie nationale non obligatoire pour les régions.</a:t>
            </a:r>
          </a:p>
        </p:txBody>
      </p:sp>
      <p:sp>
        <p:nvSpPr>
          <p:cNvPr id="3" name="ZoneTexte 2">
            <a:extLst>
              <a:ext uri="{FF2B5EF4-FFF2-40B4-BE49-F238E27FC236}">
                <a16:creationId xmlns:a16="http://schemas.microsoft.com/office/drawing/2014/main" id="{B8107DB0-4846-6DC6-0923-1B76F2C01428}"/>
              </a:ext>
            </a:extLst>
          </p:cNvPr>
          <p:cNvSpPr txBox="1"/>
          <p:nvPr/>
        </p:nvSpPr>
        <p:spPr>
          <a:xfrm>
            <a:off x="3927837" y="5820888"/>
            <a:ext cx="7603433" cy="738664"/>
          </a:xfrm>
          <a:prstGeom prst="rect">
            <a:avLst/>
          </a:prstGeom>
          <a:solidFill>
            <a:srgbClr val="FED83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Verdana"/>
                <a:ea typeface="+mn-ea"/>
                <a:cs typeface="Calibri"/>
              </a:rPr>
              <a:t>NEH1123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Verdana"/>
                <a:ea typeface="+mn-ea"/>
                <a:cs typeface="Calibri"/>
              </a:rPr>
              <a:t>Exploitations polyculture-élevage herbivores viandes et granivores avec grandes cultures secondaires</a:t>
            </a:r>
          </a:p>
        </p:txBody>
      </p:sp>
    </p:spTree>
    <p:extLst>
      <p:ext uri="{BB962C8B-B14F-4D97-AF65-F5344CB8AC3E}">
        <p14:creationId xmlns:p14="http://schemas.microsoft.com/office/powerpoint/2010/main" val="33934303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5E5665-0F5E-60BF-C6D9-DE5053A9D2D3}"/>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1F2DD35-2856-E1B1-6B03-A77BAA34A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8721F869-39EE-CF61-956E-281921379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4962B983-E7BF-2507-5010-D7712DF56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52B3B5-4335-D762-6274-4B2185362980}"/>
              </a:ext>
            </a:extLst>
          </p:cNvPr>
          <p:cNvSpPr>
            <a:spLocks noGrp="1"/>
          </p:cNvSpPr>
          <p:nvPr>
            <p:ph type="title"/>
          </p:nvPr>
        </p:nvSpPr>
        <p:spPr>
          <a:xfrm>
            <a:off x="1115568" y="548640"/>
            <a:ext cx="10168128" cy="1179576"/>
          </a:xfrm>
        </p:spPr>
        <p:txBody>
          <a:bodyPr>
            <a:normAutofit/>
          </a:bodyPr>
          <a:lstStyle/>
          <a:p>
            <a:r>
              <a:rPr lang="fr-FR" sz="4000" noProof="0" dirty="0"/>
              <a:t>Les résultats : NH</a:t>
            </a:r>
            <a:r>
              <a:rPr lang="fr-FR" sz="4000" baseline="-25000" noProof="0" dirty="0"/>
              <a:t>3</a:t>
            </a:r>
          </a:p>
        </p:txBody>
      </p:sp>
      <p:sp>
        <p:nvSpPr>
          <p:cNvPr id="26" name="Rectangle 25">
            <a:extLst>
              <a:ext uri="{FF2B5EF4-FFF2-40B4-BE49-F238E27FC236}">
                <a16:creationId xmlns:a16="http://schemas.microsoft.com/office/drawing/2014/main" id="{B05E3123-9503-D5C2-A7B2-DE195FF8DF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3E1F51A-F500-4636-A403-8F01D4F1277B}"/>
              </a:ext>
            </a:extLst>
          </p:cNvPr>
          <p:cNvSpPr>
            <a:spLocks noGrp="1"/>
          </p:cNvSpPr>
          <p:nvPr>
            <p:ph idx="1"/>
          </p:nvPr>
        </p:nvSpPr>
        <p:spPr>
          <a:xfrm>
            <a:off x="7411453" y="2478024"/>
            <a:ext cx="3872243" cy="3694176"/>
          </a:xfrm>
        </p:spPr>
        <p:txBody>
          <a:bodyPr anchor="ctr">
            <a:normAutofit/>
          </a:bodyPr>
          <a:lstStyle/>
          <a:p>
            <a:r>
              <a:rPr lang="fr-FR" sz="2400" dirty="0"/>
              <a:t>Premier impact quantitatif :</a:t>
            </a:r>
          </a:p>
          <a:p>
            <a:pPr>
              <a:buFont typeface="Wingdings" panose="05000000000000000000" pitchFamily="2" charset="2"/>
              <a:buChar char="Ø"/>
            </a:pPr>
            <a:r>
              <a:rPr lang="fr-FR" sz="2400" dirty="0"/>
              <a:t> 16 couvertures de fosses entre 2019 et 2021</a:t>
            </a:r>
          </a:p>
          <a:p>
            <a:pPr>
              <a:buFont typeface="Wingdings" panose="05000000000000000000" pitchFamily="2" charset="2"/>
              <a:buChar char="Ø"/>
            </a:pPr>
            <a:r>
              <a:rPr lang="fr-FR" sz="2400" dirty="0"/>
              <a:t> 6 entre les années 2021 et 2023</a:t>
            </a:r>
          </a:p>
          <a:p>
            <a:pPr>
              <a:buFont typeface="Wingdings" panose="05000000000000000000" pitchFamily="2" charset="2"/>
              <a:buChar char="Ø"/>
            </a:pPr>
            <a:r>
              <a:rPr lang="fr-FR" sz="2400" dirty="0"/>
              <a:t>Malgré l’augmentation globale du niveau de production, baisse de 4 % émissions d’ammoniac</a:t>
            </a:r>
          </a:p>
          <a:p>
            <a:endParaRPr lang="fr-FR" sz="1800" baseline="-25000" dirty="0"/>
          </a:p>
        </p:txBody>
      </p:sp>
      <p:pic>
        <p:nvPicPr>
          <p:cNvPr id="6" name="Content Placeholder 3">
            <a:extLst>
              <a:ext uri="{FF2B5EF4-FFF2-40B4-BE49-F238E27FC236}">
                <a16:creationId xmlns:a16="http://schemas.microsoft.com/office/drawing/2014/main" id="{B96FF0CC-DDA9-1BA3-4CB4-7005DAD23489}"/>
              </a:ext>
            </a:extLst>
          </p:cNvPr>
          <p:cNvPicPr>
            <a:picLocks noChangeAspect="1"/>
          </p:cNvPicPr>
          <p:nvPr/>
        </p:nvPicPr>
        <p:blipFill>
          <a:blip r:embed="rId3"/>
          <a:stretch>
            <a:fillRect/>
          </a:stretch>
        </p:blipFill>
        <p:spPr>
          <a:xfrm>
            <a:off x="9800714" y="362888"/>
            <a:ext cx="1964748" cy="372630"/>
          </a:xfrm>
          <a:prstGeom prst="rect">
            <a:avLst/>
          </a:prstGeom>
        </p:spPr>
      </p:pic>
      <p:pic>
        <p:nvPicPr>
          <p:cNvPr id="4" name="Image 3">
            <a:extLst>
              <a:ext uri="{FF2B5EF4-FFF2-40B4-BE49-F238E27FC236}">
                <a16:creationId xmlns:a16="http://schemas.microsoft.com/office/drawing/2014/main" id="{BB6CC3F5-F2AD-0DAA-728F-47E487C8399C}"/>
              </a:ext>
            </a:extLst>
          </p:cNvPr>
          <p:cNvPicPr>
            <a:picLocks noChangeAspect="1"/>
          </p:cNvPicPr>
          <p:nvPr/>
        </p:nvPicPr>
        <p:blipFill>
          <a:blip r:embed="rId4"/>
          <a:stretch>
            <a:fillRect/>
          </a:stretch>
        </p:blipFill>
        <p:spPr>
          <a:xfrm>
            <a:off x="498833" y="2070168"/>
            <a:ext cx="6912620" cy="4509888"/>
          </a:xfrm>
          <a:prstGeom prst="rect">
            <a:avLst/>
          </a:prstGeom>
        </p:spPr>
      </p:pic>
    </p:spTree>
    <p:extLst>
      <p:ext uri="{BB962C8B-B14F-4D97-AF65-F5344CB8AC3E}">
        <p14:creationId xmlns:p14="http://schemas.microsoft.com/office/powerpoint/2010/main" val="10037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2030A2-B1D7-4A85-D5D5-465A07ABFD61}"/>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7F96913-A36A-D93F-1C26-800057937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9C8494C1-62C5-4D3B-366E-E40614473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5BAEA3A6-AD16-4950-5832-D8B03466BC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43DA4C-ADA1-4D14-F4CB-8841236FB426}"/>
              </a:ext>
            </a:extLst>
          </p:cNvPr>
          <p:cNvSpPr>
            <a:spLocks noGrp="1"/>
          </p:cNvSpPr>
          <p:nvPr>
            <p:ph type="title"/>
          </p:nvPr>
        </p:nvSpPr>
        <p:spPr>
          <a:xfrm>
            <a:off x="1115568" y="548640"/>
            <a:ext cx="10168128" cy="1179576"/>
          </a:xfrm>
        </p:spPr>
        <p:txBody>
          <a:bodyPr>
            <a:normAutofit/>
          </a:bodyPr>
          <a:lstStyle/>
          <a:p>
            <a:r>
              <a:rPr lang="fr-FR" sz="4000" noProof="0" dirty="0"/>
              <a:t>Les résultats : NH</a:t>
            </a:r>
            <a:r>
              <a:rPr lang="fr-FR" sz="4000" baseline="-25000" noProof="0" dirty="0"/>
              <a:t>3</a:t>
            </a:r>
          </a:p>
        </p:txBody>
      </p:sp>
      <p:sp>
        <p:nvSpPr>
          <p:cNvPr id="26" name="Rectangle 25">
            <a:extLst>
              <a:ext uri="{FF2B5EF4-FFF2-40B4-BE49-F238E27FC236}">
                <a16:creationId xmlns:a16="http://schemas.microsoft.com/office/drawing/2014/main" id="{ABAFC6C7-CE4D-8069-0700-D2C534F90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FCE98E0-CC8C-7A5A-F2A4-59F631C9C6BE}"/>
              </a:ext>
            </a:extLst>
          </p:cNvPr>
          <p:cNvSpPr>
            <a:spLocks noGrp="1"/>
          </p:cNvSpPr>
          <p:nvPr>
            <p:ph idx="1"/>
          </p:nvPr>
        </p:nvSpPr>
        <p:spPr>
          <a:xfrm>
            <a:off x="7411453" y="2478024"/>
            <a:ext cx="3872243" cy="3694176"/>
          </a:xfrm>
        </p:spPr>
        <p:txBody>
          <a:bodyPr anchor="ctr">
            <a:normAutofit/>
          </a:bodyPr>
          <a:lstStyle/>
          <a:p>
            <a:r>
              <a:rPr lang="fr-FR" sz="2400" dirty="0"/>
              <a:t>Rapporté à la tonne de porc produit, baisse moyenne des émissions de 16 % sur la période considérée</a:t>
            </a:r>
          </a:p>
          <a:p>
            <a:endParaRPr lang="fr-FR" sz="1800" baseline="-25000" dirty="0"/>
          </a:p>
        </p:txBody>
      </p:sp>
      <p:pic>
        <p:nvPicPr>
          <p:cNvPr id="6" name="Content Placeholder 3">
            <a:extLst>
              <a:ext uri="{FF2B5EF4-FFF2-40B4-BE49-F238E27FC236}">
                <a16:creationId xmlns:a16="http://schemas.microsoft.com/office/drawing/2014/main" id="{8D7E1FF8-0DA0-01E2-B70D-9D3B868ADF4B}"/>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5" name="Image 4">
            <a:extLst>
              <a:ext uri="{FF2B5EF4-FFF2-40B4-BE49-F238E27FC236}">
                <a16:creationId xmlns:a16="http://schemas.microsoft.com/office/drawing/2014/main" id="{9B9FAE59-5B25-8190-6632-074B9E1D6F71}"/>
              </a:ext>
            </a:extLst>
          </p:cNvPr>
          <p:cNvPicPr>
            <a:picLocks noChangeAspect="1"/>
          </p:cNvPicPr>
          <p:nvPr/>
        </p:nvPicPr>
        <p:blipFill>
          <a:blip r:embed="rId3"/>
          <a:stretch>
            <a:fillRect/>
          </a:stretch>
        </p:blipFill>
        <p:spPr>
          <a:xfrm>
            <a:off x="498833" y="2089661"/>
            <a:ext cx="6720673" cy="4046760"/>
          </a:xfrm>
          <a:prstGeom prst="rect">
            <a:avLst/>
          </a:prstGeom>
        </p:spPr>
      </p:pic>
    </p:spTree>
    <p:extLst>
      <p:ext uri="{BB962C8B-B14F-4D97-AF65-F5344CB8AC3E}">
        <p14:creationId xmlns:p14="http://schemas.microsoft.com/office/powerpoint/2010/main" val="29704486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620206-EFCC-F2EB-5352-38BC8B7377A6}"/>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D0FEDE-1017-1930-C134-FC4B194C6EE2}"/>
              </a:ext>
            </a:extLst>
          </p:cNvPr>
          <p:cNvSpPr>
            <a:spLocks noGrp="1"/>
          </p:cNvSpPr>
          <p:nvPr>
            <p:ph type="title"/>
          </p:nvPr>
        </p:nvSpPr>
        <p:spPr>
          <a:xfrm>
            <a:off x="1115568" y="548640"/>
            <a:ext cx="10168128" cy="1179576"/>
          </a:xfrm>
        </p:spPr>
        <p:txBody>
          <a:bodyPr>
            <a:normAutofit/>
          </a:bodyPr>
          <a:lstStyle/>
          <a:p>
            <a:r>
              <a:rPr lang="fr-FR" sz="4000" noProof="0"/>
              <a:t>Les résultats : NH</a:t>
            </a:r>
            <a:r>
              <a:rPr lang="fr-FR" sz="4000" baseline="-25000" noProof="0"/>
              <a:t>3</a:t>
            </a:r>
          </a:p>
        </p:txBody>
      </p:sp>
      <p:sp>
        <p:nvSpPr>
          <p:cNvPr id="26" name="Rectangle 25">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D79DC8C-4C24-FC6D-E206-C16ACB6B34E0}"/>
              </a:ext>
            </a:extLst>
          </p:cNvPr>
          <p:cNvSpPr>
            <a:spLocks noGrp="1"/>
          </p:cNvSpPr>
          <p:nvPr>
            <p:ph idx="1"/>
          </p:nvPr>
        </p:nvSpPr>
        <p:spPr>
          <a:xfrm>
            <a:off x="7411453" y="2478024"/>
            <a:ext cx="3872243" cy="3694176"/>
          </a:xfrm>
        </p:spPr>
        <p:txBody>
          <a:bodyPr anchor="ctr">
            <a:normAutofit/>
          </a:bodyPr>
          <a:lstStyle/>
          <a:p>
            <a:r>
              <a:rPr lang="fr-FR" sz="2400" dirty="0"/>
              <a:t>l’ammoniac résulte de la dégradation de l’urée présente dans l’urine</a:t>
            </a:r>
          </a:p>
          <a:p>
            <a:r>
              <a:rPr lang="fr-FR" sz="2400" dirty="0"/>
              <a:t>Processus conservatif</a:t>
            </a:r>
          </a:p>
          <a:p>
            <a:r>
              <a:rPr lang="fr-FR" sz="2400" dirty="0"/>
              <a:t>Impact majoritaire de la couverture des fosses</a:t>
            </a:r>
          </a:p>
          <a:p>
            <a:r>
              <a:rPr lang="fr-FR" sz="2400" dirty="0"/>
              <a:t>Impact important des pratiques alimentaires des éleveurs</a:t>
            </a:r>
            <a:endParaRPr lang="fr-FR" sz="1800" baseline="-25000" dirty="0"/>
          </a:p>
        </p:txBody>
      </p:sp>
      <p:pic>
        <p:nvPicPr>
          <p:cNvPr id="6" name="Content Placeholder 3">
            <a:extLst>
              <a:ext uri="{FF2B5EF4-FFF2-40B4-BE49-F238E27FC236}">
                <a16:creationId xmlns:a16="http://schemas.microsoft.com/office/drawing/2014/main" id="{2E2B7C68-A83C-A3C3-CEFB-A5CCF74D941C}"/>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5" name="Image 4">
            <a:extLst>
              <a:ext uri="{FF2B5EF4-FFF2-40B4-BE49-F238E27FC236}">
                <a16:creationId xmlns:a16="http://schemas.microsoft.com/office/drawing/2014/main" id="{34045F68-C075-C141-600B-26654370162D}"/>
              </a:ext>
            </a:extLst>
          </p:cNvPr>
          <p:cNvPicPr>
            <a:picLocks noChangeAspect="1"/>
          </p:cNvPicPr>
          <p:nvPr/>
        </p:nvPicPr>
        <p:blipFill>
          <a:blip r:embed="rId3"/>
          <a:stretch>
            <a:fillRect/>
          </a:stretch>
        </p:blipFill>
        <p:spPr>
          <a:xfrm>
            <a:off x="908304" y="2159777"/>
            <a:ext cx="5855600" cy="4288869"/>
          </a:xfrm>
          <a:prstGeom prst="rect">
            <a:avLst/>
          </a:prstGeom>
        </p:spPr>
      </p:pic>
    </p:spTree>
    <p:extLst>
      <p:ext uri="{BB962C8B-B14F-4D97-AF65-F5344CB8AC3E}">
        <p14:creationId xmlns:p14="http://schemas.microsoft.com/office/powerpoint/2010/main" val="12438459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2FF2E5-7E1D-AC44-406E-B64A69DC6F2C}"/>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ED9AB93-6070-BECA-336A-4D02B28C7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F1A63F66-14DF-1445-9DA5-42550BC24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546CE73E-1662-AA59-E9DE-170371E57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39E8FF-579E-1B84-9DBE-D57B24D6393A}"/>
              </a:ext>
            </a:extLst>
          </p:cNvPr>
          <p:cNvSpPr>
            <a:spLocks noGrp="1"/>
          </p:cNvSpPr>
          <p:nvPr>
            <p:ph type="title"/>
          </p:nvPr>
        </p:nvSpPr>
        <p:spPr>
          <a:xfrm>
            <a:off x="1115568" y="548640"/>
            <a:ext cx="10168128" cy="1179576"/>
          </a:xfrm>
        </p:spPr>
        <p:txBody>
          <a:bodyPr>
            <a:normAutofit/>
          </a:bodyPr>
          <a:lstStyle/>
          <a:p>
            <a:r>
              <a:rPr lang="fr-FR" sz="4000" noProof="0" dirty="0"/>
              <a:t>Les résultats : N</a:t>
            </a:r>
            <a:r>
              <a:rPr lang="fr-FR" sz="4000" baseline="-25000" noProof="0" dirty="0"/>
              <a:t>2</a:t>
            </a:r>
            <a:r>
              <a:rPr lang="fr-FR" sz="4000" dirty="0"/>
              <a:t>O</a:t>
            </a:r>
            <a:endParaRPr lang="fr-FR" sz="4000" baseline="-25000" noProof="0" dirty="0"/>
          </a:p>
        </p:txBody>
      </p:sp>
      <p:sp>
        <p:nvSpPr>
          <p:cNvPr id="26" name="Rectangle 25">
            <a:extLst>
              <a:ext uri="{FF2B5EF4-FFF2-40B4-BE49-F238E27FC236}">
                <a16:creationId xmlns:a16="http://schemas.microsoft.com/office/drawing/2014/main" id="{9F289CD6-BDA2-7CA3-9525-1191C57AF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433CB9F-E895-1C91-B49C-00DDF6A7CBFB}"/>
              </a:ext>
            </a:extLst>
          </p:cNvPr>
          <p:cNvSpPr>
            <a:spLocks noGrp="1"/>
          </p:cNvSpPr>
          <p:nvPr>
            <p:ph idx="1"/>
          </p:nvPr>
        </p:nvSpPr>
        <p:spPr>
          <a:xfrm>
            <a:off x="7411453" y="2478024"/>
            <a:ext cx="3872243" cy="3694176"/>
          </a:xfrm>
        </p:spPr>
        <p:txBody>
          <a:bodyPr anchor="ctr">
            <a:normAutofit/>
          </a:bodyPr>
          <a:lstStyle/>
          <a:p>
            <a:r>
              <a:rPr lang="fr-FR" sz="2400" dirty="0"/>
              <a:t>le protoxyde d’azote se forme au cours du processus de nitrification/dénitrification</a:t>
            </a:r>
          </a:p>
          <a:p>
            <a:r>
              <a:rPr lang="fr-FR" sz="2400" dirty="0"/>
              <a:t>Augmentation du N2O par la couverture de fosse (+0,5%)</a:t>
            </a:r>
          </a:p>
          <a:p>
            <a:r>
              <a:rPr lang="fr-FR" sz="2400" dirty="0"/>
              <a:t>Augmentation moyenne à + 12 % en valeur absolue</a:t>
            </a:r>
          </a:p>
        </p:txBody>
      </p:sp>
      <p:pic>
        <p:nvPicPr>
          <p:cNvPr id="6" name="Content Placeholder 3">
            <a:extLst>
              <a:ext uri="{FF2B5EF4-FFF2-40B4-BE49-F238E27FC236}">
                <a16:creationId xmlns:a16="http://schemas.microsoft.com/office/drawing/2014/main" id="{B6C5111E-5943-2DDA-88FD-324D3E2AF459}"/>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7" name="Image 6">
            <a:extLst>
              <a:ext uri="{FF2B5EF4-FFF2-40B4-BE49-F238E27FC236}">
                <a16:creationId xmlns:a16="http://schemas.microsoft.com/office/drawing/2014/main" id="{4FE49D14-667F-3681-F13A-05778B54B377}"/>
              </a:ext>
            </a:extLst>
          </p:cNvPr>
          <p:cNvPicPr>
            <a:picLocks noChangeAspect="1"/>
          </p:cNvPicPr>
          <p:nvPr/>
        </p:nvPicPr>
        <p:blipFill>
          <a:blip r:embed="rId3"/>
          <a:stretch>
            <a:fillRect/>
          </a:stretch>
        </p:blipFill>
        <p:spPr>
          <a:xfrm>
            <a:off x="498834" y="2086732"/>
            <a:ext cx="6784603" cy="4426369"/>
          </a:xfrm>
          <a:prstGeom prst="rect">
            <a:avLst/>
          </a:prstGeom>
        </p:spPr>
      </p:pic>
    </p:spTree>
    <p:extLst>
      <p:ext uri="{BB962C8B-B14F-4D97-AF65-F5344CB8AC3E}">
        <p14:creationId xmlns:p14="http://schemas.microsoft.com/office/powerpoint/2010/main" val="92718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DCCAC7-9694-1482-A66D-411E7DC43D59}"/>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87A3202-CD72-21DD-FFF3-3797A9302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CB115140-8EED-2B66-FACD-414EF41A7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61DA28CE-A31A-610F-C72C-7EB6C78E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56A5CB-3ADA-8912-0318-5736B6EB6194}"/>
              </a:ext>
            </a:extLst>
          </p:cNvPr>
          <p:cNvSpPr>
            <a:spLocks noGrp="1"/>
          </p:cNvSpPr>
          <p:nvPr>
            <p:ph type="title"/>
          </p:nvPr>
        </p:nvSpPr>
        <p:spPr>
          <a:xfrm>
            <a:off x="1115568" y="548640"/>
            <a:ext cx="10168128" cy="1179576"/>
          </a:xfrm>
        </p:spPr>
        <p:txBody>
          <a:bodyPr>
            <a:normAutofit/>
          </a:bodyPr>
          <a:lstStyle/>
          <a:p>
            <a:r>
              <a:rPr lang="fr-FR" sz="4000" noProof="0" dirty="0"/>
              <a:t>Les résultats : N</a:t>
            </a:r>
            <a:r>
              <a:rPr lang="fr-FR" sz="4000" baseline="-25000" noProof="0" dirty="0"/>
              <a:t>2</a:t>
            </a:r>
            <a:r>
              <a:rPr lang="fr-FR" sz="4000" dirty="0"/>
              <a:t>O</a:t>
            </a:r>
            <a:endParaRPr lang="fr-FR" sz="4000" baseline="-25000" noProof="0" dirty="0"/>
          </a:p>
        </p:txBody>
      </p:sp>
      <p:sp>
        <p:nvSpPr>
          <p:cNvPr id="26" name="Rectangle 25">
            <a:extLst>
              <a:ext uri="{FF2B5EF4-FFF2-40B4-BE49-F238E27FC236}">
                <a16:creationId xmlns:a16="http://schemas.microsoft.com/office/drawing/2014/main" id="{137AE41A-783A-97C0-918D-916F740F1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D676B33-C8D0-3ABA-8430-DA1F67F818F7}"/>
              </a:ext>
            </a:extLst>
          </p:cNvPr>
          <p:cNvSpPr>
            <a:spLocks noGrp="1"/>
          </p:cNvSpPr>
          <p:nvPr>
            <p:ph idx="1"/>
          </p:nvPr>
        </p:nvSpPr>
        <p:spPr>
          <a:xfrm>
            <a:off x="7411453" y="2478024"/>
            <a:ext cx="4103958" cy="3694176"/>
          </a:xfrm>
        </p:spPr>
        <p:txBody>
          <a:bodyPr anchor="ctr">
            <a:normAutofit/>
          </a:bodyPr>
          <a:lstStyle/>
          <a:p>
            <a:r>
              <a:rPr lang="fr-FR" sz="2200" dirty="0"/>
              <a:t>Rapporté à niveau de production équivalent on a tout de même une augmentation</a:t>
            </a:r>
          </a:p>
          <a:p>
            <a:r>
              <a:rPr lang="fr-FR" sz="2200" dirty="0"/>
              <a:t>Augmentation modérée à +4 % sur les 3 dernières années (+0,4% sur les 5 ans)</a:t>
            </a:r>
          </a:p>
          <a:p>
            <a:r>
              <a:rPr lang="fr-FR" sz="2200" dirty="0"/>
              <a:t>+ 203 kg sur 5 ans (PRG 273) soit </a:t>
            </a:r>
            <a:r>
              <a:rPr lang="fr-FR" sz="2200" b="1" dirty="0"/>
              <a:t>+ 55 tonnes eq CO2</a:t>
            </a:r>
          </a:p>
        </p:txBody>
      </p:sp>
      <p:pic>
        <p:nvPicPr>
          <p:cNvPr id="6" name="Content Placeholder 3">
            <a:extLst>
              <a:ext uri="{FF2B5EF4-FFF2-40B4-BE49-F238E27FC236}">
                <a16:creationId xmlns:a16="http://schemas.microsoft.com/office/drawing/2014/main" id="{C5BB52DE-7EED-A1AF-2F57-88BAE5CC4ADC}"/>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4" name="Image 3">
            <a:extLst>
              <a:ext uri="{FF2B5EF4-FFF2-40B4-BE49-F238E27FC236}">
                <a16:creationId xmlns:a16="http://schemas.microsoft.com/office/drawing/2014/main" id="{88FB8874-1BEE-E1CE-BCD9-89BB7085CC51}"/>
              </a:ext>
            </a:extLst>
          </p:cNvPr>
          <p:cNvPicPr>
            <a:picLocks noChangeAspect="1"/>
          </p:cNvPicPr>
          <p:nvPr/>
        </p:nvPicPr>
        <p:blipFill>
          <a:blip r:embed="rId3"/>
          <a:stretch>
            <a:fillRect/>
          </a:stretch>
        </p:blipFill>
        <p:spPr>
          <a:xfrm>
            <a:off x="498834" y="2123065"/>
            <a:ext cx="6825419" cy="4443140"/>
          </a:xfrm>
          <a:prstGeom prst="rect">
            <a:avLst/>
          </a:prstGeom>
        </p:spPr>
      </p:pic>
    </p:spTree>
    <p:extLst>
      <p:ext uri="{BB962C8B-B14F-4D97-AF65-F5344CB8AC3E}">
        <p14:creationId xmlns:p14="http://schemas.microsoft.com/office/powerpoint/2010/main" val="21873895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7520A5-1EF5-0670-358A-799044E378E3}"/>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FD1E0-C4BA-4D1F-546A-1325881C9D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2F7122A4-8B44-C121-EDF8-B1589E8C1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AD4AE908-1766-FC61-6B33-29971A8A07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B4969C-3FE4-ADDE-21F0-C5B3FC134605}"/>
              </a:ext>
            </a:extLst>
          </p:cNvPr>
          <p:cNvSpPr>
            <a:spLocks noGrp="1"/>
          </p:cNvSpPr>
          <p:nvPr>
            <p:ph type="title"/>
          </p:nvPr>
        </p:nvSpPr>
        <p:spPr>
          <a:xfrm>
            <a:off x="1115568" y="548640"/>
            <a:ext cx="10168128" cy="1179576"/>
          </a:xfrm>
        </p:spPr>
        <p:txBody>
          <a:bodyPr>
            <a:normAutofit/>
          </a:bodyPr>
          <a:lstStyle/>
          <a:p>
            <a:r>
              <a:rPr lang="fr-FR" sz="4000" noProof="0" dirty="0"/>
              <a:t>Les résultats : CH</a:t>
            </a:r>
            <a:r>
              <a:rPr lang="fr-FR" sz="4000" baseline="-25000" dirty="0"/>
              <a:t>4</a:t>
            </a:r>
            <a:endParaRPr lang="fr-FR" sz="4000" baseline="-25000" noProof="0" dirty="0"/>
          </a:p>
        </p:txBody>
      </p:sp>
      <p:sp>
        <p:nvSpPr>
          <p:cNvPr id="26" name="Rectangle 25">
            <a:extLst>
              <a:ext uri="{FF2B5EF4-FFF2-40B4-BE49-F238E27FC236}">
                <a16:creationId xmlns:a16="http://schemas.microsoft.com/office/drawing/2014/main" id="{F9756D07-40C8-B4E1-91BC-1ABCE982D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FC25A2E-A70B-8A21-6722-E90FE91540BF}"/>
              </a:ext>
            </a:extLst>
          </p:cNvPr>
          <p:cNvSpPr>
            <a:spLocks noGrp="1"/>
          </p:cNvSpPr>
          <p:nvPr>
            <p:ph idx="1"/>
          </p:nvPr>
        </p:nvSpPr>
        <p:spPr>
          <a:xfrm>
            <a:off x="7411453" y="2478024"/>
            <a:ext cx="3872243" cy="3694176"/>
          </a:xfrm>
        </p:spPr>
        <p:txBody>
          <a:bodyPr anchor="ctr">
            <a:normAutofit/>
          </a:bodyPr>
          <a:lstStyle/>
          <a:p>
            <a:r>
              <a:rPr lang="fr-FR" sz="2400" dirty="0"/>
              <a:t>le méthane (CH4), qui se produit en milieu anaérobie par des bactéries méthanogènes dégradant la matière organique.</a:t>
            </a:r>
          </a:p>
          <a:p>
            <a:r>
              <a:rPr lang="fr-FR" sz="2400" dirty="0"/>
              <a:t>Augmentation globale à +2,25 %</a:t>
            </a:r>
          </a:p>
          <a:p>
            <a:pPr marL="0" indent="0">
              <a:buNone/>
            </a:pPr>
            <a:endParaRPr lang="fr-FR" sz="1800" baseline="-25000" dirty="0"/>
          </a:p>
        </p:txBody>
      </p:sp>
      <p:pic>
        <p:nvPicPr>
          <p:cNvPr id="6" name="Content Placeholder 3">
            <a:extLst>
              <a:ext uri="{FF2B5EF4-FFF2-40B4-BE49-F238E27FC236}">
                <a16:creationId xmlns:a16="http://schemas.microsoft.com/office/drawing/2014/main" id="{B6933B2C-B1CC-7B2A-D1E5-198E9A73FC24}"/>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4" name="Image 3">
            <a:extLst>
              <a:ext uri="{FF2B5EF4-FFF2-40B4-BE49-F238E27FC236}">
                <a16:creationId xmlns:a16="http://schemas.microsoft.com/office/drawing/2014/main" id="{37C7CB23-6D97-4B0F-4755-06CA7EF4C0DC}"/>
              </a:ext>
            </a:extLst>
          </p:cNvPr>
          <p:cNvPicPr>
            <a:picLocks noChangeAspect="1"/>
          </p:cNvPicPr>
          <p:nvPr/>
        </p:nvPicPr>
        <p:blipFill>
          <a:blip r:embed="rId3"/>
          <a:stretch>
            <a:fillRect/>
          </a:stretch>
        </p:blipFill>
        <p:spPr>
          <a:xfrm>
            <a:off x="498834" y="2101659"/>
            <a:ext cx="6662457" cy="4355868"/>
          </a:xfrm>
          <a:prstGeom prst="rect">
            <a:avLst/>
          </a:prstGeom>
        </p:spPr>
      </p:pic>
    </p:spTree>
    <p:extLst>
      <p:ext uri="{BB962C8B-B14F-4D97-AF65-F5344CB8AC3E}">
        <p14:creationId xmlns:p14="http://schemas.microsoft.com/office/powerpoint/2010/main" val="35908078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A45B27-E34D-9C3B-5B1B-F734273F90EA}"/>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43DD069-DB4F-B59D-406B-EC9740C07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0D9CF782-4CE4-069C-9A8C-FAD8BD205E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23E697FC-1F8B-1F72-2544-F53699918D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188218-00EF-8EB2-6CF1-70B91D302877}"/>
              </a:ext>
            </a:extLst>
          </p:cNvPr>
          <p:cNvSpPr>
            <a:spLocks noGrp="1"/>
          </p:cNvSpPr>
          <p:nvPr>
            <p:ph type="title"/>
          </p:nvPr>
        </p:nvSpPr>
        <p:spPr>
          <a:xfrm>
            <a:off x="1115568" y="548640"/>
            <a:ext cx="10168128" cy="1179576"/>
          </a:xfrm>
        </p:spPr>
        <p:txBody>
          <a:bodyPr>
            <a:normAutofit/>
          </a:bodyPr>
          <a:lstStyle/>
          <a:p>
            <a:r>
              <a:rPr lang="fr-FR" sz="4000" noProof="0" dirty="0"/>
              <a:t>Les résultats : CH</a:t>
            </a:r>
            <a:r>
              <a:rPr lang="fr-FR" sz="4000" baseline="-25000" dirty="0"/>
              <a:t>4</a:t>
            </a:r>
            <a:endParaRPr lang="fr-FR" sz="4000" baseline="-25000" noProof="0" dirty="0"/>
          </a:p>
        </p:txBody>
      </p:sp>
      <p:sp>
        <p:nvSpPr>
          <p:cNvPr id="26" name="Rectangle 25">
            <a:extLst>
              <a:ext uri="{FF2B5EF4-FFF2-40B4-BE49-F238E27FC236}">
                <a16:creationId xmlns:a16="http://schemas.microsoft.com/office/drawing/2014/main" id="{AF770A21-13F1-B234-2081-713635035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8805BB4-2B97-6A1E-2B54-72A61B75E9C1}"/>
              </a:ext>
            </a:extLst>
          </p:cNvPr>
          <p:cNvSpPr>
            <a:spLocks noGrp="1"/>
          </p:cNvSpPr>
          <p:nvPr>
            <p:ph idx="1"/>
          </p:nvPr>
        </p:nvSpPr>
        <p:spPr>
          <a:xfrm>
            <a:off x="7411453" y="2478024"/>
            <a:ext cx="3872243" cy="3694176"/>
          </a:xfrm>
        </p:spPr>
        <p:txBody>
          <a:bodyPr anchor="ctr">
            <a:normAutofit lnSpcReduction="10000"/>
          </a:bodyPr>
          <a:lstStyle/>
          <a:p>
            <a:r>
              <a:rPr lang="fr-FR" sz="2400" dirty="0"/>
              <a:t>Rapporté à niveau de production équivalent on a une nette diminution des émissions</a:t>
            </a:r>
          </a:p>
          <a:p>
            <a:r>
              <a:rPr lang="fr-FR" sz="2400" dirty="0"/>
              <a:t>-10 % d’émission sur les 5 années</a:t>
            </a:r>
          </a:p>
          <a:p>
            <a:r>
              <a:rPr lang="fr-FR" sz="2400" dirty="0"/>
              <a:t>Sur les 5 ans – 363 tonnes</a:t>
            </a:r>
          </a:p>
          <a:p>
            <a:r>
              <a:rPr lang="fr-FR" sz="2400" dirty="0"/>
              <a:t>PRG( 28 ) soit sur les 5 ans </a:t>
            </a:r>
            <a:r>
              <a:rPr lang="fr-FR" sz="2400" b="1" dirty="0"/>
              <a:t>10 164 </a:t>
            </a:r>
            <a:r>
              <a:rPr lang="fr-FR" sz="2400" dirty="0"/>
              <a:t>tonnes d’eq CO2 évités.</a:t>
            </a:r>
          </a:p>
          <a:p>
            <a:pPr marL="0" indent="0">
              <a:buNone/>
            </a:pPr>
            <a:endParaRPr lang="fr-FR" sz="1800" baseline="-25000" dirty="0"/>
          </a:p>
        </p:txBody>
      </p:sp>
      <p:pic>
        <p:nvPicPr>
          <p:cNvPr id="6" name="Content Placeholder 3">
            <a:extLst>
              <a:ext uri="{FF2B5EF4-FFF2-40B4-BE49-F238E27FC236}">
                <a16:creationId xmlns:a16="http://schemas.microsoft.com/office/drawing/2014/main" id="{A36135F2-3E98-4EE1-9291-31C47362AB7E}"/>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4" name="Image 3">
            <a:extLst>
              <a:ext uri="{FF2B5EF4-FFF2-40B4-BE49-F238E27FC236}">
                <a16:creationId xmlns:a16="http://schemas.microsoft.com/office/drawing/2014/main" id="{C2EBA350-9B55-2B65-2145-1FCA3E93C0FB}"/>
              </a:ext>
            </a:extLst>
          </p:cNvPr>
          <p:cNvPicPr>
            <a:picLocks noChangeAspect="1"/>
          </p:cNvPicPr>
          <p:nvPr/>
        </p:nvPicPr>
        <p:blipFill>
          <a:blip r:embed="rId3"/>
          <a:stretch>
            <a:fillRect/>
          </a:stretch>
        </p:blipFill>
        <p:spPr>
          <a:xfrm>
            <a:off x="498834" y="2104969"/>
            <a:ext cx="6807313" cy="4431353"/>
          </a:xfrm>
          <a:prstGeom prst="rect">
            <a:avLst/>
          </a:prstGeom>
        </p:spPr>
      </p:pic>
    </p:spTree>
    <p:extLst>
      <p:ext uri="{BB962C8B-B14F-4D97-AF65-F5344CB8AC3E}">
        <p14:creationId xmlns:p14="http://schemas.microsoft.com/office/powerpoint/2010/main" val="8049415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245B63-8DDD-7142-329B-138F5B4B80AD}"/>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CA0548B-7A4C-083F-F97A-2DA18EC5A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7AF4A553-C1C5-8A0C-9BDA-A64BD368A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0983199E-8680-FE58-DD6A-377ADE3B0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D3A62F-BC2D-F000-FF40-B0FE1660F924}"/>
              </a:ext>
            </a:extLst>
          </p:cNvPr>
          <p:cNvSpPr>
            <a:spLocks noGrp="1"/>
          </p:cNvSpPr>
          <p:nvPr>
            <p:ph type="title"/>
          </p:nvPr>
        </p:nvSpPr>
        <p:spPr>
          <a:xfrm>
            <a:off x="1115568" y="548640"/>
            <a:ext cx="10168128" cy="1179576"/>
          </a:xfrm>
        </p:spPr>
        <p:txBody>
          <a:bodyPr>
            <a:normAutofit/>
          </a:bodyPr>
          <a:lstStyle/>
          <a:p>
            <a:r>
              <a:rPr lang="fr-FR" sz="4000" noProof="0" dirty="0"/>
              <a:t>Les résultats : PM10</a:t>
            </a:r>
            <a:endParaRPr lang="fr-FR" sz="4000" baseline="-25000" noProof="0" dirty="0"/>
          </a:p>
        </p:txBody>
      </p:sp>
      <p:sp>
        <p:nvSpPr>
          <p:cNvPr id="26" name="Rectangle 25">
            <a:extLst>
              <a:ext uri="{FF2B5EF4-FFF2-40B4-BE49-F238E27FC236}">
                <a16:creationId xmlns:a16="http://schemas.microsoft.com/office/drawing/2014/main" id="{59BF7114-5BC3-81B7-C818-8D5CB60FD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17CCB0F-835A-92D7-23A5-03B7DEC9F953}"/>
              </a:ext>
            </a:extLst>
          </p:cNvPr>
          <p:cNvSpPr>
            <a:spLocks noGrp="1"/>
          </p:cNvSpPr>
          <p:nvPr>
            <p:ph idx="1"/>
          </p:nvPr>
        </p:nvSpPr>
        <p:spPr>
          <a:xfrm>
            <a:off x="7411453" y="2478024"/>
            <a:ext cx="3872243" cy="3694176"/>
          </a:xfrm>
        </p:spPr>
        <p:txBody>
          <a:bodyPr anchor="ctr">
            <a:normAutofit/>
          </a:bodyPr>
          <a:lstStyle/>
          <a:p>
            <a:r>
              <a:rPr lang="fr-FR" sz="2400" dirty="0"/>
              <a:t>Les émissions de poussières sont corrélées avec la protection des effluents et l’utilisation de process des laveurs d’air.</a:t>
            </a:r>
          </a:p>
          <a:p>
            <a:r>
              <a:rPr lang="fr-FR" sz="2400" dirty="0"/>
              <a:t>Augmentation globale à + 2,8 %</a:t>
            </a:r>
          </a:p>
          <a:p>
            <a:endParaRPr lang="fr-FR" sz="1800" baseline="-25000" dirty="0"/>
          </a:p>
        </p:txBody>
      </p:sp>
      <p:pic>
        <p:nvPicPr>
          <p:cNvPr id="6" name="Content Placeholder 3">
            <a:extLst>
              <a:ext uri="{FF2B5EF4-FFF2-40B4-BE49-F238E27FC236}">
                <a16:creationId xmlns:a16="http://schemas.microsoft.com/office/drawing/2014/main" id="{423DBFC8-F356-3EAF-F899-8D68CA366CE7}"/>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5" name="Image 4">
            <a:extLst>
              <a:ext uri="{FF2B5EF4-FFF2-40B4-BE49-F238E27FC236}">
                <a16:creationId xmlns:a16="http://schemas.microsoft.com/office/drawing/2014/main" id="{C15299B6-A095-7979-FBB0-1D759FDB12C8}"/>
              </a:ext>
            </a:extLst>
          </p:cNvPr>
          <p:cNvPicPr>
            <a:picLocks noChangeAspect="1"/>
          </p:cNvPicPr>
          <p:nvPr/>
        </p:nvPicPr>
        <p:blipFill>
          <a:blip r:embed="rId3"/>
          <a:stretch>
            <a:fillRect/>
          </a:stretch>
        </p:blipFill>
        <p:spPr>
          <a:xfrm>
            <a:off x="498834" y="2116571"/>
            <a:ext cx="6734885" cy="4369823"/>
          </a:xfrm>
          <a:prstGeom prst="rect">
            <a:avLst/>
          </a:prstGeom>
        </p:spPr>
      </p:pic>
    </p:spTree>
    <p:extLst>
      <p:ext uri="{BB962C8B-B14F-4D97-AF65-F5344CB8AC3E}">
        <p14:creationId xmlns:p14="http://schemas.microsoft.com/office/powerpoint/2010/main" val="40795916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0004D0-0BF8-3EB5-9728-C37376A312F3}"/>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D3FABF3-15DC-7EA4-796C-650EA1489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4FA64909-E7E9-3829-A426-9AAE798F7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D3DAECF1-0F2E-6266-E895-BC9ED44CA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53123D-A446-F42E-7109-4EFC342625D7}"/>
              </a:ext>
            </a:extLst>
          </p:cNvPr>
          <p:cNvSpPr>
            <a:spLocks noGrp="1"/>
          </p:cNvSpPr>
          <p:nvPr>
            <p:ph type="title"/>
          </p:nvPr>
        </p:nvSpPr>
        <p:spPr>
          <a:xfrm>
            <a:off x="1115568" y="548640"/>
            <a:ext cx="10168128" cy="1179576"/>
          </a:xfrm>
        </p:spPr>
        <p:txBody>
          <a:bodyPr>
            <a:normAutofit/>
          </a:bodyPr>
          <a:lstStyle/>
          <a:p>
            <a:r>
              <a:rPr lang="fr-FR" sz="4000" noProof="0" dirty="0"/>
              <a:t>Les résultats : PM10</a:t>
            </a:r>
            <a:endParaRPr lang="fr-FR" sz="4000" baseline="-25000" noProof="0" dirty="0"/>
          </a:p>
        </p:txBody>
      </p:sp>
      <p:sp>
        <p:nvSpPr>
          <p:cNvPr id="26" name="Rectangle 25">
            <a:extLst>
              <a:ext uri="{FF2B5EF4-FFF2-40B4-BE49-F238E27FC236}">
                <a16:creationId xmlns:a16="http://schemas.microsoft.com/office/drawing/2014/main" id="{9511E8C4-CFD2-EAE0-1960-304BFE84B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22B7C29-E7F8-3FD8-17BF-EF76464B3848}"/>
              </a:ext>
            </a:extLst>
          </p:cNvPr>
          <p:cNvSpPr>
            <a:spLocks noGrp="1"/>
          </p:cNvSpPr>
          <p:nvPr>
            <p:ph idx="1"/>
          </p:nvPr>
        </p:nvSpPr>
        <p:spPr>
          <a:xfrm>
            <a:off x="7411453" y="2478024"/>
            <a:ext cx="3872243" cy="3694176"/>
          </a:xfrm>
        </p:spPr>
        <p:txBody>
          <a:bodyPr anchor="ctr">
            <a:normAutofit/>
          </a:bodyPr>
          <a:lstStyle/>
          <a:p>
            <a:r>
              <a:rPr lang="fr-FR" sz="2400" dirty="0"/>
              <a:t>Rapporté à niveau de production équivalent on a une nette diminution des émissions</a:t>
            </a:r>
          </a:p>
          <a:p>
            <a:r>
              <a:rPr lang="fr-FR" sz="2400" dirty="0"/>
              <a:t>-8 % d’émission sur les 5 années</a:t>
            </a:r>
          </a:p>
        </p:txBody>
      </p:sp>
      <p:pic>
        <p:nvPicPr>
          <p:cNvPr id="6" name="Content Placeholder 3">
            <a:extLst>
              <a:ext uri="{FF2B5EF4-FFF2-40B4-BE49-F238E27FC236}">
                <a16:creationId xmlns:a16="http://schemas.microsoft.com/office/drawing/2014/main" id="{821467D9-565C-8A93-7D9F-16E40075DC7B}"/>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4" name="Image 3">
            <a:extLst>
              <a:ext uri="{FF2B5EF4-FFF2-40B4-BE49-F238E27FC236}">
                <a16:creationId xmlns:a16="http://schemas.microsoft.com/office/drawing/2014/main" id="{42D8708A-B81E-053E-7CE4-F9DAAF37E532}"/>
              </a:ext>
            </a:extLst>
          </p:cNvPr>
          <p:cNvPicPr>
            <a:picLocks noChangeAspect="1"/>
          </p:cNvPicPr>
          <p:nvPr/>
        </p:nvPicPr>
        <p:blipFill>
          <a:blip r:embed="rId3"/>
          <a:stretch>
            <a:fillRect/>
          </a:stretch>
        </p:blipFill>
        <p:spPr>
          <a:xfrm>
            <a:off x="498834" y="2114011"/>
            <a:ext cx="6680564" cy="4348844"/>
          </a:xfrm>
          <a:prstGeom prst="rect">
            <a:avLst/>
          </a:prstGeom>
        </p:spPr>
      </p:pic>
    </p:spTree>
    <p:extLst>
      <p:ext uri="{BB962C8B-B14F-4D97-AF65-F5344CB8AC3E}">
        <p14:creationId xmlns:p14="http://schemas.microsoft.com/office/powerpoint/2010/main" val="2888409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CFAEE7-CDAB-3A3F-967C-BCA306DE028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83B20C8-ECE5-0CB4-8A2A-970C36CDE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09D4F6B1-CF51-AC39-196B-C160ADD80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FCFDB249-F89D-2B00-E219-E72CF9A1C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CC68D3-0776-D2CF-4262-082ADF0E390C}"/>
              </a:ext>
            </a:extLst>
          </p:cNvPr>
          <p:cNvSpPr>
            <a:spLocks noGrp="1"/>
          </p:cNvSpPr>
          <p:nvPr>
            <p:ph type="title"/>
          </p:nvPr>
        </p:nvSpPr>
        <p:spPr>
          <a:xfrm>
            <a:off x="1115568" y="548640"/>
            <a:ext cx="10168128" cy="1179576"/>
          </a:xfrm>
        </p:spPr>
        <p:txBody>
          <a:bodyPr>
            <a:normAutofit/>
          </a:bodyPr>
          <a:lstStyle/>
          <a:p>
            <a:r>
              <a:rPr lang="fr-FR" sz="4000" noProof="0" dirty="0"/>
              <a:t>Des outils techniques maîtrisés par la filière</a:t>
            </a:r>
          </a:p>
        </p:txBody>
      </p:sp>
      <p:sp>
        <p:nvSpPr>
          <p:cNvPr id="17" name="Rectangle 16">
            <a:extLst>
              <a:ext uri="{FF2B5EF4-FFF2-40B4-BE49-F238E27FC236}">
                <a16:creationId xmlns:a16="http://schemas.microsoft.com/office/drawing/2014/main" id="{AC2F9AF2-BB47-5BF4-D66F-945EA6218C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57E088-085F-4B2C-D183-B4D4F17D0329}"/>
              </a:ext>
            </a:extLst>
          </p:cNvPr>
          <p:cNvSpPr>
            <a:spLocks noGrp="1"/>
          </p:cNvSpPr>
          <p:nvPr>
            <p:ph idx="1"/>
          </p:nvPr>
        </p:nvSpPr>
        <p:spPr>
          <a:xfrm>
            <a:off x="1115568" y="2204558"/>
            <a:ext cx="10168128" cy="4290554"/>
          </a:xfrm>
        </p:spPr>
        <p:txBody>
          <a:bodyPr>
            <a:normAutofit/>
          </a:bodyPr>
          <a:lstStyle/>
          <a:p>
            <a:r>
              <a:rPr lang="fr-FR" sz="2400" dirty="0"/>
              <a:t>Meilleures formulations des aliments et alimentation de précision</a:t>
            </a:r>
          </a:p>
          <a:p>
            <a:r>
              <a:rPr lang="fr-FR" sz="2400" noProof="0" dirty="0"/>
              <a:t>Aménagements au bâtiment pour permettre des évacuations plus fréquentes des effluents ou mise en place de process de type laveurs d’air. De nouveau projets sont en cours pour intégrer des techniques innovantes comme le refroidissement du lisier par échangeur de chaleur.</a:t>
            </a:r>
          </a:p>
          <a:p>
            <a:r>
              <a:rPr lang="fr-FR" sz="2400" dirty="0"/>
              <a:t>Couverture des fosses de stockage de lisier avec des évolutions vers l’intégration de méthanisations passives.</a:t>
            </a:r>
          </a:p>
          <a:p>
            <a:r>
              <a:rPr lang="fr-FR" sz="2400" noProof="0" dirty="0"/>
              <a:t>Gestion de l’épandage améliorée par moins d’utilisation de buses palettes au profit de tonnes à pendillards ou d’enfouisseurs.</a:t>
            </a:r>
          </a:p>
          <a:p>
            <a:r>
              <a:rPr lang="fr-FR" sz="2400" dirty="0"/>
              <a:t>Un accent à mettre sur la gestion du méthane et les épandages.</a:t>
            </a:r>
          </a:p>
        </p:txBody>
      </p:sp>
      <p:pic>
        <p:nvPicPr>
          <p:cNvPr id="6" name="Content Placeholder 3">
            <a:extLst>
              <a:ext uri="{FF2B5EF4-FFF2-40B4-BE49-F238E27FC236}">
                <a16:creationId xmlns:a16="http://schemas.microsoft.com/office/drawing/2014/main" id="{D34F9A27-860C-67B0-699D-4250E5750D40}"/>
              </a:ext>
            </a:extLst>
          </p:cNvPr>
          <p:cNvPicPr>
            <a:picLocks noChangeAspect="1"/>
          </p:cNvPicPr>
          <p:nvPr/>
        </p:nvPicPr>
        <p:blipFill>
          <a:blip r:embed="rId2"/>
          <a:stretch>
            <a:fillRect/>
          </a:stretch>
        </p:blipFill>
        <p:spPr>
          <a:xfrm>
            <a:off x="9800714" y="362888"/>
            <a:ext cx="1964748" cy="372630"/>
          </a:xfrm>
          <a:prstGeom prst="rect">
            <a:avLst/>
          </a:prstGeom>
        </p:spPr>
      </p:pic>
    </p:spTree>
    <p:extLst>
      <p:ext uri="{BB962C8B-B14F-4D97-AF65-F5344CB8AC3E}">
        <p14:creationId xmlns:p14="http://schemas.microsoft.com/office/powerpoint/2010/main" val="17952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AF3D31-A8EC-B32A-9125-372A64DA538C}"/>
              </a:ext>
            </a:extLst>
          </p:cNvPr>
          <p:cNvSpPr>
            <a:spLocks noGrp="1"/>
          </p:cNvSpPr>
          <p:nvPr>
            <p:ph type="ctrTitle"/>
          </p:nvPr>
        </p:nvSpPr>
        <p:spPr>
          <a:xfrm>
            <a:off x="1140908" y="1827900"/>
            <a:ext cx="10692000" cy="1015200"/>
          </a:xfrm>
        </p:spPr>
        <p:txBody>
          <a:bodyPr/>
          <a:lstStyle/>
          <a:p>
            <a:r>
              <a:rPr lang="fr-FR"/>
              <a:t>La filière porcine vue par la typologie INOSYS</a:t>
            </a:r>
          </a:p>
        </p:txBody>
      </p:sp>
      <p:sp>
        <p:nvSpPr>
          <p:cNvPr id="5" name="Sous-titre 4">
            <a:extLst>
              <a:ext uri="{FF2B5EF4-FFF2-40B4-BE49-F238E27FC236}">
                <a16:creationId xmlns:a16="http://schemas.microsoft.com/office/drawing/2014/main" id="{EB948D5F-EDA3-A7D5-F8D5-DB211197DC9F}"/>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123769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6E31C9-0704-5E40-77E2-DAE41EDA85D0}"/>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77658FB-3A32-D3B2-FE55-0BE5F4AFA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0A299319-383B-C4C9-1ADA-C25098BE5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A4DFAAF3-5043-165A-59EB-4290233C7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E9D2D8-2F9C-72BB-6997-1A9BD5A1663E}"/>
              </a:ext>
            </a:extLst>
          </p:cNvPr>
          <p:cNvSpPr>
            <a:spLocks noGrp="1"/>
          </p:cNvSpPr>
          <p:nvPr>
            <p:ph type="title"/>
          </p:nvPr>
        </p:nvSpPr>
        <p:spPr>
          <a:xfrm>
            <a:off x="1115568" y="548640"/>
            <a:ext cx="10168128" cy="1179576"/>
          </a:xfrm>
        </p:spPr>
        <p:txBody>
          <a:bodyPr>
            <a:normAutofit/>
          </a:bodyPr>
          <a:lstStyle/>
          <a:p>
            <a:r>
              <a:rPr lang="fr-FR" sz="4000" noProof="0" dirty="0"/>
              <a:t>Les résultats : Comparatif production régionale</a:t>
            </a:r>
            <a:endParaRPr lang="fr-FR" sz="4000" baseline="-25000" noProof="0" dirty="0"/>
          </a:p>
        </p:txBody>
      </p:sp>
      <p:sp>
        <p:nvSpPr>
          <p:cNvPr id="26" name="Rectangle 25">
            <a:extLst>
              <a:ext uri="{FF2B5EF4-FFF2-40B4-BE49-F238E27FC236}">
                <a16:creationId xmlns:a16="http://schemas.microsoft.com/office/drawing/2014/main" id="{0285E083-EB4A-6623-323A-D5F5E5C32E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2F3D8AC-A2FE-6E49-F23C-DBE7363F09C8}"/>
              </a:ext>
            </a:extLst>
          </p:cNvPr>
          <p:cNvSpPr>
            <a:spLocks noGrp="1"/>
          </p:cNvSpPr>
          <p:nvPr>
            <p:ph idx="1"/>
          </p:nvPr>
        </p:nvSpPr>
        <p:spPr>
          <a:xfrm>
            <a:off x="7589097" y="2399465"/>
            <a:ext cx="3872243" cy="3694176"/>
          </a:xfrm>
        </p:spPr>
        <p:txBody>
          <a:bodyPr anchor="ctr">
            <a:normAutofit/>
          </a:bodyPr>
          <a:lstStyle/>
          <a:p>
            <a:r>
              <a:rPr lang="fr-FR" sz="2400" dirty="0"/>
              <a:t>La baisse de - 16 % à l’échelle des élevages IED représente une baisse de 3,2% à l’échelle de la filière</a:t>
            </a:r>
          </a:p>
          <a:p>
            <a:r>
              <a:rPr lang="fr-FR" sz="2400" dirty="0"/>
              <a:t>Soit -0,08% des contributions agricoles régionales</a:t>
            </a:r>
          </a:p>
        </p:txBody>
      </p:sp>
      <p:pic>
        <p:nvPicPr>
          <p:cNvPr id="6" name="Content Placeholder 3">
            <a:extLst>
              <a:ext uri="{FF2B5EF4-FFF2-40B4-BE49-F238E27FC236}">
                <a16:creationId xmlns:a16="http://schemas.microsoft.com/office/drawing/2014/main" id="{F97ABA0F-C623-F197-6717-8A23E229D2D6}"/>
              </a:ext>
            </a:extLst>
          </p:cNvPr>
          <p:cNvPicPr>
            <a:picLocks noChangeAspect="1"/>
          </p:cNvPicPr>
          <p:nvPr/>
        </p:nvPicPr>
        <p:blipFill>
          <a:blip r:embed="rId3"/>
          <a:stretch>
            <a:fillRect/>
          </a:stretch>
        </p:blipFill>
        <p:spPr>
          <a:xfrm>
            <a:off x="9800714" y="362888"/>
            <a:ext cx="1964748" cy="372630"/>
          </a:xfrm>
          <a:prstGeom prst="rect">
            <a:avLst/>
          </a:prstGeom>
        </p:spPr>
      </p:pic>
      <p:pic>
        <p:nvPicPr>
          <p:cNvPr id="5" name="Image 4">
            <a:extLst>
              <a:ext uri="{FF2B5EF4-FFF2-40B4-BE49-F238E27FC236}">
                <a16:creationId xmlns:a16="http://schemas.microsoft.com/office/drawing/2014/main" id="{934F13F4-A13E-A137-EEEA-8E14654483F7}"/>
              </a:ext>
            </a:extLst>
          </p:cNvPr>
          <p:cNvPicPr>
            <a:picLocks noChangeAspect="1"/>
          </p:cNvPicPr>
          <p:nvPr/>
        </p:nvPicPr>
        <p:blipFill>
          <a:blip r:embed="rId4"/>
          <a:stretch>
            <a:fillRect/>
          </a:stretch>
        </p:blipFill>
        <p:spPr>
          <a:xfrm>
            <a:off x="498834" y="2331387"/>
            <a:ext cx="7090263" cy="3840813"/>
          </a:xfrm>
          <a:prstGeom prst="rect">
            <a:avLst/>
          </a:prstGeom>
        </p:spPr>
      </p:pic>
      <p:sp>
        <p:nvSpPr>
          <p:cNvPr id="4" name="ZoneTexte 3">
            <a:extLst>
              <a:ext uri="{FF2B5EF4-FFF2-40B4-BE49-F238E27FC236}">
                <a16:creationId xmlns:a16="http://schemas.microsoft.com/office/drawing/2014/main" id="{6CB5D83E-F758-7636-6B1E-B3A7D7526340}"/>
              </a:ext>
            </a:extLst>
          </p:cNvPr>
          <p:cNvSpPr txBox="1"/>
          <p:nvPr/>
        </p:nvSpPr>
        <p:spPr>
          <a:xfrm>
            <a:off x="1258431" y="6211669"/>
            <a:ext cx="30221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sng" strike="noStrike" kern="1200" cap="none" spc="0" normalizeH="0" baseline="0" noProof="0" dirty="0">
                <a:ln>
                  <a:noFill/>
                </a:ln>
                <a:solidFill>
                  <a:prstClr val="black"/>
                </a:solidFill>
                <a:effectLst/>
                <a:uLnTx/>
                <a:uFillTx/>
                <a:latin typeface="Calibri" panose="020F0502020204030204"/>
                <a:ea typeface="+mn-ea"/>
                <a:cs typeface="+mn-cs"/>
              </a:rPr>
              <a:t>Source : </a:t>
            </a:r>
            <a:r>
              <a:rPr kumimoji="0" lang="fr-FR" sz="1200" b="1" i="1" u="none" strike="noStrike" kern="1200" cap="none" spc="0" normalizeH="0" baseline="0" noProof="0" dirty="0" err="1">
                <a:ln>
                  <a:noFill/>
                </a:ln>
                <a:solidFill>
                  <a:prstClr val="black"/>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Atmo</a:t>
            </a:r>
            <a:r>
              <a:rPr kumimoji="0" lang="fr-FR" sz="1200" b="1" i="1" u="none" strike="noStrike" kern="1200" cap="none" spc="0" normalizeH="0" baseline="0" noProof="0" dirty="0">
                <a:ln>
                  <a:noFill/>
                </a:ln>
                <a:solidFill>
                  <a:prstClr val="black"/>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 Auvergne-Rhône-Alpes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5164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D643A7-C797-DF5F-96F3-6CD5D3630E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84EBAF-D464-8597-9CEB-ED51464CB698}"/>
              </a:ext>
            </a:extLst>
          </p:cNvPr>
          <p:cNvSpPr>
            <a:spLocks noGrp="1"/>
          </p:cNvSpPr>
          <p:nvPr>
            <p:ph type="title"/>
          </p:nvPr>
        </p:nvSpPr>
        <p:spPr>
          <a:xfrm>
            <a:off x="1115568" y="548640"/>
            <a:ext cx="10168128" cy="1179576"/>
          </a:xfrm>
        </p:spPr>
        <p:txBody>
          <a:bodyPr>
            <a:normAutofit/>
          </a:bodyPr>
          <a:lstStyle/>
          <a:p>
            <a:r>
              <a:rPr lang="fr-FR" sz="4000" noProof="0" dirty="0"/>
              <a:t>Les résultats : Comparatif production régionale</a:t>
            </a:r>
            <a:endParaRPr lang="fr-FR" sz="4000" baseline="-25000" noProof="0" dirty="0"/>
          </a:p>
        </p:txBody>
      </p:sp>
      <p:sp>
        <p:nvSpPr>
          <p:cNvPr id="3" name="Content Placeholder 2">
            <a:extLst>
              <a:ext uri="{FF2B5EF4-FFF2-40B4-BE49-F238E27FC236}">
                <a16:creationId xmlns:a16="http://schemas.microsoft.com/office/drawing/2014/main" id="{DC8EFAAB-AC3E-2976-DDF9-F87252C939AF}"/>
              </a:ext>
            </a:extLst>
          </p:cNvPr>
          <p:cNvSpPr>
            <a:spLocks noGrp="1"/>
          </p:cNvSpPr>
          <p:nvPr>
            <p:ph idx="1"/>
          </p:nvPr>
        </p:nvSpPr>
        <p:spPr>
          <a:xfrm>
            <a:off x="7646843" y="2332923"/>
            <a:ext cx="3872243" cy="3694176"/>
          </a:xfrm>
        </p:spPr>
        <p:txBody>
          <a:bodyPr anchor="ctr">
            <a:normAutofit/>
          </a:bodyPr>
          <a:lstStyle/>
          <a:p>
            <a:r>
              <a:rPr lang="fr-FR" sz="2400" dirty="0"/>
              <a:t>La baisse de - 10 % à l’échelle des élevages IED représente une baisse de 3,4% à l’échelle de la filière</a:t>
            </a:r>
          </a:p>
          <a:p>
            <a:r>
              <a:rPr lang="fr-FR" sz="2400" dirty="0"/>
              <a:t>Soit -0,02% des contributions agricoles régionales</a:t>
            </a:r>
          </a:p>
        </p:txBody>
      </p:sp>
      <p:pic>
        <p:nvPicPr>
          <p:cNvPr id="6" name="Content Placeholder 3">
            <a:extLst>
              <a:ext uri="{FF2B5EF4-FFF2-40B4-BE49-F238E27FC236}">
                <a16:creationId xmlns:a16="http://schemas.microsoft.com/office/drawing/2014/main" id="{85F95ECD-DF78-7FA7-AEED-2C3647BE23F7}"/>
              </a:ext>
            </a:extLst>
          </p:cNvPr>
          <p:cNvPicPr>
            <a:picLocks noChangeAspect="1"/>
          </p:cNvPicPr>
          <p:nvPr/>
        </p:nvPicPr>
        <p:blipFill>
          <a:blip r:embed="rId3"/>
          <a:stretch>
            <a:fillRect/>
          </a:stretch>
        </p:blipFill>
        <p:spPr>
          <a:xfrm>
            <a:off x="9800714" y="362888"/>
            <a:ext cx="1964748" cy="372630"/>
          </a:xfrm>
          <a:prstGeom prst="rect">
            <a:avLst/>
          </a:prstGeom>
        </p:spPr>
      </p:pic>
      <p:pic>
        <p:nvPicPr>
          <p:cNvPr id="5" name="Image 4">
            <a:extLst>
              <a:ext uri="{FF2B5EF4-FFF2-40B4-BE49-F238E27FC236}">
                <a16:creationId xmlns:a16="http://schemas.microsoft.com/office/drawing/2014/main" id="{2B4312D3-43B3-078A-0FD7-A09B4AE73B64}"/>
              </a:ext>
            </a:extLst>
          </p:cNvPr>
          <p:cNvPicPr>
            <a:picLocks noChangeAspect="1"/>
          </p:cNvPicPr>
          <p:nvPr/>
        </p:nvPicPr>
        <p:blipFill>
          <a:blip r:embed="rId4"/>
          <a:stretch>
            <a:fillRect/>
          </a:stretch>
        </p:blipFill>
        <p:spPr>
          <a:xfrm>
            <a:off x="498834" y="2276856"/>
            <a:ext cx="7078069" cy="3846909"/>
          </a:xfrm>
          <a:prstGeom prst="rect">
            <a:avLst/>
          </a:prstGeom>
        </p:spPr>
      </p:pic>
      <p:sp>
        <p:nvSpPr>
          <p:cNvPr id="4" name="ZoneTexte 3">
            <a:extLst>
              <a:ext uri="{FF2B5EF4-FFF2-40B4-BE49-F238E27FC236}">
                <a16:creationId xmlns:a16="http://schemas.microsoft.com/office/drawing/2014/main" id="{03CEB5DB-FE08-72F9-46A7-6AD4DFA376E8}"/>
              </a:ext>
            </a:extLst>
          </p:cNvPr>
          <p:cNvSpPr txBox="1"/>
          <p:nvPr/>
        </p:nvSpPr>
        <p:spPr>
          <a:xfrm>
            <a:off x="1258431" y="6211669"/>
            <a:ext cx="30221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sng" strike="noStrike" kern="1200" cap="none" spc="0" normalizeH="0" baseline="0" noProof="0" dirty="0">
                <a:ln>
                  <a:noFill/>
                </a:ln>
                <a:solidFill>
                  <a:prstClr val="black"/>
                </a:solidFill>
                <a:effectLst/>
                <a:uLnTx/>
                <a:uFillTx/>
                <a:latin typeface="Calibri" panose="020F0502020204030204"/>
                <a:ea typeface="+mn-ea"/>
                <a:cs typeface="+mn-cs"/>
              </a:rPr>
              <a:t>Source : </a:t>
            </a:r>
            <a:r>
              <a:rPr kumimoji="0" lang="fr-FR" sz="1200" b="1" i="1" u="none" strike="noStrike" kern="1200" cap="none" spc="0" normalizeH="0" baseline="0" noProof="0" dirty="0" err="1">
                <a:ln>
                  <a:noFill/>
                </a:ln>
                <a:solidFill>
                  <a:prstClr val="black"/>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Atmo</a:t>
            </a:r>
            <a:r>
              <a:rPr kumimoji="0" lang="fr-FR" sz="1200" b="1" i="1" u="none" strike="noStrike" kern="1200" cap="none" spc="0" normalizeH="0" baseline="0" noProof="0" dirty="0">
                <a:ln>
                  <a:noFill/>
                </a:ln>
                <a:solidFill>
                  <a:prstClr val="black"/>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 Auvergne-Rhône-Alpes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777199"/>
      </p:ext>
    </p:extLst>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BD1B53-56E9-0C64-B2F9-F930190B3E5E}"/>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CF8B1F6-AA32-EE94-33D2-58FFD1E48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1AB71139-DF4D-ED7C-9805-0B8C8BBC8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951AE799-3CE3-F33F-73C4-70156FA8A0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0F8053-A7C2-6DE6-599C-0B75E564C74C}"/>
              </a:ext>
            </a:extLst>
          </p:cNvPr>
          <p:cNvSpPr>
            <a:spLocks noGrp="1"/>
          </p:cNvSpPr>
          <p:nvPr>
            <p:ph type="title"/>
          </p:nvPr>
        </p:nvSpPr>
        <p:spPr>
          <a:xfrm>
            <a:off x="1115568" y="548640"/>
            <a:ext cx="10168128" cy="1179576"/>
          </a:xfrm>
        </p:spPr>
        <p:txBody>
          <a:bodyPr>
            <a:normAutofit/>
          </a:bodyPr>
          <a:lstStyle/>
          <a:p>
            <a:r>
              <a:rPr lang="fr-FR" sz="4000" noProof="0" dirty="0"/>
              <a:t>Les résultats : Comparatif production régionale</a:t>
            </a:r>
            <a:endParaRPr lang="fr-FR" sz="4000" baseline="-25000" noProof="0" dirty="0"/>
          </a:p>
        </p:txBody>
      </p:sp>
      <p:sp>
        <p:nvSpPr>
          <p:cNvPr id="26" name="Rectangle 25">
            <a:extLst>
              <a:ext uri="{FF2B5EF4-FFF2-40B4-BE49-F238E27FC236}">
                <a16:creationId xmlns:a16="http://schemas.microsoft.com/office/drawing/2014/main" id="{13C1BB61-98A2-801F-2FFB-6AA5F190B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F074FF5-3D48-C893-5DCA-259EE3F9A058}"/>
              </a:ext>
            </a:extLst>
          </p:cNvPr>
          <p:cNvSpPr>
            <a:spLocks noGrp="1"/>
          </p:cNvSpPr>
          <p:nvPr>
            <p:ph idx="1"/>
          </p:nvPr>
        </p:nvSpPr>
        <p:spPr>
          <a:xfrm>
            <a:off x="7576903" y="2478024"/>
            <a:ext cx="3872243" cy="3694176"/>
          </a:xfrm>
        </p:spPr>
        <p:txBody>
          <a:bodyPr anchor="ctr">
            <a:normAutofit/>
          </a:bodyPr>
          <a:lstStyle/>
          <a:p>
            <a:r>
              <a:rPr lang="fr-FR" sz="2400" dirty="0"/>
              <a:t>L’augmentation de +3 % à l’échelle des élevages IED représente une augmentation de 0,3% à l’échelle de la filière</a:t>
            </a:r>
          </a:p>
          <a:p>
            <a:r>
              <a:rPr lang="fr-FR" sz="2400" dirty="0"/>
              <a:t>Soit +0,002% des contributions agricoles régionales</a:t>
            </a:r>
          </a:p>
          <a:p>
            <a:endParaRPr lang="fr-FR" sz="1800" baseline="-25000" dirty="0"/>
          </a:p>
        </p:txBody>
      </p:sp>
      <p:pic>
        <p:nvPicPr>
          <p:cNvPr id="6" name="Content Placeholder 3">
            <a:extLst>
              <a:ext uri="{FF2B5EF4-FFF2-40B4-BE49-F238E27FC236}">
                <a16:creationId xmlns:a16="http://schemas.microsoft.com/office/drawing/2014/main" id="{61DC83EB-E64E-F2DF-74F2-C31CA1C4FB9D}"/>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4" name="Image 3">
            <a:extLst>
              <a:ext uri="{FF2B5EF4-FFF2-40B4-BE49-F238E27FC236}">
                <a16:creationId xmlns:a16="http://schemas.microsoft.com/office/drawing/2014/main" id="{51FE07F6-C6D2-4F77-5941-28996CDDACFA}"/>
              </a:ext>
            </a:extLst>
          </p:cNvPr>
          <p:cNvPicPr>
            <a:picLocks noChangeAspect="1"/>
          </p:cNvPicPr>
          <p:nvPr/>
        </p:nvPicPr>
        <p:blipFill>
          <a:blip r:embed="rId3"/>
          <a:stretch>
            <a:fillRect/>
          </a:stretch>
        </p:blipFill>
        <p:spPr>
          <a:xfrm>
            <a:off x="498834" y="2331387"/>
            <a:ext cx="7078069" cy="3840813"/>
          </a:xfrm>
          <a:prstGeom prst="rect">
            <a:avLst/>
          </a:prstGeom>
        </p:spPr>
      </p:pic>
      <p:sp>
        <p:nvSpPr>
          <p:cNvPr id="8" name="ZoneTexte 7">
            <a:extLst>
              <a:ext uri="{FF2B5EF4-FFF2-40B4-BE49-F238E27FC236}">
                <a16:creationId xmlns:a16="http://schemas.microsoft.com/office/drawing/2014/main" id="{734DC921-8C77-A84E-4E12-81BE6DA937A3}"/>
              </a:ext>
            </a:extLst>
          </p:cNvPr>
          <p:cNvSpPr txBox="1"/>
          <p:nvPr/>
        </p:nvSpPr>
        <p:spPr>
          <a:xfrm>
            <a:off x="1258431" y="6211669"/>
            <a:ext cx="30221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sng" strike="noStrike" kern="1200" cap="none" spc="0" normalizeH="0" baseline="0" noProof="0" dirty="0">
                <a:ln>
                  <a:noFill/>
                </a:ln>
                <a:solidFill>
                  <a:prstClr val="black"/>
                </a:solidFill>
                <a:effectLst/>
                <a:uLnTx/>
                <a:uFillTx/>
                <a:latin typeface="Calibri" panose="020F0502020204030204"/>
                <a:ea typeface="+mn-ea"/>
                <a:cs typeface="+mn-cs"/>
              </a:rPr>
              <a:t>Source : </a:t>
            </a:r>
            <a:r>
              <a:rPr kumimoji="0" lang="fr-FR" sz="1200" b="1" i="1" u="none" strike="noStrike" kern="1200" cap="none" spc="0" normalizeH="0" baseline="0" noProof="0" dirty="0" err="1">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Atmo</a:t>
            </a:r>
            <a:r>
              <a:rPr kumimoji="0" lang="fr-FR" sz="1200" b="1" i="1" u="none" strike="noStrike" kern="1200" cap="none" spc="0" normalizeH="0" baseline="0" noProof="0" dirty="0">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Auvergne-Rhône-Alpes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3130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46A75-F913-FD6C-B41D-4DF98CA1B24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152114A-D55F-3DBA-31F3-29DABBC35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F01C6542-25B6-05D1-BF4D-286D939FD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4DB4BC8A-4B5E-8C82-BDB9-770490CE1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F21544-AA22-C76F-1493-1E70AA51D5D6}"/>
              </a:ext>
            </a:extLst>
          </p:cNvPr>
          <p:cNvSpPr>
            <a:spLocks noGrp="1"/>
          </p:cNvSpPr>
          <p:nvPr>
            <p:ph type="title"/>
          </p:nvPr>
        </p:nvSpPr>
        <p:spPr>
          <a:xfrm>
            <a:off x="1115568" y="548640"/>
            <a:ext cx="10168128" cy="1179576"/>
          </a:xfrm>
        </p:spPr>
        <p:txBody>
          <a:bodyPr>
            <a:normAutofit fontScale="90000"/>
          </a:bodyPr>
          <a:lstStyle/>
          <a:p>
            <a:r>
              <a:rPr lang="fr-FR" sz="4000" noProof="0" dirty="0"/>
              <a:t>Un bilan filière satisfaisant mais un impact régional limité</a:t>
            </a:r>
          </a:p>
        </p:txBody>
      </p:sp>
      <p:sp>
        <p:nvSpPr>
          <p:cNvPr id="17" name="Rectangle 16">
            <a:extLst>
              <a:ext uri="{FF2B5EF4-FFF2-40B4-BE49-F238E27FC236}">
                <a16:creationId xmlns:a16="http://schemas.microsoft.com/office/drawing/2014/main" id="{A72E8F0D-9F08-2A65-1F0C-659D4F0FD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3BCFB2A-8D41-9B11-907A-54AC69395AAE}"/>
              </a:ext>
            </a:extLst>
          </p:cNvPr>
          <p:cNvSpPr>
            <a:spLocks noGrp="1"/>
          </p:cNvSpPr>
          <p:nvPr>
            <p:ph idx="1"/>
          </p:nvPr>
        </p:nvSpPr>
        <p:spPr>
          <a:xfrm>
            <a:off x="1115568" y="2481943"/>
            <a:ext cx="10168128" cy="3695020"/>
          </a:xfrm>
        </p:spPr>
        <p:txBody>
          <a:bodyPr>
            <a:normAutofit/>
          </a:bodyPr>
          <a:lstStyle/>
          <a:p>
            <a:r>
              <a:rPr lang="fr-FR" sz="2400" noProof="0" dirty="0"/>
              <a:t>Coût technique et administratif total de plus d’ 1 M€ sur 5 ans</a:t>
            </a:r>
          </a:p>
          <a:p>
            <a:endParaRPr lang="fr-FR" sz="2400" noProof="0" dirty="0"/>
          </a:p>
          <a:p>
            <a:r>
              <a:rPr lang="fr-FR" sz="2400" dirty="0"/>
              <a:t>Une action efficace mais limitée sur une filière représentant au maximum 3% des impacts régionaux</a:t>
            </a:r>
            <a:endParaRPr lang="fr-FR" sz="2400" noProof="0" dirty="0"/>
          </a:p>
        </p:txBody>
      </p:sp>
      <p:pic>
        <p:nvPicPr>
          <p:cNvPr id="6" name="Content Placeholder 3">
            <a:extLst>
              <a:ext uri="{FF2B5EF4-FFF2-40B4-BE49-F238E27FC236}">
                <a16:creationId xmlns:a16="http://schemas.microsoft.com/office/drawing/2014/main" id="{3E7935BD-622B-0E0C-E518-9C6E1E22B589}"/>
              </a:ext>
            </a:extLst>
          </p:cNvPr>
          <p:cNvPicPr>
            <a:picLocks noChangeAspect="1"/>
          </p:cNvPicPr>
          <p:nvPr/>
        </p:nvPicPr>
        <p:blipFill>
          <a:blip r:embed="rId3"/>
          <a:stretch>
            <a:fillRect/>
          </a:stretch>
        </p:blipFill>
        <p:spPr>
          <a:xfrm>
            <a:off x="9800714" y="362888"/>
            <a:ext cx="1964748" cy="372630"/>
          </a:xfrm>
          <a:prstGeom prst="rect">
            <a:avLst/>
          </a:prstGeom>
        </p:spPr>
      </p:pic>
    </p:spTree>
    <p:extLst>
      <p:ext uri="{BB962C8B-B14F-4D97-AF65-F5344CB8AC3E}">
        <p14:creationId xmlns:p14="http://schemas.microsoft.com/office/powerpoint/2010/main" val="135688983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34583C-B58B-DCFE-43FB-76C46F9A61D4}"/>
              </a:ext>
            </a:extLst>
          </p:cNvPr>
          <p:cNvSpPr>
            <a:spLocks noGrp="1"/>
          </p:cNvSpPr>
          <p:nvPr>
            <p:ph type="title"/>
          </p:nvPr>
        </p:nvSpPr>
        <p:spPr/>
        <p:txBody>
          <a:bodyPr/>
          <a:lstStyle/>
          <a:p>
            <a:r>
              <a:rPr lang="fr-FR" dirty="0"/>
              <a:t>Pause repas</a:t>
            </a:r>
          </a:p>
        </p:txBody>
      </p:sp>
      <p:sp>
        <p:nvSpPr>
          <p:cNvPr id="3" name="Espace réservé du texte 2">
            <a:extLst>
              <a:ext uri="{FF2B5EF4-FFF2-40B4-BE49-F238E27FC236}">
                <a16:creationId xmlns:a16="http://schemas.microsoft.com/office/drawing/2014/main" id="{9E66DDF1-8786-8A89-4FC8-DA81F7A9B345}"/>
              </a:ext>
            </a:extLst>
          </p:cNvPr>
          <p:cNvSpPr>
            <a:spLocks noGrp="1"/>
          </p:cNvSpPr>
          <p:nvPr>
            <p:ph type="body" idx="1"/>
          </p:nvPr>
        </p:nvSpPr>
        <p:spPr/>
        <p:txBody>
          <a:bodyPr/>
          <a:lstStyle/>
          <a:p>
            <a:r>
              <a:rPr lang="fr-FR" dirty="0"/>
              <a:t>Au self de la chambre d’agriculture du Rhône.</a:t>
            </a:r>
          </a:p>
        </p:txBody>
      </p:sp>
    </p:spTree>
    <p:extLst>
      <p:ext uri="{BB962C8B-B14F-4D97-AF65-F5344CB8AC3E}">
        <p14:creationId xmlns:p14="http://schemas.microsoft.com/office/powerpoint/2010/main" val="157968820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E90C30"/>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992909" y="2103727"/>
            <a:ext cx="9144000" cy="2387600"/>
          </a:xfrm>
        </p:spPr>
        <p:txBody>
          <a:bodyPr>
            <a:normAutofit/>
          </a:bodyPr>
          <a:lstStyle/>
          <a:p>
            <a:pPr algn="l"/>
            <a:r>
              <a:rPr lang="fr-FR" b="1" noProof="0" dirty="0">
                <a:solidFill>
                  <a:srgbClr val="000000"/>
                </a:solidFill>
                <a:cs typeface="Calibri Light" panose="020F0302020204030204"/>
              </a:rPr>
              <a:t>Améliorer la gestion de l’eau en élevage : CERCEAU 1 &amp; 2</a:t>
            </a:r>
            <a:endParaRPr lang="fr-FR" b="1" noProof="0" dirty="0">
              <a:solidFill>
                <a:srgbClr val="FFFFFF"/>
              </a:solidFill>
              <a:cs typeface="Calibri Light" panose="020F0302020204030204"/>
            </a:endParaRPr>
          </a:p>
        </p:txBody>
      </p:sp>
      <p:sp>
        <p:nvSpPr>
          <p:cNvPr id="3" name="Sous-titre 2"/>
          <p:cNvSpPr>
            <a:spLocks noGrp="1"/>
          </p:cNvSpPr>
          <p:nvPr>
            <p:ph type="subTitle" idx="1"/>
          </p:nvPr>
        </p:nvSpPr>
        <p:spPr>
          <a:xfrm>
            <a:off x="992909" y="4583402"/>
            <a:ext cx="9144000" cy="1655762"/>
          </a:xfrm>
        </p:spPr>
        <p:txBody>
          <a:bodyPr vert="horz" lIns="91440" tIns="45720" rIns="91440" bIns="45720" rtlCol="0" anchor="t">
            <a:normAutofit/>
          </a:bodyPr>
          <a:lstStyle/>
          <a:p>
            <a:pPr algn="l"/>
            <a:endParaRPr lang="fr-FR" noProof="0" dirty="0">
              <a:solidFill>
                <a:srgbClr val="000000"/>
              </a:solidFill>
              <a:cs typeface="Calibri" panose="020F0502020204030204"/>
            </a:endParaRPr>
          </a:p>
          <a:p>
            <a:pPr algn="l"/>
            <a:r>
              <a:rPr lang="fr-FR" noProof="0" dirty="0">
                <a:solidFill>
                  <a:srgbClr val="000000"/>
                </a:solidFill>
                <a:cs typeface="Calibri" panose="020F0502020204030204"/>
              </a:rPr>
              <a:t>Aymeric MAILLOT – </a:t>
            </a:r>
            <a:r>
              <a:rPr lang="fr-FR" noProof="0" dirty="0" err="1">
                <a:solidFill>
                  <a:srgbClr val="000000"/>
                </a:solidFill>
                <a:cs typeface="Calibri" panose="020F0502020204030204"/>
              </a:rPr>
              <a:t>Interp’AURA</a:t>
            </a:r>
            <a:endParaRPr lang="fr-FR" noProof="0" dirty="0">
              <a:solidFill>
                <a:srgbClr val="000000"/>
              </a:solidFill>
              <a:cs typeface="Calibri" panose="020F0502020204030204"/>
            </a:endParaRPr>
          </a:p>
          <a:p>
            <a:pPr algn="l"/>
            <a:r>
              <a:rPr lang="fr-FR" dirty="0">
                <a:solidFill>
                  <a:srgbClr val="000000"/>
                </a:solidFill>
                <a:cs typeface="Calibri" panose="020F0502020204030204"/>
              </a:rPr>
              <a:t>Johan THOMAS – Gwendoline HERVE - IFIP</a:t>
            </a:r>
            <a:endParaRPr lang="fr-FR" noProof="0" dirty="0">
              <a:solidFill>
                <a:srgbClr val="000000"/>
              </a:solidFill>
              <a:cs typeface="Calibri" panose="020F0502020204030204"/>
            </a:endParaRPr>
          </a:p>
          <a:p>
            <a:pPr algn="l"/>
            <a:endParaRPr lang="fr-FR" noProof="0" dirty="0">
              <a:solidFill>
                <a:srgbClr val="FFFFFF"/>
              </a:solidFill>
              <a:cs typeface="Calibri" panose="020F0502020204030204"/>
            </a:endParaRPr>
          </a:p>
        </p:txBody>
      </p:sp>
      <p:pic>
        <p:nvPicPr>
          <p:cNvPr id="4" name="Picture 3">
            <a:extLst>
              <a:ext uri="{FF2B5EF4-FFF2-40B4-BE49-F238E27FC236}">
                <a16:creationId xmlns:a16="http://schemas.microsoft.com/office/drawing/2014/main" id="{ED9A0C29-7EF2-C582-F4CF-56E89A48F810}"/>
              </a:ext>
            </a:extLst>
          </p:cNvPr>
          <p:cNvPicPr>
            <a:picLocks noChangeAspect="1"/>
          </p:cNvPicPr>
          <p:nvPr/>
        </p:nvPicPr>
        <p:blipFill>
          <a:blip r:embed="rId2"/>
          <a:stretch>
            <a:fillRect/>
          </a:stretch>
        </p:blipFill>
        <p:spPr>
          <a:xfrm>
            <a:off x="6904181" y="-1204"/>
            <a:ext cx="5287819" cy="2103683"/>
          </a:xfrm>
          <a:prstGeom prst="rect">
            <a:avLst/>
          </a:prstGeom>
        </p:spPr>
      </p:pic>
    </p:spTree>
    <p:extLst>
      <p:ext uri="{BB962C8B-B14F-4D97-AF65-F5344CB8AC3E}">
        <p14:creationId xmlns:p14="http://schemas.microsoft.com/office/powerpoint/2010/main" val="246468000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19304F-39A1-B129-8C94-16FE09FFE7B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27DA945-E7C0-4FB0-4CC3-C8D3169A0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61F53A67-9E8B-C7F6-7D65-160D307395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4F0D2549-F7E8-A863-0EB1-D33B54C19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9E85DB-D9E7-C45F-4BE5-4F6EE18DC729}"/>
              </a:ext>
            </a:extLst>
          </p:cNvPr>
          <p:cNvSpPr>
            <a:spLocks noGrp="1"/>
          </p:cNvSpPr>
          <p:nvPr>
            <p:ph type="title"/>
          </p:nvPr>
        </p:nvSpPr>
        <p:spPr>
          <a:xfrm>
            <a:off x="1115568" y="548640"/>
            <a:ext cx="10168128" cy="1179576"/>
          </a:xfrm>
        </p:spPr>
        <p:txBody>
          <a:bodyPr>
            <a:normAutofit/>
          </a:bodyPr>
          <a:lstStyle/>
          <a:p>
            <a:r>
              <a:rPr lang="fr-FR" sz="4000" noProof="0" dirty="0"/>
              <a:t>Projet PEPIT </a:t>
            </a:r>
            <a:r>
              <a:rPr lang="fr-FR" sz="4000" noProof="0" dirty="0" err="1"/>
              <a:t>multifilières</a:t>
            </a:r>
            <a:endParaRPr lang="fr-FR" sz="4000" noProof="0" dirty="0"/>
          </a:p>
        </p:txBody>
      </p:sp>
      <p:sp>
        <p:nvSpPr>
          <p:cNvPr id="17" name="Rectangle 16">
            <a:extLst>
              <a:ext uri="{FF2B5EF4-FFF2-40B4-BE49-F238E27FC236}">
                <a16:creationId xmlns:a16="http://schemas.microsoft.com/office/drawing/2014/main" id="{6DE47B0E-6EE2-82AE-B4E8-6569970D63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3">
            <a:extLst>
              <a:ext uri="{FF2B5EF4-FFF2-40B4-BE49-F238E27FC236}">
                <a16:creationId xmlns:a16="http://schemas.microsoft.com/office/drawing/2014/main" id="{E273A6A4-0175-367E-A492-2BF95ACADE65}"/>
              </a:ext>
            </a:extLst>
          </p:cNvPr>
          <p:cNvPicPr>
            <a:picLocks noChangeAspect="1"/>
          </p:cNvPicPr>
          <p:nvPr/>
        </p:nvPicPr>
        <p:blipFill>
          <a:blip r:embed="rId3"/>
          <a:stretch>
            <a:fillRect/>
          </a:stretch>
        </p:blipFill>
        <p:spPr>
          <a:xfrm>
            <a:off x="9800714" y="362888"/>
            <a:ext cx="1964748" cy="372630"/>
          </a:xfrm>
          <a:prstGeom prst="rect">
            <a:avLst/>
          </a:prstGeom>
        </p:spPr>
      </p:pic>
      <p:pic>
        <p:nvPicPr>
          <p:cNvPr id="5" name="Image 4" descr="Une image contenant symbole, logo, créativité&#10;&#10;Le contenu généré par l’IA peut être incorrect.">
            <a:extLst>
              <a:ext uri="{FF2B5EF4-FFF2-40B4-BE49-F238E27FC236}">
                <a16:creationId xmlns:a16="http://schemas.microsoft.com/office/drawing/2014/main" id="{40A22F24-F9AB-E903-A6DB-777C934E4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3690" y="880919"/>
            <a:ext cx="3123070" cy="3537684"/>
          </a:xfrm>
          <a:prstGeom prst="rect">
            <a:avLst/>
          </a:prstGeom>
        </p:spPr>
      </p:pic>
      <p:pic>
        <p:nvPicPr>
          <p:cNvPr id="7" name="Image 6">
            <a:extLst>
              <a:ext uri="{FF2B5EF4-FFF2-40B4-BE49-F238E27FC236}">
                <a16:creationId xmlns:a16="http://schemas.microsoft.com/office/drawing/2014/main" id="{A6A8C05C-076B-77A9-912F-51B96CC966C3}"/>
              </a:ext>
            </a:extLst>
          </p:cNvPr>
          <p:cNvPicPr>
            <a:picLocks noChangeAspect="1"/>
          </p:cNvPicPr>
          <p:nvPr/>
        </p:nvPicPr>
        <p:blipFill>
          <a:blip r:embed="rId5"/>
          <a:stretch>
            <a:fillRect/>
          </a:stretch>
        </p:blipFill>
        <p:spPr>
          <a:xfrm>
            <a:off x="498834" y="2075698"/>
            <a:ext cx="8871570" cy="4435785"/>
          </a:xfrm>
          <a:prstGeom prst="rect">
            <a:avLst/>
          </a:prstGeom>
        </p:spPr>
      </p:pic>
      <p:pic>
        <p:nvPicPr>
          <p:cNvPr id="4" name="Image 3">
            <a:extLst>
              <a:ext uri="{FF2B5EF4-FFF2-40B4-BE49-F238E27FC236}">
                <a16:creationId xmlns:a16="http://schemas.microsoft.com/office/drawing/2014/main" id="{20F0622F-9744-ACAE-2142-7CEAB9837950}"/>
              </a:ext>
            </a:extLst>
          </p:cNvPr>
          <p:cNvPicPr>
            <a:picLocks noChangeAspect="1"/>
          </p:cNvPicPr>
          <p:nvPr/>
        </p:nvPicPr>
        <p:blipFill>
          <a:blip r:embed="rId6"/>
          <a:stretch>
            <a:fillRect/>
          </a:stretch>
        </p:blipFill>
        <p:spPr>
          <a:xfrm>
            <a:off x="9800714" y="4293590"/>
            <a:ext cx="1854558" cy="914400"/>
          </a:xfrm>
          <a:prstGeom prst="rect">
            <a:avLst/>
          </a:prstGeom>
        </p:spPr>
      </p:pic>
      <p:pic>
        <p:nvPicPr>
          <p:cNvPr id="9" name="Image 8">
            <a:extLst>
              <a:ext uri="{FF2B5EF4-FFF2-40B4-BE49-F238E27FC236}">
                <a16:creationId xmlns:a16="http://schemas.microsoft.com/office/drawing/2014/main" id="{6B1874C0-9301-8E9C-6BC9-8C90331436A0}"/>
              </a:ext>
            </a:extLst>
          </p:cNvPr>
          <p:cNvPicPr>
            <a:picLocks noChangeAspect="1"/>
          </p:cNvPicPr>
          <p:nvPr/>
        </p:nvPicPr>
        <p:blipFill>
          <a:blip r:embed="rId7"/>
          <a:stretch>
            <a:fillRect/>
          </a:stretch>
        </p:blipFill>
        <p:spPr>
          <a:xfrm>
            <a:off x="9852229" y="5350641"/>
            <a:ext cx="1751527" cy="1023870"/>
          </a:xfrm>
          <a:prstGeom prst="rect">
            <a:avLst/>
          </a:prstGeom>
        </p:spPr>
      </p:pic>
    </p:spTree>
    <p:extLst>
      <p:ext uri="{BB962C8B-B14F-4D97-AF65-F5344CB8AC3E}">
        <p14:creationId xmlns:p14="http://schemas.microsoft.com/office/powerpoint/2010/main" val="3320952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253D64-7B45-68C7-2879-61BC542CAB7F}"/>
              </a:ext>
            </a:extLst>
          </p:cNvPr>
          <p:cNvSpPr>
            <a:spLocks noGrp="1"/>
          </p:cNvSpPr>
          <p:nvPr>
            <p:ph type="title"/>
          </p:nvPr>
        </p:nvSpPr>
        <p:spPr>
          <a:xfrm>
            <a:off x="1115568" y="548640"/>
            <a:ext cx="10168128" cy="1179576"/>
          </a:xfrm>
        </p:spPr>
        <p:txBody>
          <a:bodyPr>
            <a:normAutofit/>
          </a:bodyPr>
          <a:lstStyle/>
          <a:p>
            <a:r>
              <a:rPr lang="fr-FR" sz="4000" noProof="0" dirty="0"/>
              <a:t>Projet PEPIT </a:t>
            </a:r>
            <a:r>
              <a:rPr lang="fr-FR" sz="4000" noProof="0" dirty="0" err="1"/>
              <a:t>multifilières</a:t>
            </a:r>
            <a:endParaRPr lang="fr-FR" sz="4000" noProof="0" dirty="0"/>
          </a:p>
        </p:txBody>
      </p:sp>
      <p:sp>
        <p:nvSpPr>
          <p:cNvPr id="17" name="Rectangle 16">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3">
            <a:extLst>
              <a:ext uri="{FF2B5EF4-FFF2-40B4-BE49-F238E27FC236}">
                <a16:creationId xmlns:a16="http://schemas.microsoft.com/office/drawing/2014/main" id="{FFED0AA7-15E9-9DDC-DB97-432CDFD9E8BB}"/>
              </a:ext>
            </a:extLst>
          </p:cNvPr>
          <p:cNvPicPr>
            <a:picLocks noChangeAspect="1"/>
          </p:cNvPicPr>
          <p:nvPr/>
        </p:nvPicPr>
        <p:blipFill>
          <a:blip r:embed="rId3"/>
          <a:stretch>
            <a:fillRect/>
          </a:stretch>
        </p:blipFill>
        <p:spPr>
          <a:xfrm>
            <a:off x="9800714" y="362888"/>
            <a:ext cx="1964748" cy="372630"/>
          </a:xfrm>
          <a:prstGeom prst="rect">
            <a:avLst/>
          </a:prstGeom>
        </p:spPr>
      </p:pic>
      <p:pic>
        <p:nvPicPr>
          <p:cNvPr id="5" name="Image 4" descr="Une image contenant symbole, logo, créativité&#10;&#10;Le contenu généré par l’IA peut être incorrect.">
            <a:extLst>
              <a:ext uri="{FF2B5EF4-FFF2-40B4-BE49-F238E27FC236}">
                <a16:creationId xmlns:a16="http://schemas.microsoft.com/office/drawing/2014/main" id="{257E0600-7E78-10E5-1F53-26EB71929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3530" y="2189555"/>
            <a:ext cx="3123070" cy="3537684"/>
          </a:xfrm>
          <a:prstGeom prst="rect">
            <a:avLst/>
          </a:prstGeom>
        </p:spPr>
      </p:pic>
      <p:pic>
        <p:nvPicPr>
          <p:cNvPr id="8" name="Image 7" descr="Une image contenant texte, capture d’écran, Police, logo&#10;&#10;Le contenu généré par l’IA peut être incorrect.">
            <a:extLst>
              <a:ext uri="{FF2B5EF4-FFF2-40B4-BE49-F238E27FC236}">
                <a16:creationId xmlns:a16="http://schemas.microsoft.com/office/drawing/2014/main" id="{D09F3DCE-8B6C-47A9-2F24-ACC78B7F90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928" y="2076415"/>
            <a:ext cx="8792802" cy="3705742"/>
          </a:xfrm>
          <a:prstGeom prst="rect">
            <a:avLst/>
          </a:prstGeom>
        </p:spPr>
      </p:pic>
      <p:pic>
        <p:nvPicPr>
          <p:cNvPr id="4" name="Image 3">
            <a:extLst>
              <a:ext uri="{FF2B5EF4-FFF2-40B4-BE49-F238E27FC236}">
                <a16:creationId xmlns:a16="http://schemas.microsoft.com/office/drawing/2014/main" id="{184EDF80-3B80-5A4C-8122-BC5841122E3A}"/>
              </a:ext>
            </a:extLst>
          </p:cNvPr>
          <p:cNvPicPr>
            <a:picLocks noChangeAspect="1"/>
          </p:cNvPicPr>
          <p:nvPr/>
        </p:nvPicPr>
        <p:blipFill>
          <a:blip r:embed="rId6"/>
          <a:stretch>
            <a:fillRect/>
          </a:stretch>
        </p:blipFill>
        <p:spPr>
          <a:xfrm>
            <a:off x="10385426" y="936510"/>
            <a:ext cx="1307740" cy="739837"/>
          </a:xfrm>
          <a:prstGeom prst="rect">
            <a:avLst/>
          </a:prstGeom>
        </p:spPr>
      </p:pic>
    </p:spTree>
    <p:extLst>
      <p:ext uri="{BB962C8B-B14F-4D97-AF65-F5344CB8AC3E}">
        <p14:creationId xmlns:p14="http://schemas.microsoft.com/office/powerpoint/2010/main" val="299591692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C1FFEC-4CBC-57D4-E97D-AB2B4EE7A95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D52C71-A731-88F0-E954-9D755168BE0C}"/>
              </a:ext>
            </a:extLst>
          </p:cNvPr>
          <p:cNvSpPr>
            <a:spLocks noGrp="1"/>
          </p:cNvSpPr>
          <p:nvPr>
            <p:ph type="title"/>
          </p:nvPr>
        </p:nvSpPr>
        <p:spPr>
          <a:xfrm>
            <a:off x="1115568" y="548640"/>
            <a:ext cx="10168128" cy="1179576"/>
          </a:xfrm>
        </p:spPr>
        <p:txBody>
          <a:bodyPr>
            <a:normAutofit/>
          </a:bodyPr>
          <a:lstStyle/>
          <a:p>
            <a:r>
              <a:rPr lang="fr-FR" sz="4000" b="1" noProof="0" dirty="0"/>
              <a:t>CERCEAU 1 : </a:t>
            </a:r>
            <a:r>
              <a:rPr lang="fr-FR" sz="4000" noProof="0" dirty="0"/>
              <a:t>Références de consommation</a:t>
            </a:r>
          </a:p>
        </p:txBody>
      </p:sp>
      <p:sp>
        <p:nvSpPr>
          <p:cNvPr id="17" name="Rectangle 16">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D1C2694-32C5-97C1-D455-5C01FB7A2D3D}"/>
              </a:ext>
            </a:extLst>
          </p:cNvPr>
          <p:cNvSpPr>
            <a:spLocks noGrp="1"/>
          </p:cNvSpPr>
          <p:nvPr>
            <p:ph idx="1"/>
          </p:nvPr>
        </p:nvSpPr>
        <p:spPr>
          <a:xfrm>
            <a:off x="1115568" y="2481943"/>
            <a:ext cx="10168128" cy="3695020"/>
          </a:xfrm>
        </p:spPr>
        <p:txBody>
          <a:bodyPr>
            <a:normAutofit/>
          </a:bodyPr>
          <a:lstStyle/>
          <a:p>
            <a:pPr>
              <a:buNone/>
            </a:pPr>
            <a:r>
              <a:rPr lang="fr-FR" sz="2400" b="1" dirty="0"/>
              <a:t>Objectifs principaux</a:t>
            </a:r>
          </a:p>
          <a:p>
            <a:pPr>
              <a:buFont typeface="Arial" panose="020B0604020202020204" pitchFamily="34" charset="0"/>
              <a:buChar char="•"/>
            </a:pPr>
            <a:r>
              <a:rPr lang="fr-FR" sz="2400" dirty="0"/>
              <a:t>Elaborer des références de consommation d’eau pour que les éleveurs puissent en disposer pour gérer l’abreuvement des animaux et le lavage de leurs installations dans les filières herbivores et granivores. </a:t>
            </a:r>
          </a:p>
          <a:p>
            <a:pPr>
              <a:buFont typeface="Arial" panose="020B0604020202020204" pitchFamily="34" charset="0"/>
              <a:buChar char="•"/>
            </a:pPr>
            <a:r>
              <a:rPr lang="fr-FR" sz="2400" dirty="0"/>
              <a:t>52 élevages et stations expérimentales équipées dont 8 en filière porcine</a:t>
            </a:r>
          </a:p>
          <a:p>
            <a:pPr>
              <a:buFont typeface="Arial" panose="020B0604020202020204" pitchFamily="34" charset="0"/>
              <a:buChar char="•"/>
            </a:pPr>
            <a:endParaRPr lang="fr-FR" sz="2400" dirty="0">
              <a:highlight>
                <a:srgbClr val="FFFF00"/>
              </a:highlight>
            </a:endParaRPr>
          </a:p>
        </p:txBody>
      </p:sp>
      <p:pic>
        <p:nvPicPr>
          <p:cNvPr id="6" name="Content Placeholder 3">
            <a:extLst>
              <a:ext uri="{FF2B5EF4-FFF2-40B4-BE49-F238E27FC236}">
                <a16:creationId xmlns:a16="http://schemas.microsoft.com/office/drawing/2014/main" id="{14E8DF70-6AA6-97BC-BA25-E996FE233DB3}"/>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5" name="Image 4" descr="Une image contenant dessin humoristique, symbole, Graphique, créativité&#10;&#10;Le contenu généré par l’IA peut être incorrect.">
            <a:extLst>
              <a:ext uri="{FF2B5EF4-FFF2-40B4-BE49-F238E27FC236}">
                <a16:creationId xmlns:a16="http://schemas.microsoft.com/office/drawing/2014/main" id="{8B6AF66E-5544-4EB8-0146-1FFF7A1EA7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3369" y="4152451"/>
            <a:ext cx="3366126" cy="2487649"/>
          </a:xfrm>
          <a:prstGeom prst="rect">
            <a:avLst/>
          </a:prstGeom>
        </p:spPr>
      </p:pic>
      <p:pic>
        <p:nvPicPr>
          <p:cNvPr id="4" name="Image 3">
            <a:extLst>
              <a:ext uri="{FF2B5EF4-FFF2-40B4-BE49-F238E27FC236}">
                <a16:creationId xmlns:a16="http://schemas.microsoft.com/office/drawing/2014/main" id="{CAB3234E-4E72-688D-6059-5836F7685C37}"/>
              </a:ext>
            </a:extLst>
          </p:cNvPr>
          <p:cNvPicPr>
            <a:picLocks noChangeAspect="1"/>
          </p:cNvPicPr>
          <p:nvPr/>
        </p:nvPicPr>
        <p:blipFill>
          <a:blip r:embed="rId4"/>
          <a:stretch>
            <a:fillRect/>
          </a:stretch>
        </p:blipFill>
        <p:spPr>
          <a:xfrm>
            <a:off x="10385426" y="936510"/>
            <a:ext cx="1307740" cy="739837"/>
          </a:xfrm>
          <a:prstGeom prst="rect">
            <a:avLst/>
          </a:prstGeom>
        </p:spPr>
      </p:pic>
    </p:spTree>
    <p:extLst>
      <p:ext uri="{BB962C8B-B14F-4D97-AF65-F5344CB8AC3E}">
        <p14:creationId xmlns:p14="http://schemas.microsoft.com/office/powerpoint/2010/main" val="425557474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6C565E-E753-FA4A-7039-928491083959}"/>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EEBE7AF-C4F7-5DC5-F00B-B5D607461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F3C8C20A-0BAB-0FA6-DA81-8A1EAC34B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9D421A62-5793-7AFB-A750-8C0F2F3DE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7F04CE-7234-A777-8788-DA3FABF0B7E2}"/>
              </a:ext>
            </a:extLst>
          </p:cNvPr>
          <p:cNvSpPr>
            <a:spLocks noGrp="1"/>
          </p:cNvSpPr>
          <p:nvPr>
            <p:ph type="title"/>
          </p:nvPr>
        </p:nvSpPr>
        <p:spPr>
          <a:xfrm>
            <a:off x="1115568" y="548640"/>
            <a:ext cx="10168128" cy="1179576"/>
          </a:xfrm>
        </p:spPr>
        <p:txBody>
          <a:bodyPr>
            <a:normAutofit/>
          </a:bodyPr>
          <a:lstStyle/>
          <a:p>
            <a:r>
              <a:rPr lang="fr-FR" sz="4000" b="1" noProof="0" dirty="0"/>
              <a:t>CERCEAU 1 : </a:t>
            </a:r>
            <a:r>
              <a:rPr lang="fr-FR" sz="4000" noProof="0" dirty="0"/>
              <a:t>La méthodologie</a:t>
            </a:r>
          </a:p>
        </p:txBody>
      </p:sp>
      <p:sp>
        <p:nvSpPr>
          <p:cNvPr id="17" name="Rectangle 16">
            <a:extLst>
              <a:ext uri="{FF2B5EF4-FFF2-40B4-BE49-F238E27FC236}">
                <a16:creationId xmlns:a16="http://schemas.microsoft.com/office/drawing/2014/main" id="{E51C4226-43E6-EE38-F6A3-04C1CB7C27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3">
            <a:extLst>
              <a:ext uri="{FF2B5EF4-FFF2-40B4-BE49-F238E27FC236}">
                <a16:creationId xmlns:a16="http://schemas.microsoft.com/office/drawing/2014/main" id="{B0DC55AE-F715-A2BD-F167-09A48D4B09DD}"/>
              </a:ext>
            </a:extLst>
          </p:cNvPr>
          <p:cNvPicPr>
            <a:picLocks noChangeAspect="1"/>
          </p:cNvPicPr>
          <p:nvPr/>
        </p:nvPicPr>
        <p:blipFill>
          <a:blip r:embed="rId3"/>
          <a:stretch>
            <a:fillRect/>
          </a:stretch>
        </p:blipFill>
        <p:spPr>
          <a:xfrm>
            <a:off x="9800714" y="362888"/>
            <a:ext cx="1964748" cy="372630"/>
          </a:xfrm>
          <a:prstGeom prst="rect">
            <a:avLst/>
          </a:prstGeom>
        </p:spPr>
      </p:pic>
      <p:pic>
        <p:nvPicPr>
          <p:cNvPr id="8" name="Image 7">
            <a:extLst>
              <a:ext uri="{FF2B5EF4-FFF2-40B4-BE49-F238E27FC236}">
                <a16:creationId xmlns:a16="http://schemas.microsoft.com/office/drawing/2014/main" id="{0E1BAB92-82FD-6198-50B8-4F1CD0EE4440}"/>
              </a:ext>
            </a:extLst>
          </p:cNvPr>
          <p:cNvPicPr>
            <a:picLocks noChangeAspect="1"/>
          </p:cNvPicPr>
          <p:nvPr/>
        </p:nvPicPr>
        <p:blipFill>
          <a:blip r:embed="rId4"/>
          <a:stretch>
            <a:fillRect/>
          </a:stretch>
        </p:blipFill>
        <p:spPr>
          <a:xfrm>
            <a:off x="6622023" y="2011680"/>
            <a:ext cx="4903960" cy="4162051"/>
          </a:xfrm>
          <a:prstGeom prst="rect">
            <a:avLst/>
          </a:prstGeom>
        </p:spPr>
      </p:pic>
      <p:pic>
        <p:nvPicPr>
          <p:cNvPr id="14" name="Image 13">
            <a:extLst>
              <a:ext uri="{FF2B5EF4-FFF2-40B4-BE49-F238E27FC236}">
                <a16:creationId xmlns:a16="http://schemas.microsoft.com/office/drawing/2014/main" id="{D96DBA5B-5174-E63F-8BF7-49AD561E7FD0}"/>
              </a:ext>
            </a:extLst>
          </p:cNvPr>
          <p:cNvPicPr>
            <a:picLocks noChangeAspect="1"/>
          </p:cNvPicPr>
          <p:nvPr/>
        </p:nvPicPr>
        <p:blipFill>
          <a:blip r:embed="rId5"/>
          <a:stretch>
            <a:fillRect/>
          </a:stretch>
        </p:blipFill>
        <p:spPr>
          <a:xfrm>
            <a:off x="1180500" y="2018806"/>
            <a:ext cx="4775506" cy="4162051"/>
          </a:xfrm>
          <a:prstGeom prst="rect">
            <a:avLst/>
          </a:prstGeom>
        </p:spPr>
      </p:pic>
      <p:pic>
        <p:nvPicPr>
          <p:cNvPr id="3" name="Image 2">
            <a:extLst>
              <a:ext uri="{FF2B5EF4-FFF2-40B4-BE49-F238E27FC236}">
                <a16:creationId xmlns:a16="http://schemas.microsoft.com/office/drawing/2014/main" id="{AD5CED93-BF3A-91EF-F811-F5394DAC2CEE}"/>
              </a:ext>
            </a:extLst>
          </p:cNvPr>
          <p:cNvPicPr>
            <a:picLocks noChangeAspect="1"/>
          </p:cNvPicPr>
          <p:nvPr/>
        </p:nvPicPr>
        <p:blipFill>
          <a:blip r:embed="rId6"/>
          <a:stretch>
            <a:fillRect/>
          </a:stretch>
        </p:blipFill>
        <p:spPr>
          <a:xfrm>
            <a:off x="10385426" y="936510"/>
            <a:ext cx="1307740" cy="739837"/>
          </a:xfrm>
          <a:prstGeom prst="rect">
            <a:avLst/>
          </a:prstGeom>
        </p:spPr>
      </p:pic>
    </p:spTree>
    <p:extLst>
      <p:ext uri="{BB962C8B-B14F-4D97-AF65-F5344CB8AC3E}">
        <p14:creationId xmlns:p14="http://schemas.microsoft.com/office/powerpoint/2010/main" val="410455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33AA03-BB99-4057-4DEF-1066B43A935C}"/>
              </a:ext>
            </a:extLst>
          </p:cNvPr>
          <p:cNvSpPr>
            <a:spLocks noGrp="1"/>
          </p:cNvSpPr>
          <p:nvPr>
            <p:ph type="title"/>
          </p:nvPr>
        </p:nvSpPr>
        <p:spPr>
          <a:xfrm>
            <a:off x="133200" y="365125"/>
            <a:ext cx="10980000" cy="864000"/>
          </a:xfrm>
        </p:spPr>
        <p:txBody>
          <a:bodyPr/>
          <a:lstStyle/>
          <a:p>
            <a:r>
              <a:rPr lang="fr-FR"/>
              <a:t>Une agriculture variée </a:t>
            </a:r>
          </a:p>
        </p:txBody>
      </p:sp>
      <mc:AlternateContent xmlns:mc="http://schemas.openxmlformats.org/markup-compatibility/2006">
        <mc:Choice xmlns:cx1="http://schemas.microsoft.com/office/drawing/2015/9/8/chartex" Requires="cx1">
          <p:graphicFrame>
            <p:nvGraphicFramePr>
              <p:cNvPr id="5" name="Espace réservé du contenu 4">
                <a:extLst>
                  <a:ext uri="{FF2B5EF4-FFF2-40B4-BE49-F238E27FC236}">
                    <a16:creationId xmlns:a16="http://schemas.microsoft.com/office/drawing/2014/main" id="{E123DB8C-B5D4-2946-7EEB-5EF972EEB8AB}"/>
                  </a:ext>
                </a:extLst>
              </p:cNvPr>
              <p:cNvGraphicFramePr>
                <a:graphicFrameLocks noGrp="1"/>
              </p:cNvGraphicFramePr>
              <p:nvPr>
                <p:ph idx="1"/>
                <p:extLst>
                  <p:ext uri="{D42A27DB-BD31-4B8C-83A1-F6EECF244321}">
                    <p14:modId xmlns:p14="http://schemas.microsoft.com/office/powerpoint/2010/main" val="3927523502"/>
                  </p:ext>
                </p:extLst>
              </p:nvPr>
            </p:nvGraphicFramePr>
            <p:xfrm>
              <a:off x="1062038" y="1476375"/>
              <a:ext cx="10050462" cy="4427538"/>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5" name="Espace réservé du contenu 4">
                <a:extLst>
                  <a:ext uri="{FF2B5EF4-FFF2-40B4-BE49-F238E27FC236}">
                    <a16:creationId xmlns:a16="http://schemas.microsoft.com/office/drawing/2014/main" id="{E123DB8C-B5D4-2946-7EEB-5EF972EEB8AB}"/>
                  </a:ext>
                </a:extLst>
              </p:cNvPr>
              <p:cNvPicPr>
                <a:picLocks noGrp="1" noRot="1" noChangeAspect="1" noMove="1" noResize="1" noEditPoints="1" noAdjustHandles="1" noChangeArrowheads="1" noChangeShapeType="1"/>
              </p:cNvPicPr>
              <p:nvPr/>
            </p:nvPicPr>
            <p:blipFill>
              <a:blip r:embed="rId4"/>
              <a:stretch>
                <a:fillRect/>
              </a:stretch>
            </p:blipFill>
            <p:spPr>
              <a:xfrm>
                <a:off x="1062038" y="1476375"/>
                <a:ext cx="10050462" cy="4427538"/>
              </a:xfrm>
              <a:prstGeom prst="rect">
                <a:avLst/>
              </a:prstGeom>
            </p:spPr>
          </p:pic>
        </mc:Fallback>
      </mc:AlternateContent>
      <p:sp>
        <p:nvSpPr>
          <p:cNvPr id="4" name="Espace réservé du numéro de diapositive 3">
            <a:extLst>
              <a:ext uri="{FF2B5EF4-FFF2-40B4-BE49-F238E27FC236}">
                <a16:creationId xmlns:a16="http://schemas.microsoft.com/office/drawing/2014/main" id="{3A67EF65-C36D-F98B-C131-7C149249767C}"/>
              </a:ext>
            </a:extLst>
          </p:cNvPr>
          <p:cNvSpPr>
            <a:spLocks noGrp="1"/>
          </p:cNvSpPr>
          <p:nvPr>
            <p:ph type="sldNum" sz="quarter" idx="12"/>
          </p:nvPr>
        </p:nvSpPr>
        <p:spPr>
          <a:xfrm>
            <a:off x="11353800" y="3246437"/>
            <a:ext cx="838200" cy="365125"/>
          </a:xfrm>
        </p:spPr>
        <p:txBody>
          <a:bodyPr/>
          <a:lstStyle/>
          <a:p>
            <a:pPr lvl="0"/>
            <a:fld id="{6055246E-81F2-4716-A341-6139E5705588}" type="slidenum">
              <a:rPr lang="fr-FR" noProof="0" smtClean="0"/>
              <a:pPr lvl="0"/>
              <a:t>14</a:t>
            </a:fld>
            <a:endParaRPr lang="fr-FR" noProof="0"/>
          </a:p>
        </p:txBody>
      </p:sp>
      <mc:AlternateContent xmlns:mc="http://schemas.openxmlformats.org/markup-compatibility/2006" xmlns:cx1="http://schemas.microsoft.com/office/drawing/2015/9/8/chartex">
        <mc:Choice Requires="cx1">
          <p:graphicFrame>
            <p:nvGraphicFramePr>
              <p:cNvPr id="6" name="Graphique 5">
                <a:extLst>
                  <a:ext uri="{FF2B5EF4-FFF2-40B4-BE49-F238E27FC236}">
                    <a16:creationId xmlns:a16="http://schemas.microsoft.com/office/drawing/2014/main" id="{E892AA13-94C6-E150-888F-AA92D3133E32}"/>
                  </a:ext>
                </a:extLst>
              </p:cNvPr>
              <p:cNvGraphicFramePr/>
              <p:nvPr/>
            </p:nvGraphicFramePr>
            <p:xfrm>
              <a:off x="6719762" y="1762814"/>
              <a:ext cx="4393438" cy="3464350"/>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6" name="Graphique 5">
                <a:extLst>
                  <a:ext uri="{FF2B5EF4-FFF2-40B4-BE49-F238E27FC236}">
                    <a16:creationId xmlns:a16="http://schemas.microsoft.com/office/drawing/2014/main" id="{E892AA13-94C6-E150-888F-AA92D3133E32}"/>
                  </a:ext>
                </a:extLst>
              </p:cNvPr>
              <p:cNvPicPr>
                <a:picLocks noGrp="1" noRot="1" noChangeAspect="1" noMove="1" noResize="1" noEditPoints="1" noAdjustHandles="1" noChangeArrowheads="1" noChangeShapeType="1"/>
              </p:cNvPicPr>
              <p:nvPr/>
            </p:nvPicPr>
            <p:blipFill>
              <a:blip r:embed="rId6"/>
              <a:stretch>
                <a:fillRect/>
              </a:stretch>
            </p:blipFill>
            <p:spPr>
              <a:xfrm>
                <a:off x="6719762" y="1762814"/>
                <a:ext cx="4393438" cy="3464350"/>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7" name="Graphique 6">
                <a:extLst>
                  <a:ext uri="{FF2B5EF4-FFF2-40B4-BE49-F238E27FC236}">
                    <a16:creationId xmlns:a16="http://schemas.microsoft.com/office/drawing/2014/main" id="{97F84181-C181-4C76-B1A5-3038D69065B6}"/>
                  </a:ext>
                </a:extLst>
              </p:cNvPr>
              <p:cNvGraphicFramePr/>
              <p:nvPr/>
            </p:nvGraphicFramePr>
            <p:xfrm>
              <a:off x="6719760" y="5227164"/>
              <a:ext cx="4393439" cy="1331700"/>
            </p:xfrm>
            <a:graphic>
              <a:graphicData uri="http://schemas.microsoft.com/office/drawing/2014/chartex">
                <cx:chart xmlns:cx="http://schemas.microsoft.com/office/drawing/2014/chartex" xmlns:r="http://schemas.openxmlformats.org/officeDocument/2006/relationships" r:id="rId7"/>
              </a:graphicData>
            </a:graphic>
          </p:graphicFrame>
        </mc:Choice>
        <mc:Fallback xmlns="">
          <p:pic>
            <p:nvPicPr>
              <p:cNvPr id="7" name="Graphique 6">
                <a:extLst>
                  <a:ext uri="{FF2B5EF4-FFF2-40B4-BE49-F238E27FC236}">
                    <a16:creationId xmlns:a16="http://schemas.microsoft.com/office/drawing/2014/main" id="{97F84181-C181-4C76-B1A5-3038D69065B6}"/>
                  </a:ext>
                </a:extLst>
              </p:cNvPr>
              <p:cNvPicPr>
                <a:picLocks noGrp="1" noRot="1" noChangeAspect="1" noMove="1" noResize="1" noEditPoints="1" noAdjustHandles="1" noChangeArrowheads="1" noChangeShapeType="1"/>
              </p:cNvPicPr>
              <p:nvPr/>
            </p:nvPicPr>
            <p:blipFill>
              <a:blip r:embed="rId8"/>
              <a:stretch>
                <a:fillRect/>
              </a:stretch>
            </p:blipFill>
            <p:spPr>
              <a:xfrm>
                <a:off x="6719760" y="5227164"/>
                <a:ext cx="4393439" cy="1331700"/>
              </a:xfrm>
              <a:prstGeom prst="rect">
                <a:avLst/>
              </a:prstGeom>
            </p:spPr>
          </p:pic>
        </mc:Fallback>
      </mc:AlternateContent>
      <p:sp>
        <p:nvSpPr>
          <p:cNvPr id="13" name="Rectangle 12">
            <a:extLst>
              <a:ext uri="{FF2B5EF4-FFF2-40B4-BE49-F238E27FC236}">
                <a16:creationId xmlns:a16="http://schemas.microsoft.com/office/drawing/2014/main" id="{82E4E115-F7D9-8BD1-93D1-B37CC878D704}"/>
              </a:ext>
            </a:extLst>
          </p:cNvPr>
          <p:cNvSpPr/>
          <p:nvPr/>
        </p:nvSpPr>
        <p:spPr>
          <a:xfrm>
            <a:off x="329939" y="1229125"/>
            <a:ext cx="10783262" cy="395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Verdana"/>
              <a:ea typeface="+mn-ea"/>
              <a:cs typeface="+mn-cs"/>
            </a:endParaRPr>
          </a:p>
        </p:txBody>
      </p:sp>
      <p:sp>
        <p:nvSpPr>
          <p:cNvPr id="9" name="ZoneTexte 8">
            <a:extLst>
              <a:ext uri="{FF2B5EF4-FFF2-40B4-BE49-F238E27FC236}">
                <a16:creationId xmlns:a16="http://schemas.microsoft.com/office/drawing/2014/main" id="{D2C88C2C-11C5-962E-788F-0928E1E52D1E}"/>
              </a:ext>
            </a:extLst>
          </p:cNvPr>
          <p:cNvSpPr txBox="1"/>
          <p:nvPr/>
        </p:nvSpPr>
        <p:spPr>
          <a:xfrm>
            <a:off x="1630838" y="1229125"/>
            <a:ext cx="29317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Base INOSYS = 41 461</a:t>
            </a:r>
          </a:p>
        </p:txBody>
      </p:sp>
      <p:sp>
        <p:nvSpPr>
          <p:cNvPr id="10" name="ZoneTexte 9">
            <a:extLst>
              <a:ext uri="{FF2B5EF4-FFF2-40B4-BE49-F238E27FC236}">
                <a16:creationId xmlns:a16="http://schemas.microsoft.com/office/drawing/2014/main" id="{83D8467D-F1F2-460B-41C4-307F257D59B3}"/>
              </a:ext>
            </a:extLst>
          </p:cNvPr>
          <p:cNvSpPr txBox="1"/>
          <p:nvPr/>
        </p:nvSpPr>
        <p:spPr>
          <a:xfrm>
            <a:off x="5441305" y="1255718"/>
            <a:ext cx="59648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Micro-exploitations non repéchées = 7 032</a:t>
            </a:r>
          </a:p>
        </p:txBody>
      </p:sp>
      <p:pic>
        <p:nvPicPr>
          <p:cNvPr id="15" name="Graphique 14" descr="Vache avec un remplissage uni">
            <a:extLst>
              <a:ext uri="{FF2B5EF4-FFF2-40B4-BE49-F238E27FC236}">
                <a16:creationId xmlns:a16="http://schemas.microsoft.com/office/drawing/2014/main" id="{E5195281-C184-7F21-3189-91B5616CFE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7277" y="2613543"/>
            <a:ext cx="914400" cy="914400"/>
          </a:xfrm>
          <a:prstGeom prst="rect">
            <a:avLst/>
          </a:prstGeom>
        </p:spPr>
      </p:pic>
      <p:pic>
        <p:nvPicPr>
          <p:cNvPr id="17" name="Graphique 16" descr="Fleur avec un remplissage uni">
            <a:extLst>
              <a:ext uri="{FF2B5EF4-FFF2-40B4-BE49-F238E27FC236}">
                <a16:creationId xmlns:a16="http://schemas.microsoft.com/office/drawing/2014/main" id="{05A3CD4E-A5CE-DFEC-71C5-CAF941FA541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17489" y="2716755"/>
            <a:ext cx="626853" cy="626853"/>
          </a:xfrm>
          <a:prstGeom prst="rect">
            <a:avLst/>
          </a:prstGeom>
        </p:spPr>
      </p:pic>
      <p:pic>
        <p:nvPicPr>
          <p:cNvPr id="19" name="Graphique 18" descr="Pêche avec un remplissage uni">
            <a:extLst>
              <a:ext uri="{FF2B5EF4-FFF2-40B4-BE49-F238E27FC236}">
                <a16:creationId xmlns:a16="http://schemas.microsoft.com/office/drawing/2014/main" id="{669D6740-8478-524B-B8DA-A16DCA59426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26426" y="2304786"/>
            <a:ext cx="691063" cy="691063"/>
          </a:xfrm>
          <a:prstGeom prst="rect">
            <a:avLst/>
          </a:prstGeom>
        </p:spPr>
      </p:pic>
      <p:pic>
        <p:nvPicPr>
          <p:cNvPr id="21" name="Graphique 20" descr="Raisins avec un remplissage uni">
            <a:extLst>
              <a:ext uri="{FF2B5EF4-FFF2-40B4-BE49-F238E27FC236}">
                <a16:creationId xmlns:a16="http://schemas.microsoft.com/office/drawing/2014/main" id="{24251A7E-0E73-C699-6D5D-ED5BBE5750B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057185" y="2547772"/>
            <a:ext cx="784210" cy="784210"/>
          </a:xfrm>
          <a:prstGeom prst="rect">
            <a:avLst/>
          </a:prstGeom>
        </p:spPr>
      </p:pic>
      <p:pic>
        <p:nvPicPr>
          <p:cNvPr id="23" name="Graphique 22" descr="Cultures avec un remplissage uni">
            <a:extLst>
              <a:ext uri="{FF2B5EF4-FFF2-40B4-BE49-F238E27FC236}">
                <a16:creationId xmlns:a16="http://schemas.microsoft.com/office/drawing/2014/main" id="{9FB2B5BC-E695-08D2-C819-B7034D8D448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715216" y="2489050"/>
            <a:ext cx="914400" cy="914400"/>
          </a:xfrm>
          <a:prstGeom prst="rect">
            <a:avLst/>
          </a:prstGeom>
        </p:spPr>
      </p:pic>
      <p:pic>
        <p:nvPicPr>
          <p:cNvPr id="25" name="Graphique 24" descr="Poulet avec un remplissage uni">
            <a:extLst>
              <a:ext uri="{FF2B5EF4-FFF2-40B4-BE49-F238E27FC236}">
                <a16:creationId xmlns:a16="http://schemas.microsoft.com/office/drawing/2014/main" id="{03FC8E04-7ED1-5672-20D8-B9BFA1A176D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295520" y="4776807"/>
            <a:ext cx="347679" cy="347679"/>
          </a:xfrm>
          <a:prstGeom prst="rect">
            <a:avLst/>
          </a:prstGeom>
        </p:spPr>
      </p:pic>
      <p:pic>
        <p:nvPicPr>
          <p:cNvPr id="27" name="Graphique 26" descr="Cochon avec un remplissage uni">
            <a:extLst>
              <a:ext uri="{FF2B5EF4-FFF2-40B4-BE49-F238E27FC236}">
                <a16:creationId xmlns:a16="http://schemas.microsoft.com/office/drawing/2014/main" id="{B99AA298-621B-50FB-D568-B010BD018F7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317762" y="5357091"/>
            <a:ext cx="347679" cy="347679"/>
          </a:xfrm>
          <a:prstGeom prst="rect">
            <a:avLst/>
          </a:prstGeom>
        </p:spPr>
      </p:pic>
      <p:pic>
        <p:nvPicPr>
          <p:cNvPr id="29" name="Graphique 28" descr="Abeille avec un remplissage uni">
            <a:extLst>
              <a:ext uri="{FF2B5EF4-FFF2-40B4-BE49-F238E27FC236}">
                <a16:creationId xmlns:a16="http://schemas.microsoft.com/office/drawing/2014/main" id="{F59476B8-100C-E253-0956-46D37D78829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773879" y="4849327"/>
            <a:ext cx="686084" cy="686084"/>
          </a:xfrm>
          <a:prstGeom prst="rect">
            <a:avLst/>
          </a:prstGeom>
        </p:spPr>
      </p:pic>
      <p:pic>
        <p:nvPicPr>
          <p:cNvPr id="31" name="Graphique 30" descr="Cheval avec un remplissage uni">
            <a:extLst>
              <a:ext uri="{FF2B5EF4-FFF2-40B4-BE49-F238E27FC236}">
                <a16:creationId xmlns:a16="http://schemas.microsoft.com/office/drawing/2014/main" id="{DDC590E3-528C-081C-FDEE-13750A537F8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704246" y="4859772"/>
            <a:ext cx="686084" cy="686084"/>
          </a:xfrm>
          <a:prstGeom prst="rect">
            <a:avLst/>
          </a:prstGeom>
        </p:spPr>
      </p:pic>
      <p:pic>
        <p:nvPicPr>
          <p:cNvPr id="33" name="Graphique 32" descr="Mouton avec un remplissage uni">
            <a:extLst>
              <a:ext uri="{FF2B5EF4-FFF2-40B4-BE49-F238E27FC236}">
                <a16:creationId xmlns:a16="http://schemas.microsoft.com/office/drawing/2014/main" id="{62A36941-CFDF-E684-5586-3F17078A65C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862016" y="4891881"/>
            <a:ext cx="465210" cy="465210"/>
          </a:xfrm>
          <a:prstGeom prst="rect">
            <a:avLst/>
          </a:prstGeom>
        </p:spPr>
      </p:pic>
      <p:pic>
        <p:nvPicPr>
          <p:cNvPr id="35" name="Graphique 34" descr="Chèvre avec un remplissage uni">
            <a:extLst>
              <a:ext uri="{FF2B5EF4-FFF2-40B4-BE49-F238E27FC236}">
                <a16:creationId xmlns:a16="http://schemas.microsoft.com/office/drawing/2014/main" id="{779E079A-740A-3082-3034-1A77CA2537D2}"/>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863349" y="5623306"/>
            <a:ext cx="398089" cy="398089"/>
          </a:xfrm>
          <a:prstGeom prst="rect">
            <a:avLst/>
          </a:prstGeom>
        </p:spPr>
      </p:pic>
      <p:pic>
        <p:nvPicPr>
          <p:cNvPr id="37" name="Graphique 36" descr="Vache avec un remplissage uni">
            <a:extLst>
              <a:ext uri="{FF2B5EF4-FFF2-40B4-BE49-F238E27FC236}">
                <a16:creationId xmlns:a16="http://schemas.microsoft.com/office/drawing/2014/main" id="{239A0F70-6D72-FAD4-E139-442A17BC54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00256" y="2636157"/>
            <a:ext cx="914400" cy="914400"/>
          </a:xfrm>
          <a:prstGeom prst="rect">
            <a:avLst/>
          </a:prstGeom>
        </p:spPr>
      </p:pic>
      <p:pic>
        <p:nvPicPr>
          <p:cNvPr id="39" name="Graphique 38" descr="Produits laitiers avec un remplissage uni">
            <a:extLst>
              <a:ext uri="{FF2B5EF4-FFF2-40B4-BE49-F238E27FC236}">
                <a16:creationId xmlns:a16="http://schemas.microsoft.com/office/drawing/2014/main" id="{0B932878-CB71-5E7B-1AFF-392D20757C05}"/>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794754" y="2650318"/>
            <a:ext cx="914400" cy="914400"/>
          </a:xfrm>
          <a:prstGeom prst="rect">
            <a:avLst/>
          </a:prstGeom>
        </p:spPr>
      </p:pic>
      <p:pic>
        <p:nvPicPr>
          <p:cNvPr id="41" name="Graphique 40" descr="Cuisse de poulet avec un remplissage uni">
            <a:extLst>
              <a:ext uri="{FF2B5EF4-FFF2-40B4-BE49-F238E27FC236}">
                <a16:creationId xmlns:a16="http://schemas.microsoft.com/office/drawing/2014/main" id="{61370837-745E-8069-F3B6-51097EFE4715}"/>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65351" y="2694301"/>
            <a:ext cx="752885" cy="752885"/>
          </a:xfrm>
          <a:prstGeom prst="rect">
            <a:avLst/>
          </a:prstGeom>
        </p:spPr>
      </p:pic>
      <p:pic>
        <p:nvPicPr>
          <p:cNvPr id="43" name="Graphique 42" descr="Cuisse de poulet avec un remplissage uni">
            <a:extLst>
              <a:ext uri="{FF2B5EF4-FFF2-40B4-BE49-F238E27FC236}">
                <a16:creationId xmlns:a16="http://schemas.microsoft.com/office/drawing/2014/main" id="{400FF570-C49F-4979-BB5B-48135EAA0519}"/>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245009" y="5024764"/>
            <a:ext cx="287671" cy="287671"/>
          </a:xfrm>
          <a:prstGeom prst="rect">
            <a:avLst/>
          </a:prstGeom>
        </p:spPr>
      </p:pic>
      <p:pic>
        <p:nvPicPr>
          <p:cNvPr id="45" name="Graphique 44" descr="Canard avec un remplissage uni">
            <a:extLst>
              <a:ext uri="{FF2B5EF4-FFF2-40B4-BE49-F238E27FC236}">
                <a16:creationId xmlns:a16="http://schemas.microsoft.com/office/drawing/2014/main" id="{3B5CED3D-BA18-F7C9-A94A-86BCAB72FA92}"/>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6296851" y="5046038"/>
            <a:ext cx="389502" cy="389502"/>
          </a:xfrm>
          <a:prstGeom prst="rect">
            <a:avLst/>
          </a:prstGeom>
        </p:spPr>
      </p:pic>
      <p:pic>
        <p:nvPicPr>
          <p:cNvPr id="47" name="Graphique 46" descr="Aubergine avec un remplissage uni">
            <a:extLst>
              <a:ext uri="{FF2B5EF4-FFF2-40B4-BE49-F238E27FC236}">
                <a16:creationId xmlns:a16="http://schemas.microsoft.com/office/drawing/2014/main" id="{A422BB09-985D-B0C6-7FD7-543B9ABE1CF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26422" y="3343608"/>
            <a:ext cx="691063" cy="691063"/>
          </a:xfrm>
          <a:prstGeom prst="rect">
            <a:avLst/>
          </a:prstGeom>
        </p:spPr>
      </p:pic>
      <p:pic>
        <p:nvPicPr>
          <p:cNvPr id="49" name="Graphique 48" descr="Chevreuil avec un remplissage uni">
            <a:extLst>
              <a:ext uri="{FF2B5EF4-FFF2-40B4-BE49-F238E27FC236}">
                <a16:creationId xmlns:a16="http://schemas.microsoft.com/office/drawing/2014/main" id="{612BB5B8-EC96-1E42-F249-83365F64CB6A}"/>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977482" y="5287777"/>
            <a:ext cx="744415" cy="744415"/>
          </a:xfrm>
          <a:prstGeom prst="rect">
            <a:avLst/>
          </a:prstGeom>
        </p:spPr>
      </p:pic>
      <p:pic>
        <p:nvPicPr>
          <p:cNvPr id="51" name="Graphique 50" descr="Escargot avec un remplissage uni">
            <a:extLst>
              <a:ext uri="{FF2B5EF4-FFF2-40B4-BE49-F238E27FC236}">
                <a16:creationId xmlns:a16="http://schemas.microsoft.com/office/drawing/2014/main" id="{F1393CBD-889D-9F85-4716-F04E71F38D63}"/>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091479" y="5499627"/>
            <a:ext cx="645444" cy="645444"/>
          </a:xfrm>
          <a:prstGeom prst="rect">
            <a:avLst/>
          </a:prstGeom>
        </p:spPr>
      </p:pic>
    </p:spTree>
    <p:extLst>
      <p:ext uri="{BB962C8B-B14F-4D97-AF65-F5344CB8AC3E}">
        <p14:creationId xmlns:p14="http://schemas.microsoft.com/office/powerpoint/2010/main" val="1840247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72D4E6-7E96-0C6F-F7CE-16C6B148017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2D6E08A-377E-9A59-0E0E-63A97E441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C03A92B8-ECFC-7578-13F0-B5A9CA4E2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AA2FA934-FF8B-F2A6-A314-88D22FB1A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8D7656-5BAB-760E-A987-59504FF5A8CE}"/>
              </a:ext>
            </a:extLst>
          </p:cNvPr>
          <p:cNvSpPr>
            <a:spLocks noGrp="1"/>
          </p:cNvSpPr>
          <p:nvPr>
            <p:ph type="title"/>
          </p:nvPr>
        </p:nvSpPr>
        <p:spPr>
          <a:xfrm>
            <a:off x="1115568" y="548640"/>
            <a:ext cx="10168128" cy="1179576"/>
          </a:xfrm>
        </p:spPr>
        <p:txBody>
          <a:bodyPr>
            <a:normAutofit/>
          </a:bodyPr>
          <a:lstStyle/>
          <a:p>
            <a:r>
              <a:rPr lang="fr-FR" sz="4000" b="1" noProof="0" dirty="0"/>
              <a:t>CERCEAU 1 : </a:t>
            </a:r>
            <a:r>
              <a:rPr lang="fr-FR" sz="4000" noProof="0" dirty="0"/>
              <a:t>La méthodologie</a:t>
            </a:r>
          </a:p>
        </p:txBody>
      </p:sp>
      <p:sp>
        <p:nvSpPr>
          <p:cNvPr id="17" name="Rectangle 16">
            <a:extLst>
              <a:ext uri="{FF2B5EF4-FFF2-40B4-BE49-F238E27FC236}">
                <a16:creationId xmlns:a16="http://schemas.microsoft.com/office/drawing/2014/main" id="{D46E6804-A14C-AFE7-4C25-E5DBDD2A7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20FD210-30DF-8B1F-D901-112C35243158}"/>
              </a:ext>
            </a:extLst>
          </p:cNvPr>
          <p:cNvSpPr>
            <a:spLocks noGrp="1"/>
          </p:cNvSpPr>
          <p:nvPr>
            <p:ph idx="1"/>
          </p:nvPr>
        </p:nvSpPr>
        <p:spPr>
          <a:xfrm>
            <a:off x="1115568" y="2481943"/>
            <a:ext cx="10168128" cy="3695020"/>
          </a:xfrm>
        </p:spPr>
        <p:txBody>
          <a:bodyPr>
            <a:normAutofit/>
          </a:bodyPr>
          <a:lstStyle/>
          <a:p>
            <a:r>
              <a:rPr lang="fr-FR" sz="2400" dirty="0"/>
              <a:t>Enregistrement des consommations d’eau sur la base de relevés de compteurs</a:t>
            </a:r>
            <a:endParaRPr lang="fr-FR" sz="2400" noProof="0" dirty="0"/>
          </a:p>
          <a:p>
            <a:pPr lvl="1">
              <a:buFont typeface="Wingdings" panose="05000000000000000000" pitchFamily="2" charset="2"/>
              <a:buChar char="Ø"/>
            </a:pPr>
            <a:r>
              <a:rPr lang="fr-FR" dirty="0"/>
              <a:t>Par types d’élevages</a:t>
            </a:r>
          </a:p>
          <a:p>
            <a:pPr lvl="2"/>
            <a:r>
              <a:rPr lang="fr-FR" sz="2400" dirty="0"/>
              <a:t>Caillebotis intégral</a:t>
            </a:r>
          </a:p>
          <a:p>
            <a:pPr lvl="2"/>
            <a:r>
              <a:rPr lang="fr-FR" sz="2400" dirty="0"/>
              <a:t>Litière paille</a:t>
            </a:r>
          </a:p>
          <a:p>
            <a:pPr lvl="2"/>
            <a:r>
              <a:rPr lang="fr-FR" sz="2400" noProof="0" dirty="0"/>
              <a:t>Plein air</a:t>
            </a:r>
          </a:p>
          <a:p>
            <a:pPr lvl="2"/>
            <a:endParaRPr lang="fr-FR" sz="2400" noProof="0" dirty="0"/>
          </a:p>
          <a:p>
            <a:pPr lvl="1">
              <a:buFont typeface="Wingdings" panose="05000000000000000000" pitchFamily="2" charset="2"/>
              <a:buChar char="Ø"/>
            </a:pPr>
            <a:r>
              <a:rPr lang="fr-FR" dirty="0"/>
              <a:t>Par stades physiologiques</a:t>
            </a:r>
          </a:p>
          <a:p>
            <a:pPr lvl="1">
              <a:buFont typeface="Wingdings" panose="05000000000000000000" pitchFamily="2" charset="2"/>
              <a:buChar char="Ø"/>
            </a:pPr>
            <a:endParaRPr lang="fr-FR" dirty="0"/>
          </a:p>
          <a:p>
            <a:pPr lvl="1">
              <a:buFont typeface="Wingdings" panose="05000000000000000000" pitchFamily="2" charset="2"/>
              <a:buChar char="Ø"/>
            </a:pPr>
            <a:r>
              <a:rPr lang="fr-FR" dirty="0"/>
              <a:t>Dans la mesure des disponibilités des éleveurs partenaires !</a:t>
            </a:r>
          </a:p>
        </p:txBody>
      </p:sp>
      <p:pic>
        <p:nvPicPr>
          <p:cNvPr id="6" name="Content Placeholder 3">
            <a:extLst>
              <a:ext uri="{FF2B5EF4-FFF2-40B4-BE49-F238E27FC236}">
                <a16:creationId xmlns:a16="http://schemas.microsoft.com/office/drawing/2014/main" id="{E56894C9-47C4-C701-D964-ECF67742D198}"/>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1026" name="Picture 2" descr="Une image contenant métal, tuyau, acier, outil&#10;&#10;Description générée automatiquement">
            <a:extLst>
              <a:ext uri="{FF2B5EF4-FFF2-40B4-BE49-F238E27FC236}">
                <a16:creationId xmlns:a16="http://schemas.microsoft.com/office/drawing/2014/main" id="{67C617B1-2B31-D083-4973-AAAED59534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3866" y="3194238"/>
            <a:ext cx="2610681" cy="173856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Une image contenant tuyau, mur, intérieur, compteur&#10;&#10;Le contenu généré par l’IA peut être incorrect.">
            <a:extLst>
              <a:ext uri="{FF2B5EF4-FFF2-40B4-BE49-F238E27FC236}">
                <a16:creationId xmlns:a16="http://schemas.microsoft.com/office/drawing/2014/main" id="{28455B5B-CAA8-AD63-59CC-475CD7715249}"/>
              </a:ext>
            </a:extLst>
          </p:cNvPr>
          <p:cNvPicPr>
            <a:picLocks noChangeAspect="1"/>
          </p:cNvPicPr>
          <p:nvPr/>
        </p:nvPicPr>
        <p:blipFill>
          <a:blip r:embed="rId4" cstate="print">
            <a:extLst>
              <a:ext uri="{28A0092B-C50C-407E-A947-70E740481C1C}">
                <a14:useLocalDpi xmlns:a14="http://schemas.microsoft.com/office/drawing/2010/main" val="0"/>
              </a:ext>
            </a:extLst>
          </a:blip>
          <a:srcRect l="21757" t="23956" r="8341" b="23957"/>
          <a:stretch/>
        </p:blipFill>
        <p:spPr>
          <a:xfrm>
            <a:off x="7994547" y="3054115"/>
            <a:ext cx="3612333" cy="2018806"/>
          </a:xfrm>
          <a:prstGeom prst="rect">
            <a:avLst/>
          </a:prstGeom>
        </p:spPr>
      </p:pic>
      <p:pic>
        <p:nvPicPr>
          <p:cNvPr id="7" name="Image 6">
            <a:extLst>
              <a:ext uri="{FF2B5EF4-FFF2-40B4-BE49-F238E27FC236}">
                <a16:creationId xmlns:a16="http://schemas.microsoft.com/office/drawing/2014/main" id="{3B2CBB44-E15A-9849-8287-47DDB6390C71}"/>
              </a:ext>
            </a:extLst>
          </p:cNvPr>
          <p:cNvPicPr>
            <a:picLocks noChangeAspect="1"/>
          </p:cNvPicPr>
          <p:nvPr/>
        </p:nvPicPr>
        <p:blipFill>
          <a:blip r:embed="rId5"/>
          <a:stretch>
            <a:fillRect/>
          </a:stretch>
        </p:blipFill>
        <p:spPr>
          <a:xfrm>
            <a:off x="10385426" y="936510"/>
            <a:ext cx="1307740" cy="739837"/>
          </a:xfrm>
          <a:prstGeom prst="rect">
            <a:avLst/>
          </a:prstGeom>
        </p:spPr>
      </p:pic>
    </p:spTree>
    <p:extLst>
      <p:ext uri="{BB962C8B-B14F-4D97-AF65-F5344CB8AC3E}">
        <p14:creationId xmlns:p14="http://schemas.microsoft.com/office/powerpoint/2010/main" val="294485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B92B71-5E0F-96C9-ED21-599F00F372A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80156BB-B53C-BE1C-59CE-426165F8B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03CEE9EA-F0A3-FA84-0AEC-DC08CAB96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A680556E-E7CE-A9EB-9450-D57232B67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DB89E6-F922-6D1A-D7B7-81E0703A7CDE}"/>
              </a:ext>
            </a:extLst>
          </p:cNvPr>
          <p:cNvSpPr>
            <a:spLocks noGrp="1"/>
          </p:cNvSpPr>
          <p:nvPr>
            <p:ph type="title"/>
          </p:nvPr>
        </p:nvSpPr>
        <p:spPr>
          <a:xfrm>
            <a:off x="1115568" y="548640"/>
            <a:ext cx="10168128" cy="1179576"/>
          </a:xfrm>
        </p:spPr>
        <p:txBody>
          <a:bodyPr>
            <a:normAutofit/>
          </a:bodyPr>
          <a:lstStyle/>
          <a:p>
            <a:r>
              <a:rPr lang="fr-FR" sz="4000" b="1" noProof="0" dirty="0"/>
              <a:t>CERCEAU 1 : </a:t>
            </a:r>
            <a:r>
              <a:rPr lang="fr-FR" sz="4000" noProof="0" dirty="0"/>
              <a:t>La méthodologie</a:t>
            </a:r>
          </a:p>
        </p:txBody>
      </p:sp>
      <p:sp>
        <p:nvSpPr>
          <p:cNvPr id="17" name="Rectangle 16">
            <a:extLst>
              <a:ext uri="{FF2B5EF4-FFF2-40B4-BE49-F238E27FC236}">
                <a16:creationId xmlns:a16="http://schemas.microsoft.com/office/drawing/2014/main" id="{05160F3A-70C4-8268-62BA-0B75027DA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017F924-13F7-F985-078A-0E158C919BFC}"/>
              </a:ext>
            </a:extLst>
          </p:cNvPr>
          <p:cNvSpPr>
            <a:spLocks noGrp="1"/>
          </p:cNvSpPr>
          <p:nvPr>
            <p:ph idx="1"/>
          </p:nvPr>
        </p:nvSpPr>
        <p:spPr>
          <a:xfrm>
            <a:off x="1115568" y="2128857"/>
            <a:ext cx="10168128" cy="3695020"/>
          </a:xfrm>
        </p:spPr>
        <p:txBody>
          <a:bodyPr>
            <a:normAutofit/>
          </a:bodyPr>
          <a:lstStyle/>
          <a:p>
            <a:pPr marL="0" indent="0">
              <a:buNone/>
            </a:pPr>
            <a:r>
              <a:rPr lang="fr-FR" dirty="0"/>
              <a:t>41 compteurs posés et des sondes température/humidité</a:t>
            </a:r>
          </a:p>
        </p:txBody>
      </p:sp>
      <p:pic>
        <p:nvPicPr>
          <p:cNvPr id="6" name="Content Placeholder 3">
            <a:extLst>
              <a:ext uri="{FF2B5EF4-FFF2-40B4-BE49-F238E27FC236}">
                <a16:creationId xmlns:a16="http://schemas.microsoft.com/office/drawing/2014/main" id="{D047BAA2-6F21-7CAD-6E44-1D9CBF7A01DC}"/>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5" name="Image 4">
            <a:extLst>
              <a:ext uri="{FF2B5EF4-FFF2-40B4-BE49-F238E27FC236}">
                <a16:creationId xmlns:a16="http://schemas.microsoft.com/office/drawing/2014/main" id="{B2B0132B-5D0E-6B58-FD61-04105AF80F2D}"/>
              </a:ext>
            </a:extLst>
          </p:cNvPr>
          <p:cNvPicPr>
            <a:picLocks noChangeAspect="1"/>
          </p:cNvPicPr>
          <p:nvPr/>
        </p:nvPicPr>
        <p:blipFill>
          <a:blip r:embed="rId3"/>
          <a:stretch>
            <a:fillRect/>
          </a:stretch>
        </p:blipFill>
        <p:spPr>
          <a:xfrm>
            <a:off x="2039516" y="2560320"/>
            <a:ext cx="7447330" cy="3475421"/>
          </a:xfrm>
          <a:prstGeom prst="rect">
            <a:avLst/>
          </a:prstGeom>
        </p:spPr>
      </p:pic>
      <p:pic>
        <p:nvPicPr>
          <p:cNvPr id="4" name="Image 3">
            <a:extLst>
              <a:ext uri="{FF2B5EF4-FFF2-40B4-BE49-F238E27FC236}">
                <a16:creationId xmlns:a16="http://schemas.microsoft.com/office/drawing/2014/main" id="{AF87C5DD-9395-D67E-F7B3-EDD5C3371421}"/>
              </a:ext>
            </a:extLst>
          </p:cNvPr>
          <p:cNvPicPr>
            <a:picLocks noChangeAspect="1"/>
          </p:cNvPicPr>
          <p:nvPr/>
        </p:nvPicPr>
        <p:blipFill>
          <a:blip r:embed="rId4"/>
          <a:stretch>
            <a:fillRect/>
          </a:stretch>
        </p:blipFill>
        <p:spPr>
          <a:xfrm>
            <a:off x="10385426" y="936510"/>
            <a:ext cx="1307740" cy="739837"/>
          </a:xfrm>
          <a:prstGeom prst="rect">
            <a:avLst/>
          </a:prstGeom>
        </p:spPr>
      </p:pic>
    </p:spTree>
    <p:extLst>
      <p:ext uri="{BB962C8B-B14F-4D97-AF65-F5344CB8AC3E}">
        <p14:creationId xmlns:p14="http://schemas.microsoft.com/office/powerpoint/2010/main" val="3044636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AD464A-E681-5C5E-DDB4-30ACB9C5F84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CD49E86-931F-6975-6E2B-59A3BE5AF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038A8634-B504-AB68-B039-8F6412C6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DBF97944-D054-96F3-9D74-6E143D5E6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001EE6-E772-0C1B-57BE-77AD836683F7}"/>
              </a:ext>
            </a:extLst>
          </p:cNvPr>
          <p:cNvSpPr>
            <a:spLocks noGrp="1"/>
          </p:cNvSpPr>
          <p:nvPr>
            <p:ph type="title"/>
          </p:nvPr>
        </p:nvSpPr>
        <p:spPr>
          <a:xfrm>
            <a:off x="1115568" y="548640"/>
            <a:ext cx="10168128" cy="1179576"/>
          </a:xfrm>
        </p:spPr>
        <p:txBody>
          <a:bodyPr>
            <a:normAutofit/>
          </a:bodyPr>
          <a:lstStyle/>
          <a:p>
            <a:r>
              <a:rPr lang="fr-FR" sz="4000" b="1" noProof="0" dirty="0"/>
              <a:t>CERCEAU 1 : </a:t>
            </a:r>
            <a:r>
              <a:rPr lang="fr-FR" sz="4000" noProof="0" dirty="0"/>
              <a:t>Résultats</a:t>
            </a:r>
          </a:p>
        </p:txBody>
      </p:sp>
      <p:sp>
        <p:nvSpPr>
          <p:cNvPr id="17" name="Rectangle 16">
            <a:extLst>
              <a:ext uri="{FF2B5EF4-FFF2-40B4-BE49-F238E27FC236}">
                <a16:creationId xmlns:a16="http://schemas.microsoft.com/office/drawing/2014/main" id="{D440E10C-DBED-383B-D3BB-AC9DD3A88B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3E9044F-1223-C668-0445-78A4258BEE30}"/>
              </a:ext>
            </a:extLst>
          </p:cNvPr>
          <p:cNvSpPr>
            <a:spLocks noGrp="1"/>
          </p:cNvSpPr>
          <p:nvPr>
            <p:ph idx="1"/>
          </p:nvPr>
        </p:nvSpPr>
        <p:spPr>
          <a:xfrm>
            <a:off x="1115568" y="2276856"/>
            <a:ext cx="10168128" cy="3695020"/>
          </a:xfrm>
        </p:spPr>
        <p:txBody>
          <a:bodyPr>
            <a:normAutofit/>
          </a:bodyPr>
          <a:lstStyle/>
          <a:p>
            <a:r>
              <a:rPr lang="fr-FR" sz="2400" dirty="0"/>
              <a:t>Résultats descriptifs car l’absence de certaines données et leur hétérogénéité n’ont pas permis la réalisation de tests statistiques poussés. 111 bandes collectées.</a:t>
            </a:r>
            <a:endParaRPr lang="fr-FR" sz="2400" noProof="0" dirty="0"/>
          </a:p>
          <a:p>
            <a:endParaRPr lang="fr-FR" sz="2400" noProof="0" dirty="0">
              <a:highlight>
                <a:srgbClr val="FFFF00"/>
              </a:highlight>
            </a:endParaRPr>
          </a:p>
        </p:txBody>
      </p:sp>
      <p:pic>
        <p:nvPicPr>
          <p:cNvPr id="6" name="Content Placeholder 3">
            <a:extLst>
              <a:ext uri="{FF2B5EF4-FFF2-40B4-BE49-F238E27FC236}">
                <a16:creationId xmlns:a16="http://schemas.microsoft.com/office/drawing/2014/main" id="{FD9947DE-8C9E-E662-549B-A87D7748FB33}"/>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4" name="Image 3">
            <a:extLst>
              <a:ext uri="{FF2B5EF4-FFF2-40B4-BE49-F238E27FC236}">
                <a16:creationId xmlns:a16="http://schemas.microsoft.com/office/drawing/2014/main" id="{E6B576AB-1919-38A0-481F-B02A76D86477}"/>
              </a:ext>
            </a:extLst>
          </p:cNvPr>
          <p:cNvPicPr>
            <a:picLocks noChangeAspect="1"/>
          </p:cNvPicPr>
          <p:nvPr/>
        </p:nvPicPr>
        <p:blipFill>
          <a:blip r:embed="rId3"/>
          <a:stretch>
            <a:fillRect/>
          </a:stretch>
        </p:blipFill>
        <p:spPr>
          <a:xfrm>
            <a:off x="744318" y="3355203"/>
            <a:ext cx="10910627" cy="2973275"/>
          </a:xfrm>
          <a:prstGeom prst="rect">
            <a:avLst/>
          </a:prstGeom>
        </p:spPr>
      </p:pic>
      <p:pic>
        <p:nvPicPr>
          <p:cNvPr id="5" name="Image 4">
            <a:extLst>
              <a:ext uri="{FF2B5EF4-FFF2-40B4-BE49-F238E27FC236}">
                <a16:creationId xmlns:a16="http://schemas.microsoft.com/office/drawing/2014/main" id="{25C412AB-336E-FC14-6F23-DE129BAA7F7C}"/>
              </a:ext>
            </a:extLst>
          </p:cNvPr>
          <p:cNvPicPr>
            <a:picLocks noChangeAspect="1"/>
          </p:cNvPicPr>
          <p:nvPr/>
        </p:nvPicPr>
        <p:blipFill>
          <a:blip r:embed="rId4"/>
          <a:stretch>
            <a:fillRect/>
          </a:stretch>
        </p:blipFill>
        <p:spPr>
          <a:xfrm>
            <a:off x="10385426" y="936510"/>
            <a:ext cx="1307740" cy="739837"/>
          </a:xfrm>
          <a:prstGeom prst="rect">
            <a:avLst/>
          </a:prstGeom>
        </p:spPr>
      </p:pic>
    </p:spTree>
    <p:extLst>
      <p:ext uri="{BB962C8B-B14F-4D97-AF65-F5344CB8AC3E}">
        <p14:creationId xmlns:p14="http://schemas.microsoft.com/office/powerpoint/2010/main" val="86149445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01B5FC-9883-E726-FC23-BF3C8C236E7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697063F-6939-0CAB-6462-A794AC5AC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A222E19C-98F3-4A11-5E29-369CEAA7D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F2B9DC5D-3E6F-5FD0-4CAF-59D6624E73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F3BCC1-9AC3-57C1-D5CB-F9B00762601D}"/>
              </a:ext>
            </a:extLst>
          </p:cNvPr>
          <p:cNvSpPr>
            <a:spLocks noGrp="1"/>
          </p:cNvSpPr>
          <p:nvPr>
            <p:ph type="title"/>
          </p:nvPr>
        </p:nvSpPr>
        <p:spPr>
          <a:xfrm>
            <a:off x="1115568" y="548640"/>
            <a:ext cx="10168128" cy="1179576"/>
          </a:xfrm>
        </p:spPr>
        <p:txBody>
          <a:bodyPr>
            <a:normAutofit/>
          </a:bodyPr>
          <a:lstStyle/>
          <a:p>
            <a:r>
              <a:rPr lang="fr-FR" sz="4000" noProof="0" dirty="0"/>
              <a:t>Résultats : Liens avec la température</a:t>
            </a:r>
          </a:p>
        </p:txBody>
      </p:sp>
      <p:sp>
        <p:nvSpPr>
          <p:cNvPr id="17" name="Rectangle 16">
            <a:extLst>
              <a:ext uri="{FF2B5EF4-FFF2-40B4-BE49-F238E27FC236}">
                <a16:creationId xmlns:a16="http://schemas.microsoft.com/office/drawing/2014/main" id="{A7CAAA21-FBDC-C849-0AFD-5A448D677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3">
            <a:extLst>
              <a:ext uri="{FF2B5EF4-FFF2-40B4-BE49-F238E27FC236}">
                <a16:creationId xmlns:a16="http://schemas.microsoft.com/office/drawing/2014/main" id="{AB2B1B80-C7A3-9ED7-DCDD-18461AAEF251}"/>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9" name="Image 8">
            <a:extLst>
              <a:ext uri="{FF2B5EF4-FFF2-40B4-BE49-F238E27FC236}">
                <a16:creationId xmlns:a16="http://schemas.microsoft.com/office/drawing/2014/main" id="{41F9440F-04FA-574B-51E3-E2CA5AFDE6A8}"/>
              </a:ext>
            </a:extLst>
          </p:cNvPr>
          <p:cNvPicPr>
            <a:picLocks noChangeAspect="1"/>
          </p:cNvPicPr>
          <p:nvPr/>
        </p:nvPicPr>
        <p:blipFill>
          <a:blip r:embed="rId3"/>
          <a:srcRect t="1791"/>
          <a:stretch/>
        </p:blipFill>
        <p:spPr>
          <a:xfrm>
            <a:off x="1597620" y="2082296"/>
            <a:ext cx="7918360" cy="3873049"/>
          </a:xfrm>
          <a:prstGeom prst="rect">
            <a:avLst/>
          </a:prstGeom>
        </p:spPr>
      </p:pic>
      <p:pic>
        <p:nvPicPr>
          <p:cNvPr id="3" name="Image 2">
            <a:extLst>
              <a:ext uri="{FF2B5EF4-FFF2-40B4-BE49-F238E27FC236}">
                <a16:creationId xmlns:a16="http://schemas.microsoft.com/office/drawing/2014/main" id="{071710E8-323F-3FF7-0F81-9C710585B74B}"/>
              </a:ext>
            </a:extLst>
          </p:cNvPr>
          <p:cNvPicPr>
            <a:picLocks noChangeAspect="1"/>
          </p:cNvPicPr>
          <p:nvPr/>
        </p:nvPicPr>
        <p:blipFill>
          <a:blip r:embed="rId4"/>
          <a:stretch>
            <a:fillRect/>
          </a:stretch>
        </p:blipFill>
        <p:spPr>
          <a:xfrm>
            <a:off x="10385426" y="936510"/>
            <a:ext cx="1307740" cy="739837"/>
          </a:xfrm>
          <a:prstGeom prst="rect">
            <a:avLst/>
          </a:prstGeom>
        </p:spPr>
      </p:pic>
    </p:spTree>
    <p:extLst>
      <p:ext uri="{BB962C8B-B14F-4D97-AF65-F5344CB8AC3E}">
        <p14:creationId xmlns:p14="http://schemas.microsoft.com/office/powerpoint/2010/main" val="376182155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8A17AC-2D72-93D4-CA35-D34582315879}"/>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A7F35AA-BDFB-D640-E1F2-53A4982F2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33C33AD3-9694-93B4-160C-F80029AD6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6FAE19EB-74D8-CCCB-EE09-2F1868326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9270FA-9F67-442A-A8AE-7A621C6BC952}"/>
              </a:ext>
            </a:extLst>
          </p:cNvPr>
          <p:cNvSpPr>
            <a:spLocks noGrp="1"/>
          </p:cNvSpPr>
          <p:nvPr>
            <p:ph type="title"/>
          </p:nvPr>
        </p:nvSpPr>
        <p:spPr>
          <a:xfrm>
            <a:off x="1115568" y="548640"/>
            <a:ext cx="10168128" cy="1179576"/>
          </a:xfrm>
        </p:spPr>
        <p:txBody>
          <a:bodyPr>
            <a:normAutofit/>
          </a:bodyPr>
          <a:lstStyle/>
          <a:p>
            <a:r>
              <a:rPr lang="fr-FR" sz="4000" noProof="0" dirty="0"/>
              <a:t>Résultats : Liens avec la température</a:t>
            </a:r>
          </a:p>
        </p:txBody>
      </p:sp>
      <p:sp>
        <p:nvSpPr>
          <p:cNvPr id="17" name="Rectangle 16">
            <a:extLst>
              <a:ext uri="{FF2B5EF4-FFF2-40B4-BE49-F238E27FC236}">
                <a16:creationId xmlns:a16="http://schemas.microsoft.com/office/drawing/2014/main" id="{ECBF3570-C070-2D99-7EF3-035522255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4F514F5-67FA-7E57-BDB2-7D156FAD573E}"/>
              </a:ext>
            </a:extLst>
          </p:cNvPr>
          <p:cNvSpPr>
            <a:spLocks noGrp="1"/>
          </p:cNvSpPr>
          <p:nvPr>
            <p:ph idx="1"/>
          </p:nvPr>
        </p:nvSpPr>
        <p:spPr>
          <a:xfrm>
            <a:off x="1115568" y="2481943"/>
            <a:ext cx="10168128" cy="3695020"/>
          </a:xfrm>
        </p:spPr>
        <p:txBody>
          <a:bodyPr>
            <a:normAutofit/>
          </a:bodyPr>
          <a:lstStyle/>
          <a:p>
            <a:r>
              <a:rPr lang="fr-FR" sz="2400" noProof="0" dirty="0">
                <a:highlight>
                  <a:srgbClr val="FFFF00"/>
                </a:highlight>
              </a:rPr>
              <a:t>111 bandes collectées</a:t>
            </a:r>
          </a:p>
          <a:p>
            <a:endParaRPr lang="fr-FR" sz="2400" noProof="0" dirty="0">
              <a:highlight>
                <a:srgbClr val="FFFF00"/>
              </a:highlight>
            </a:endParaRPr>
          </a:p>
        </p:txBody>
      </p:sp>
      <p:pic>
        <p:nvPicPr>
          <p:cNvPr id="6" name="Content Placeholder 3">
            <a:extLst>
              <a:ext uri="{FF2B5EF4-FFF2-40B4-BE49-F238E27FC236}">
                <a16:creationId xmlns:a16="http://schemas.microsoft.com/office/drawing/2014/main" id="{DD98E880-FAB0-0025-3863-6DCE034EA0FA}"/>
              </a:ext>
            </a:extLst>
          </p:cNvPr>
          <p:cNvPicPr>
            <a:picLocks noChangeAspect="1"/>
          </p:cNvPicPr>
          <p:nvPr/>
        </p:nvPicPr>
        <p:blipFill>
          <a:blip r:embed="rId3"/>
          <a:stretch>
            <a:fillRect/>
          </a:stretch>
        </p:blipFill>
        <p:spPr>
          <a:xfrm>
            <a:off x="9800714" y="362888"/>
            <a:ext cx="1964748" cy="372630"/>
          </a:xfrm>
          <a:prstGeom prst="rect">
            <a:avLst/>
          </a:prstGeom>
        </p:spPr>
      </p:pic>
      <p:pic>
        <p:nvPicPr>
          <p:cNvPr id="8" name="Image 7">
            <a:extLst>
              <a:ext uri="{FF2B5EF4-FFF2-40B4-BE49-F238E27FC236}">
                <a16:creationId xmlns:a16="http://schemas.microsoft.com/office/drawing/2014/main" id="{D75495E0-126F-E87D-780C-F5D31574E1A8}"/>
              </a:ext>
            </a:extLst>
          </p:cNvPr>
          <p:cNvPicPr>
            <a:picLocks noChangeAspect="1"/>
          </p:cNvPicPr>
          <p:nvPr/>
        </p:nvPicPr>
        <p:blipFill>
          <a:blip r:embed="rId4"/>
          <a:stretch>
            <a:fillRect/>
          </a:stretch>
        </p:blipFill>
        <p:spPr>
          <a:xfrm>
            <a:off x="1236483" y="2018806"/>
            <a:ext cx="8966772" cy="4351522"/>
          </a:xfrm>
          <a:prstGeom prst="rect">
            <a:avLst/>
          </a:prstGeom>
        </p:spPr>
      </p:pic>
      <p:pic>
        <p:nvPicPr>
          <p:cNvPr id="4" name="Image 3">
            <a:extLst>
              <a:ext uri="{FF2B5EF4-FFF2-40B4-BE49-F238E27FC236}">
                <a16:creationId xmlns:a16="http://schemas.microsoft.com/office/drawing/2014/main" id="{CF298D12-BC5B-D71A-51F9-AE5546957373}"/>
              </a:ext>
            </a:extLst>
          </p:cNvPr>
          <p:cNvPicPr>
            <a:picLocks noChangeAspect="1"/>
          </p:cNvPicPr>
          <p:nvPr/>
        </p:nvPicPr>
        <p:blipFill>
          <a:blip r:embed="rId5"/>
          <a:stretch>
            <a:fillRect/>
          </a:stretch>
        </p:blipFill>
        <p:spPr>
          <a:xfrm>
            <a:off x="10385426" y="936510"/>
            <a:ext cx="1307740" cy="739837"/>
          </a:xfrm>
          <a:prstGeom prst="rect">
            <a:avLst/>
          </a:prstGeom>
        </p:spPr>
      </p:pic>
    </p:spTree>
    <p:extLst>
      <p:ext uri="{BB962C8B-B14F-4D97-AF65-F5344CB8AC3E}">
        <p14:creationId xmlns:p14="http://schemas.microsoft.com/office/powerpoint/2010/main" val="26954761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8CFE57-B59D-B872-EBD6-9551EB0D49E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B7ECF99-4A9D-D4D6-01EF-B40F00159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64570E8D-3748-A864-DA2A-C98C6DF5D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52390EF2-2DF3-0261-8ABD-237B93181D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10114D-6984-0755-D286-4FF6EF6DC2DD}"/>
              </a:ext>
            </a:extLst>
          </p:cNvPr>
          <p:cNvSpPr>
            <a:spLocks noGrp="1"/>
          </p:cNvSpPr>
          <p:nvPr>
            <p:ph type="title"/>
          </p:nvPr>
        </p:nvSpPr>
        <p:spPr>
          <a:xfrm>
            <a:off x="1115568" y="548640"/>
            <a:ext cx="10168128" cy="1179576"/>
          </a:xfrm>
        </p:spPr>
        <p:txBody>
          <a:bodyPr>
            <a:normAutofit/>
          </a:bodyPr>
          <a:lstStyle/>
          <a:p>
            <a:r>
              <a:rPr lang="fr-FR" sz="4000" noProof="0" dirty="0"/>
              <a:t>Résultats : Le lavage</a:t>
            </a:r>
          </a:p>
        </p:txBody>
      </p:sp>
      <p:sp>
        <p:nvSpPr>
          <p:cNvPr id="17" name="Rectangle 16">
            <a:extLst>
              <a:ext uri="{FF2B5EF4-FFF2-40B4-BE49-F238E27FC236}">
                <a16:creationId xmlns:a16="http://schemas.microsoft.com/office/drawing/2014/main" id="{0E3B9270-E243-186D-6635-E549987C41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98EDEF3-7878-818C-B7DF-81B829351D4B}"/>
              </a:ext>
            </a:extLst>
          </p:cNvPr>
          <p:cNvSpPr>
            <a:spLocks noGrp="1"/>
          </p:cNvSpPr>
          <p:nvPr>
            <p:ph idx="1"/>
          </p:nvPr>
        </p:nvSpPr>
        <p:spPr>
          <a:xfrm>
            <a:off x="1115568" y="2178780"/>
            <a:ext cx="10168128" cy="3695020"/>
          </a:xfrm>
        </p:spPr>
        <p:txBody>
          <a:bodyPr>
            <a:normAutofit/>
          </a:bodyPr>
          <a:lstStyle/>
          <a:p>
            <a:r>
              <a:rPr lang="fr-FR" sz="2400" noProof="0" dirty="0"/>
              <a:t>Un poste de consommation minoritaire mais très hétérogène</a:t>
            </a:r>
          </a:p>
          <a:p>
            <a:pPr lvl="1"/>
            <a:r>
              <a:rPr lang="fr-FR" sz="2000" dirty="0"/>
              <a:t>Le protocole appliqué fait varier, mais aussi l’automatisation ou non du trempage</a:t>
            </a:r>
          </a:p>
          <a:p>
            <a:pPr lvl="1"/>
            <a:r>
              <a:rPr lang="fr-FR" sz="2000" noProof="0" dirty="0"/>
              <a:t>Les équipements intérieurs et le type de surface : Type de sols, cloisons, matériel récent ou ancien</a:t>
            </a:r>
            <a:endParaRPr lang="fr-FR" sz="2000" dirty="0"/>
          </a:p>
          <a:p>
            <a:pPr lvl="1"/>
            <a:r>
              <a:rPr lang="fr-FR" sz="2000" noProof="0" dirty="0"/>
              <a:t>L’opérateur : le nettoyage d’une même salle réalisé par 2 personnes différentes ne nécessite pas la même quantité d’eau</a:t>
            </a:r>
          </a:p>
        </p:txBody>
      </p:sp>
      <p:pic>
        <p:nvPicPr>
          <p:cNvPr id="6" name="Content Placeholder 3">
            <a:extLst>
              <a:ext uri="{FF2B5EF4-FFF2-40B4-BE49-F238E27FC236}">
                <a16:creationId xmlns:a16="http://schemas.microsoft.com/office/drawing/2014/main" id="{7CA8D910-94CA-29AB-AEA7-4AEC6578E830}"/>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8" name="Image 7">
            <a:extLst>
              <a:ext uri="{FF2B5EF4-FFF2-40B4-BE49-F238E27FC236}">
                <a16:creationId xmlns:a16="http://schemas.microsoft.com/office/drawing/2014/main" id="{5CB654D4-E0C9-0FAA-8A14-941C09CF8656}"/>
              </a:ext>
            </a:extLst>
          </p:cNvPr>
          <p:cNvPicPr>
            <a:picLocks noChangeAspect="1"/>
          </p:cNvPicPr>
          <p:nvPr/>
        </p:nvPicPr>
        <p:blipFill>
          <a:blip r:embed="rId3"/>
          <a:stretch>
            <a:fillRect/>
          </a:stretch>
        </p:blipFill>
        <p:spPr>
          <a:xfrm>
            <a:off x="9392048" y="1584142"/>
            <a:ext cx="1700011" cy="1056068"/>
          </a:xfrm>
          <a:prstGeom prst="rect">
            <a:avLst/>
          </a:prstGeom>
        </p:spPr>
      </p:pic>
      <p:pic>
        <p:nvPicPr>
          <p:cNvPr id="10" name="Image 9">
            <a:extLst>
              <a:ext uri="{FF2B5EF4-FFF2-40B4-BE49-F238E27FC236}">
                <a16:creationId xmlns:a16="http://schemas.microsoft.com/office/drawing/2014/main" id="{DCC33253-5A52-C9E9-D16F-8ABA7F94B8D5}"/>
              </a:ext>
            </a:extLst>
          </p:cNvPr>
          <p:cNvPicPr>
            <a:picLocks noChangeAspect="1"/>
          </p:cNvPicPr>
          <p:nvPr/>
        </p:nvPicPr>
        <p:blipFill>
          <a:blip r:embed="rId4"/>
          <a:stretch>
            <a:fillRect/>
          </a:stretch>
        </p:blipFill>
        <p:spPr>
          <a:xfrm>
            <a:off x="1441235" y="4154529"/>
            <a:ext cx="9021116" cy="1719271"/>
          </a:xfrm>
          <a:prstGeom prst="rect">
            <a:avLst/>
          </a:prstGeom>
        </p:spPr>
      </p:pic>
      <p:pic>
        <p:nvPicPr>
          <p:cNvPr id="4" name="Image 3">
            <a:extLst>
              <a:ext uri="{FF2B5EF4-FFF2-40B4-BE49-F238E27FC236}">
                <a16:creationId xmlns:a16="http://schemas.microsoft.com/office/drawing/2014/main" id="{FD0611D4-902A-DA20-B92B-29C4CEFC2B38}"/>
              </a:ext>
            </a:extLst>
          </p:cNvPr>
          <p:cNvPicPr>
            <a:picLocks noChangeAspect="1"/>
          </p:cNvPicPr>
          <p:nvPr/>
        </p:nvPicPr>
        <p:blipFill>
          <a:blip r:embed="rId5"/>
          <a:stretch>
            <a:fillRect/>
          </a:stretch>
        </p:blipFill>
        <p:spPr>
          <a:xfrm>
            <a:off x="10385426" y="936510"/>
            <a:ext cx="1307740" cy="739837"/>
          </a:xfrm>
          <a:prstGeom prst="rect">
            <a:avLst/>
          </a:prstGeom>
        </p:spPr>
      </p:pic>
    </p:spTree>
    <p:extLst>
      <p:ext uri="{BB962C8B-B14F-4D97-AF65-F5344CB8AC3E}">
        <p14:creationId xmlns:p14="http://schemas.microsoft.com/office/powerpoint/2010/main" val="100568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0736C5-9C22-4070-2032-A54AE260685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B26EF73-4FB9-C4B2-E0AE-786B5612C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646FED79-5BCC-570E-62C2-3B7509866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A820A0DF-03F4-A69D-F7AB-21D93E631C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C8BAFD-FF3C-4A06-CEBB-F0C1F8860383}"/>
              </a:ext>
            </a:extLst>
          </p:cNvPr>
          <p:cNvSpPr>
            <a:spLocks noGrp="1"/>
          </p:cNvSpPr>
          <p:nvPr>
            <p:ph type="title"/>
          </p:nvPr>
        </p:nvSpPr>
        <p:spPr>
          <a:xfrm>
            <a:off x="1115568" y="548640"/>
            <a:ext cx="10168128" cy="1179576"/>
          </a:xfrm>
        </p:spPr>
        <p:txBody>
          <a:bodyPr>
            <a:normAutofit/>
          </a:bodyPr>
          <a:lstStyle/>
          <a:p>
            <a:r>
              <a:rPr lang="fr-FR" sz="4000" b="1" noProof="0" dirty="0"/>
              <a:t>CERCEAU 1 : </a:t>
            </a:r>
            <a:r>
              <a:rPr lang="fr-FR" sz="4000" noProof="0" dirty="0"/>
              <a:t>Résultats à poursuivre…</a:t>
            </a:r>
          </a:p>
        </p:txBody>
      </p:sp>
      <p:sp>
        <p:nvSpPr>
          <p:cNvPr id="17" name="Rectangle 16">
            <a:extLst>
              <a:ext uri="{FF2B5EF4-FFF2-40B4-BE49-F238E27FC236}">
                <a16:creationId xmlns:a16="http://schemas.microsoft.com/office/drawing/2014/main" id="{D3F36937-2D32-683D-0290-79C79E2EC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EF98360-A052-FF82-C27D-69FF0EDD26FD}"/>
              </a:ext>
            </a:extLst>
          </p:cNvPr>
          <p:cNvSpPr>
            <a:spLocks noGrp="1"/>
          </p:cNvSpPr>
          <p:nvPr>
            <p:ph idx="1"/>
          </p:nvPr>
        </p:nvSpPr>
        <p:spPr>
          <a:xfrm>
            <a:off x="1115568" y="2204558"/>
            <a:ext cx="10472868" cy="3662088"/>
          </a:xfrm>
        </p:spPr>
        <p:txBody>
          <a:bodyPr>
            <a:normAutofit lnSpcReduction="10000"/>
          </a:bodyPr>
          <a:lstStyle/>
          <a:p>
            <a:r>
              <a:rPr lang="fr-FR" sz="2400" noProof="0" dirty="0"/>
              <a:t>Manque de données significatives sur les process consommateurs d’eau :</a:t>
            </a:r>
          </a:p>
          <a:p>
            <a:endParaRPr lang="fr-FR" sz="2400" noProof="0" dirty="0"/>
          </a:p>
          <a:p>
            <a:pPr lvl="1"/>
            <a:r>
              <a:rPr lang="fr-FR" dirty="0"/>
              <a:t>Fonctionnement des laveurs d’air</a:t>
            </a:r>
          </a:p>
          <a:p>
            <a:pPr lvl="2"/>
            <a:r>
              <a:rPr lang="fr-FR" sz="1800" dirty="0"/>
              <a:t>De 1,3 à 1,6 litres par places de porcs en engraissement</a:t>
            </a:r>
          </a:p>
          <a:p>
            <a:pPr lvl="2"/>
            <a:endParaRPr lang="fr-FR" sz="1800" dirty="0"/>
          </a:p>
          <a:p>
            <a:pPr lvl="1"/>
            <a:r>
              <a:rPr lang="fr-FR" noProof="0" dirty="0"/>
              <a:t>Fonctionnement des </a:t>
            </a:r>
            <a:r>
              <a:rPr lang="fr-FR" dirty="0"/>
              <a:t>Pad cooling</a:t>
            </a:r>
          </a:p>
          <a:p>
            <a:pPr lvl="2"/>
            <a:r>
              <a:rPr lang="fr-FR" sz="1800" dirty="0"/>
              <a:t>2,9 litres par places de maternité</a:t>
            </a:r>
          </a:p>
          <a:p>
            <a:pPr lvl="2"/>
            <a:r>
              <a:rPr lang="fr-FR" sz="1800" dirty="0"/>
              <a:t>1,2 à 1,6 litre par place d’engraissement</a:t>
            </a:r>
          </a:p>
          <a:p>
            <a:pPr lvl="2"/>
            <a:endParaRPr lang="fr-FR" sz="1800" dirty="0"/>
          </a:p>
          <a:p>
            <a:r>
              <a:rPr lang="fr-FR" sz="2400" dirty="0"/>
              <a:t>N’hésitez pas à nous transmettre des informations pour alimenter le modèle statistique </a:t>
            </a:r>
            <a:r>
              <a:rPr lang="fr-FR" sz="2200" dirty="0"/>
              <a:t>!</a:t>
            </a:r>
            <a:endParaRPr lang="fr-FR" sz="2200" dirty="0">
              <a:highlight>
                <a:srgbClr val="FFFF00"/>
              </a:highlight>
            </a:endParaRPr>
          </a:p>
        </p:txBody>
      </p:sp>
      <p:pic>
        <p:nvPicPr>
          <p:cNvPr id="6" name="Content Placeholder 3">
            <a:extLst>
              <a:ext uri="{FF2B5EF4-FFF2-40B4-BE49-F238E27FC236}">
                <a16:creationId xmlns:a16="http://schemas.microsoft.com/office/drawing/2014/main" id="{E8D81A38-B976-B515-9D66-CCE651AA4208}"/>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4" name="Image 3">
            <a:extLst>
              <a:ext uri="{FF2B5EF4-FFF2-40B4-BE49-F238E27FC236}">
                <a16:creationId xmlns:a16="http://schemas.microsoft.com/office/drawing/2014/main" id="{AD3475A2-2D69-2ED5-F872-6E4EFE0BFF8B}"/>
              </a:ext>
            </a:extLst>
          </p:cNvPr>
          <p:cNvPicPr>
            <a:picLocks noChangeAspect="1"/>
          </p:cNvPicPr>
          <p:nvPr/>
        </p:nvPicPr>
        <p:blipFill>
          <a:blip r:embed="rId3"/>
          <a:stretch>
            <a:fillRect/>
          </a:stretch>
        </p:blipFill>
        <p:spPr>
          <a:xfrm>
            <a:off x="10385426" y="936510"/>
            <a:ext cx="1307740" cy="739837"/>
          </a:xfrm>
          <a:prstGeom prst="rect">
            <a:avLst/>
          </a:prstGeom>
        </p:spPr>
      </p:pic>
    </p:spTree>
    <p:extLst>
      <p:ext uri="{BB962C8B-B14F-4D97-AF65-F5344CB8AC3E}">
        <p14:creationId xmlns:p14="http://schemas.microsoft.com/office/powerpoint/2010/main" val="38740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6F93CC-C4AD-0722-265D-79F6AE9A457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EC8FA96-EA5A-602C-E615-FD537D255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725DEC24-DB75-2D22-7986-31C6D028B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59C5A357-42F9-6C5E-626C-D5F9ADD491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35990D-8AB8-FC02-6958-E0F36E381711}"/>
              </a:ext>
            </a:extLst>
          </p:cNvPr>
          <p:cNvSpPr>
            <a:spLocks noGrp="1"/>
          </p:cNvSpPr>
          <p:nvPr>
            <p:ph type="title"/>
          </p:nvPr>
        </p:nvSpPr>
        <p:spPr>
          <a:xfrm>
            <a:off x="1115568" y="548640"/>
            <a:ext cx="10168128" cy="1179576"/>
          </a:xfrm>
        </p:spPr>
        <p:txBody>
          <a:bodyPr>
            <a:normAutofit fontScale="90000"/>
          </a:bodyPr>
          <a:lstStyle/>
          <a:p>
            <a:r>
              <a:rPr lang="fr-FR" sz="4000" b="1" noProof="0" dirty="0"/>
              <a:t>CERCEAU 2 : </a:t>
            </a:r>
            <a:r>
              <a:rPr lang="fr-FR" sz="4000" noProof="0" dirty="0"/>
              <a:t>Ressources et usages possibles de l’eau</a:t>
            </a:r>
          </a:p>
        </p:txBody>
      </p:sp>
      <p:sp>
        <p:nvSpPr>
          <p:cNvPr id="17" name="Rectangle 16">
            <a:extLst>
              <a:ext uri="{FF2B5EF4-FFF2-40B4-BE49-F238E27FC236}">
                <a16:creationId xmlns:a16="http://schemas.microsoft.com/office/drawing/2014/main" id="{6A11A659-1B89-0449-4598-6B107E9B6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3">
            <a:extLst>
              <a:ext uri="{FF2B5EF4-FFF2-40B4-BE49-F238E27FC236}">
                <a16:creationId xmlns:a16="http://schemas.microsoft.com/office/drawing/2014/main" id="{C2173959-86DB-5810-1761-D672674A6D75}"/>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5" name="Image 4" descr="Une image contenant dessin humoristique, dessin, clipart, Graphique&#10;&#10;Le contenu généré par l’IA peut être incorrect.">
            <a:extLst>
              <a:ext uri="{FF2B5EF4-FFF2-40B4-BE49-F238E27FC236}">
                <a16:creationId xmlns:a16="http://schemas.microsoft.com/office/drawing/2014/main" id="{C817AF6B-DF8D-C6FF-0EFA-156AC9F69CAE}"/>
              </a:ext>
            </a:extLst>
          </p:cNvPr>
          <p:cNvPicPr>
            <a:picLocks noChangeAspect="1"/>
          </p:cNvPicPr>
          <p:nvPr/>
        </p:nvPicPr>
        <p:blipFill>
          <a:blip r:embed="rId3">
            <a:extLst>
              <a:ext uri="{28A0092B-C50C-407E-A947-70E740481C1C}">
                <a14:useLocalDpi xmlns:a14="http://schemas.microsoft.com/office/drawing/2010/main" val="0"/>
              </a:ext>
            </a:extLst>
          </a:blip>
          <a:srcRect l="37877" t="12408" r="40076" b="7372"/>
          <a:stretch/>
        </p:blipFill>
        <p:spPr>
          <a:xfrm>
            <a:off x="10528276" y="2162908"/>
            <a:ext cx="1237186" cy="2532184"/>
          </a:xfrm>
          <a:prstGeom prst="rect">
            <a:avLst/>
          </a:prstGeom>
        </p:spPr>
      </p:pic>
      <p:pic>
        <p:nvPicPr>
          <p:cNvPr id="9" name="Espace réservé du contenu 8" descr="Une image contenant texte, carte de visite, capture d’écran, Police&#10;&#10;Le contenu généré par l’IA peut être incorrect.">
            <a:extLst>
              <a:ext uri="{FF2B5EF4-FFF2-40B4-BE49-F238E27FC236}">
                <a16:creationId xmlns:a16="http://schemas.microsoft.com/office/drawing/2014/main" id="{CE078562-D406-F668-11F2-87BF02DD433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73317" y="2018806"/>
            <a:ext cx="8116780" cy="4634992"/>
          </a:xfrm>
        </p:spPr>
      </p:pic>
    </p:spTree>
    <p:extLst>
      <p:ext uri="{BB962C8B-B14F-4D97-AF65-F5344CB8AC3E}">
        <p14:creationId xmlns:p14="http://schemas.microsoft.com/office/powerpoint/2010/main" val="164282104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738F9A-D23E-0B9B-839F-0F1C7D4D689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35C7F0-4050-6C68-0C4D-D4270E776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D408762-8B60-0E15-43CE-F48FBA75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8E7406BF-DEE1-5794-4827-429088FA0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1926E7-40AA-5930-DEB6-3A42D12F8F4D}"/>
              </a:ext>
            </a:extLst>
          </p:cNvPr>
          <p:cNvSpPr>
            <a:spLocks noGrp="1"/>
          </p:cNvSpPr>
          <p:nvPr>
            <p:ph type="title"/>
          </p:nvPr>
        </p:nvSpPr>
        <p:spPr>
          <a:xfrm>
            <a:off x="1115568" y="548640"/>
            <a:ext cx="10168128" cy="1179576"/>
          </a:xfrm>
        </p:spPr>
        <p:txBody>
          <a:bodyPr>
            <a:normAutofit/>
          </a:bodyPr>
          <a:lstStyle/>
          <a:p>
            <a:r>
              <a:rPr lang="fr-FR" sz="4000" b="1" noProof="0" dirty="0"/>
              <a:t>CERCEAU 2 : </a:t>
            </a:r>
            <a:r>
              <a:rPr lang="fr-FR" sz="4000" noProof="0" dirty="0"/>
              <a:t>Ressources et besoins de l’élevage</a:t>
            </a:r>
          </a:p>
        </p:txBody>
      </p:sp>
      <p:sp>
        <p:nvSpPr>
          <p:cNvPr id="17" name="Rectangle 16">
            <a:extLst>
              <a:ext uri="{FF2B5EF4-FFF2-40B4-BE49-F238E27FC236}">
                <a16:creationId xmlns:a16="http://schemas.microsoft.com/office/drawing/2014/main" id="{9EBAD969-8DB3-BDC9-94D0-1140C8C0B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0EB42D1-D8E1-B91E-8CE0-ADB1402628CC}"/>
              </a:ext>
            </a:extLst>
          </p:cNvPr>
          <p:cNvSpPr>
            <a:spLocks noGrp="1"/>
          </p:cNvSpPr>
          <p:nvPr>
            <p:ph idx="1"/>
          </p:nvPr>
        </p:nvSpPr>
        <p:spPr>
          <a:xfrm>
            <a:off x="1115568" y="2104970"/>
            <a:ext cx="10472868" cy="1226705"/>
          </a:xfrm>
        </p:spPr>
        <p:txBody>
          <a:bodyPr>
            <a:normAutofit/>
          </a:bodyPr>
          <a:lstStyle/>
          <a:p>
            <a:pPr algn="l"/>
            <a:r>
              <a:rPr lang="fr-FR" sz="2400" b="1" dirty="0"/>
              <a:t>Améliorer la connaissance des ressources et des besoins liés à l’élevage : </a:t>
            </a:r>
          </a:p>
          <a:p>
            <a:pPr algn="l"/>
            <a:r>
              <a:rPr lang="fr-FR" sz="2400" dirty="0"/>
              <a:t>Connaitre dans l'espace et dans le temps les disponibilités en eau par bassin hydrographique et les enjeux multi-usages sur cette ressource (IDELE)</a:t>
            </a:r>
          </a:p>
        </p:txBody>
      </p:sp>
      <p:pic>
        <p:nvPicPr>
          <p:cNvPr id="6" name="Content Placeholder 3">
            <a:extLst>
              <a:ext uri="{FF2B5EF4-FFF2-40B4-BE49-F238E27FC236}">
                <a16:creationId xmlns:a16="http://schemas.microsoft.com/office/drawing/2014/main" id="{9DED1245-D408-83F1-A327-E207A5F9CADD}"/>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5" name="Image 4">
            <a:extLst>
              <a:ext uri="{FF2B5EF4-FFF2-40B4-BE49-F238E27FC236}">
                <a16:creationId xmlns:a16="http://schemas.microsoft.com/office/drawing/2014/main" id="{E82D501F-6BE9-F90D-82D0-D6F7699B04B3}"/>
              </a:ext>
            </a:extLst>
          </p:cNvPr>
          <p:cNvPicPr>
            <a:picLocks noChangeAspect="1"/>
          </p:cNvPicPr>
          <p:nvPr/>
        </p:nvPicPr>
        <p:blipFill>
          <a:blip r:embed="rId3"/>
          <a:stretch>
            <a:fillRect/>
          </a:stretch>
        </p:blipFill>
        <p:spPr>
          <a:xfrm>
            <a:off x="162531" y="2030097"/>
            <a:ext cx="953037" cy="1481070"/>
          </a:xfrm>
          <a:prstGeom prst="rect">
            <a:avLst/>
          </a:prstGeom>
        </p:spPr>
      </p:pic>
      <p:sp>
        <p:nvSpPr>
          <p:cNvPr id="255" name="ZoneTexte 70">
            <a:extLst>
              <a:ext uri="{FF2B5EF4-FFF2-40B4-BE49-F238E27FC236}">
                <a16:creationId xmlns:a16="http://schemas.microsoft.com/office/drawing/2014/main" id="{ADCACC3C-F5FE-2DE6-934C-CF18E583CBDC}"/>
              </a:ext>
            </a:extLst>
          </p:cNvPr>
          <p:cNvSpPr txBox="1"/>
          <p:nvPr/>
        </p:nvSpPr>
        <p:spPr>
          <a:xfrm>
            <a:off x="1068003" y="5795513"/>
            <a:ext cx="4947606" cy="646331"/>
          </a:xfrm>
          <a:prstGeom prst="rect">
            <a:avLst/>
          </a:prstGeom>
          <a:solidFill>
            <a:schemeClr val="accent6">
              <a:lumMod val="20000"/>
              <a:lumOff val="80000"/>
            </a:schemeClr>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Ressource en eau disponible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(vulnérabilité, zones critiques)</a:t>
            </a:r>
          </a:p>
        </p:txBody>
      </p:sp>
      <p:sp>
        <p:nvSpPr>
          <p:cNvPr id="276" name="Espace réservé du contenu 1">
            <a:extLst>
              <a:ext uri="{FF2B5EF4-FFF2-40B4-BE49-F238E27FC236}">
                <a16:creationId xmlns:a16="http://schemas.microsoft.com/office/drawing/2014/main" id="{D2DC6A2B-A4F9-26EA-8C50-253094564D38}"/>
              </a:ext>
            </a:extLst>
          </p:cNvPr>
          <p:cNvSpPr>
            <a:spLocks noGrp="1"/>
          </p:cNvSpPr>
          <p:nvPr/>
        </p:nvSpPr>
        <p:spPr>
          <a:xfrm>
            <a:off x="1630487" y="3603317"/>
            <a:ext cx="3822638" cy="2696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rgbClr val="0044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rgbClr val="48484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8484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8484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48484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Bassins hydrographiques AURA :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Etat des lieux des ressources (surfaces/souterraines) sur la base des données des gestionnaires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a:t>
            </a:r>
            <a:r>
              <a:rPr kumimoji="0" lang="fr-FR" sz="1600" b="0" i="1" u="sng"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composante spatiale</a:t>
            </a:r>
            <a:r>
              <a:rPr kumimoji="0" lang="fr-FR" sz="16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Analyses pluviométriques et ETP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a:t>
            </a:r>
            <a:r>
              <a:rPr kumimoji="0" lang="fr-FR" sz="1600" b="0" i="1" u="sng"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composante temporelle</a:t>
            </a:r>
            <a:r>
              <a:rPr kumimoji="0" lang="fr-FR" sz="16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a:t>
            </a:r>
          </a:p>
        </p:txBody>
      </p:sp>
      <p:pic>
        <p:nvPicPr>
          <p:cNvPr id="279" name="Image 278">
            <a:extLst>
              <a:ext uri="{FF2B5EF4-FFF2-40B4-BE49-F238E27FC236}">
                <a16:creationId xmlns:a16="http://schemas.microsoft.com/office/drawing/2014/main" id="{F7BF0621-FB02-72F5-7603-B764A7F23EC6}"/>
              </a:ext>
            </a:extLst>
          </p:cNvPr>
          <p:cNvPicPr>
            <a:picLocks noChangeAspect="1"/>
          </p:cNvPicPr>
          <p:nvPr/>
        </p:nvPicPr>
        <p:blipFill>
          <a:blip r:embed="rId4"/>
          <a:stretch>
            <a:fillRect/>
          </a:stretch>
        </p:blipFill>
        <p:spPr>
          <a:xfrm>
            <a:off x="6209146" y="3526326"/>
            <a:ext cx="5226832" cy="3032549"/>
          </a:xfrm>
          <a:prstGeom prst="rect">
            <a:avLst/>
          </a:prstGeom>
        </p:spPr>
      </p:pic>
    </p:spTree>
    <p:extLst>
      <p:ext uri="{BB962C8B-B14F-4D97-AF65-F5344CB8AC3E}">
        <p14:creationId xmlns:p14="http://schemas.microsoft.com/office/powerpoint/2010/main" val="293297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76" grpId="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B67E7D-8530-7F56-AC13-91D8E72F5B5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FA5FCFF-D500-9660-892B-D43394EEB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3DDF49E1-5077-BA81-3398-C1AB8FA34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E9C7EDE3-DC30-5437-1AE5-A26C683F4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E9E365-4C4D-8C8D-AFAB-9D304F6F760C}"/>
              </a:ext>
            </a:extLst>
          </p:cNvPr>
          <p:cNvSpPr>
            <a:spLocks noGrp="1"/>
          </p:cNvSpPr>
          <p:nvPr>
            <p:ph type="title"/>
          </p:nvPr>
        </p:nvSpPr>
        <p:spPr>
          <a:xfrm>
            <a:off x="1115568" y="548640"/>
            <a:ext cx="10168128" cy="1179576"/>
          </a:xfrm>
        </p:spPr>
        <p:txBody>
          <a:bodyPr>
            <a:normAutofit/>
          </a:bodyPr>
          <a:lstStyle/>
          <a:p>
            <a:r>
              <a:rPr lang="fr-FR" sz="4000" b="1" noProof="0" dirty="0"/>
              <a:t>CERCEAU 2 : </a:t>
            </a:r>
            <a:r>
              <a:rPr lang="fr-FR" sz="4000" noProof="0" dirty="0"/>
              <a:t>Ressources et besoins de l’élevage</a:t>
            </a:r>
          </a:p>
        </p:txBody>
      </p:sp>
      <p:sp>
        <p:nvSpPr>
          <p:cNvPr id="17" name="Rectangle 16">
            <a:extLst>
              <a:ext uri="{FF2B5EF4-FFF2-40B4-BE49-F238E27FC236}">
                <a16:creationId xmlns:a16="http://schemas.microsoft.com/office/drawing/2014/main" id="{956F6D83-6C48-E651-BFC6-4462B4F2EA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DA8D9CB-BDB8-8AC1-0026-915CB9160031}"/>
              </a:ext>
            </a:extLst>
          </p:cNvPr>
          <p:cNvSpPr>
            <a:spLocks noGrp="1"/>
          </p:cNvSpPr>
          <p:nvPr>
            <p:ph idx="1"/>
          </p:nvPr>
        </p:nvSpPr>
        <p:spPr>
          <a:xfrm>
            <a:off x="1115568" y="2122391"/>
            <a:ext cx="10472868" cy="1306609"/>
          </a:xfrm>
        </p:spPr>
        <p:txBody>
          <a:bodyPr>
            <a:normAutofit/>
          </a:bodyPr>
          <a:lstStyle/>
          <a:p>
            <a:pPr algn="l"/>
            <a:r>
              <a:rPr lang="fr-FR" sz="2400" b="1" dirty="0"/>
              <a:t>Améliorer la connaissance des ressources et des besoins liés à l’élevage : </a:t>
            </a:r>
          </a:p>
          <a:p>
            <a:pPr algn="l"/>
            <a:r>
              <a:rPr lang="fr-FR" sz="2400" dirty="0"/>
              <a:t>Prédire les besoins en eau liés à l'élevage par bassin hydrographique selon les conditions climatiques (CRA AURA)</a:t>
            </a:r>
          </a:p>
        </p:txBody>
      </p:sp>
      <p:pic>
        <p:nvPicPr>
          <p:cNvPr id="6" name="Content Placeholder 3">
            <a:extLst>
              <a:ext uri="{FF2B5EF4-FFF2-40B4-BE49-F238E27FC236}">
                <a16:creationId xmlns:a16="http://schemas.microsoft.com/office/drawing/2014/main" id="{198EBAF8-FBD6-6B2B-0084-1D7A3BC1822D}"/>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5" name="Image 4">
            <a:extLst>
              <a:ext uri="{FF2B5EF4-FFF2-40B4-BE49-F238E27FC236}">
                <a16:creationId xmlns:a16="http://schemas.microsoft.com/office/drawing/2014/main" id="{979C0CB3-635D-0959-969E-32288205B087}"/>
              </a:ext>
            </a:extLst>
          </p:cNvPr>
          <p:cNvPicPr>
            <a:picLocks noChangeAspect="1"/>
          </p:cNvPicPr>
          <p:nvPr/>
        </p:nvPicPr>
        <p:blipFill>
          <a:blip r:embed="rId3"/>
          <a:stretch>
            <a:fillRect/>
          </a:stretch>
        </p:blipFill>
        <p:spPr>
          <a:xfrm>
            <a:off x="162531" y="2030097"/>
            <a:ext cx="953037" cy="1481070"/>
          </a:xfrm>
          <a:prstGeom prst="rect">
            <a:avLst/>
          </a:prstGeom>
        </p:spPr>
      </p:pic>
      <p:sp>
        <p:nvSpPr>
          <p:cNvPr id="4" name="Espace réservé du contenu 1">
            <a:extLst>
              <a:ext uri="{FF2B5EF4-FFF2-40B4-BE49-F238E27FC236}">
                <a16:creationId xmlns:a16="http://schemas.microsoft.com/office/drawing/2014/main" id="{D2DC6A2B-A4F9-26EA-8C50-253094564D38}"/>
              </a:ext>
            </a:extLst>
          </p:cNvPr>
          <p:cNvSpPr>
            <a:spLocks noGrp="1"/>
          </p:cNvSpPr>
          <p:nvPr/>
        </p:nvSpPr>
        <p:spPr>
          <a:xfrm>
            <a:off x="1440473" y="3612622"/>
            <a:ext cx="3534944" cy="22087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rgbClr val="0044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rgbClr val="48484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8484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8484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48484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Besoins en eau des filières: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Eau d’abreuvement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a:t>
            </a:r>
            <a:r>
              <a:rPr kumimoji="0" lang="fr-FR" sz="1600" b="0" i="1" u="sng"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Besoin des animaux</a:t>
            </a:r>
            <a:r>
              <a:rPr kumimoji="0" lang="fr-FR" sz="16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Eau de fonctionnement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a:t>
            </a:r>
            <a:r>
              <a:rPr kumimoji="0" lang="fr-FR" sz="1600" b="0" i="1" u="sng"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Lavage/périphérique/culture</a:t>
            </a:r>
            <a:r>
              <a:rPr kumimoji="0" lang="fr-FR" sz="16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1"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En exploitation/transformation</a:t>
            </a:r>
          </a:p>
        </p:txBody>
      </p:sp>
      <p:sp>
        <p:nvSpPr>
          <p:cNvPr id="7" name="ZoneTexte 70">
            <a:extLst>
              <a:ext uri="{FF2B5EF4-FFF2-40B4-BE49-F238E27FC236}">
                <a16:creationId xmlns:a16="http://schemas.microsoft.com/office/drawing/2014/main" id="{ADCACC3C-F5FE-2DE6-934C-CF18E583CBDC}"/>
              </a:ext>
            </a:extLst>
          </p:cNvPr>
          <p:cNvSpPr txBox="1"/>
          <p:nvPr/>
        </p:nvSpPr>
        <p:spPr>
          <a:xfrm>
            <a:off x="734142" y="5821378"/>
            <a:ext cx="4947606" cy="646331"/>
          </a:xfrm>
          <a:prstGeom prst="rect">
            <a:avLst/>
          </a:prstGeom>
          <a:solidFill>
            <a:schemeClr val="accent1">
              <a:lumMod val="40000"/>
              <a:lumOff val="60000"/>
            </a:schemeClr>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Evaluation des besoins en eau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(aléa)</a:t>
            </a:r>
          </a:p>
        </p:txBody>
      </p:sp>
      <p:pic>
        <p:nvPicPr>
          <p:cNvPr id="9" name="Image 8">
            <a:extLst>
              <a:ext uri="{FF2B5EF4-FFF2-40B4-BE49-F238E27FC236}">
                <a16:creationId xmlns:a16="http://schemas.microsoft.com/office/drawing/2014/main" id="{8491E623-E0DD-9EE4-36C6-DE9321A7EB00}"/>
              </a:ext>
            </a:extLst>
          </p:cNvPr>
          <p:cNvPicPr>
            <a:picLocks noChangeAspect="1"/>
          </p:cNvPicPr>
          <p:nvPr/>
        </p:nvPicPr>
        <p:blipFill>
          <a:blip r:embed="rId4"/>
          <a:stretch>
            <a:fillRect/>
          </a:stretch>
        </p:blipFill>
        <p:spPr>
          <a:xfrm>
            <a:off x="5928454" y="3398174"/>
            <a:ext cx="5476875" cy="2971800"/>
          </a:xfrm>
          <a:prstGeom prst="rect">
            <a:avLst/>
          </a:prstGeom>
        </p:spPr>
      </p:pic>
    </p:spTree>
    <p:extLst>
      <p:ext uri="{BB962C8B-B14F-4D97-AF65-F5344CB8AC3E}">
        <p14:creationId xmlns:p14="http://schemas.microsoft.com/office/powerpoint/2010/main" val="7522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22C8E2-E526-433E-B4C7-EBE1ACC46498}"/>
              </a:ext>
            </a:extLst>
          </p:cNvPr>
          <p:cNvSpPr>
            <a:spLocks noGrp="1"/>
          </p:cNvSpPr>
          <p:nvPr>
            <p:ph type="title"/>
          </p:nvPr>
        </p:nvSpPr>
        <p:spPr>
          <a:xfrm>
            <a:off x="133200" y="365125"/>
            <a:ext cx="10980000" cy="864000"/>
          </a:xfrm>
        </p:spPr>
        <p:txBody>
          <a:bodyPr>
            <a:normAutofit fontScale="90000"/>
          </a:bodyPr>
          <a:lstStyle/>
          <a:p>
            <a:r>
              <a:rPr lang="fr-FR"/>
              <a:t>Chiffres clefs du RA 2020 (par rapport à 2010)</a:t>
            </a:r>
          </a:p>
        </p:txBody>
      </p:sp>
      <p:pic>
        <p:nvPicPr>
          <p:cNvPr id="7" name="Espace réservé du contenu 6" descr="Une image contenant carte, texte, atlas&#10;&#10;Le contenu généré par l’IA peut être incorrect.">
            <a:extLst>
              <a:ext uri="{FF2B5EF4-FFF2-40B4-BE49-F238E27FC236}">
                <a16:creationId xmlns:a16="http://schemas.microsoft.com/office/drawing/2014/main" id="{A432C671-B7AC-D9B1-9445-C2917057274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5582" b="15822"/>
          <a:stretch/>
        </p:blipFill>
        <p:spPr>
          <a:xfrm>
            <a:off x="1062038" y="2004976"/>
            <a:ext cx="4913312" cy="3370335"/>
          </a:xfrm>
        </p:spPr>
      </p:pic>
      <p:sp>
        <p:nvSpPr>
          <p:cNvPr id="4" name="Espace réservé du numéro de diapositive 3">
            <a:extLst>
              <a:ext uri="{FF2B5EF4-FFF2-40B4-BE49-F238E27FC236}">
                <a16:creationId xmlns:a16="http://schemas.microsoft.com/office/drawing/2014/main" id="{291559AE-78E5-D75E-414B-061C6B6FC9BA}"/>
              </a:ext>
            </a:extLst>
          </p:cNvPr>
          <p:cNvSpPr>
            <a:spLocks noGrp="1"/>
          </p:cNvSpPr>
          <p:nvPr>
            <p:ph type="sldNum" sz="quarter" idx="12"/>
          </p:nvPr>
        </p:nvSpPr>
        <p:spPr>
          <a:xfrm>
            <a:off x="11353800" y="3246437"/>
            <a:ext cx="838200" cy="365125"/>
          </a:xfrm>
        </p:spPr>
        <p:txBody>
          <a:bodyPr/>
          <a:lstStyle/>
          <a:p>
            <a:pPr lvl="0"/>
            <a:fld id="{6055246E-81F2-4716-A341-6139E5705588}" type="slidenum">
              <a:rPr lang="fr-FR" noProof="0" smtClean="0"/>
              <a:pPr lvl="0"/>
              <a:t>15</a:t>
            </a:fld>
            <a:endParaRPr lang="fr-FR" noProof="0"/>
          </a:p>
        </p:txBody>
      </p:sp>
      <p:sp>
        <p:nvSpPr>
          <p:cNvPr id="22" name="Espace réservé du contenu 21">
            <a:extLst>
              <a:ext uri="{FF2B5EF4-FFF2-40B4-BE49-F238E27FC236}">
                <a16:creationId xmlns:a16="http://schemas.microsoft.com/office/drawing/2014/main" id="{D0173519-6BC4-DB80-89AE-D5FE1CF8785A}"/>
              </a:ext>
            </a:extLst>
          </p:cNvPr>
          <p:cNvSpPr>
            <a:spLocks noGrp="1"/>
          </p:cNvSpPr>
          <p:nvPr>
            <p:ph sz="quarter" idx="13"/>
          </p:nvPr>
        </p:nvSpPr>
        <p:spPr/>
        <p:txBody>
          <a:bodyPr/>
          <a:lstStyle/>
          <a:p>
            <a:endParaRPr lang="fr-FR"/>
          </a:p>
        </p:txBody>
      </p:sp>
      <p:pic>
        <p:nvPicPr>
          <p:cNvPr id="8" name="Espace réservé du contenu 8" descr="Scène de ferme contour">
            <a:extLst>
              <a:ext uri="{FF2B5EF4-FFF2-40B4-BE49-F238E27FC236}">
                <a16:creationId xmlns:a16="http://schemas.microsoft.com/office/drawing/2014/main" id="{802D7D7F-DD7B-43AD-E0FC-33D11D617F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93863" y="1187136"/>
            <a:ext cx="914400" cy="914400"/>
          </a:xfrm>
          <a:prstGeom prst="rect">
            <a:avLst/>
          </a:prstGeom>
        </p:spPr>
      </p:pic>
      <p:pic>
        <p:nvPicPr>
          <p:cNvPr id="9" name="Graphique 8" descr="Homme agriculteur avec un remplissage uni">
            <a:extLst>
              <a:ext uri="{FF2B5EF4-FFF2-40B4-BE49-F238E27FC236}">
                <a16:creationId xmlns:a16="http://schemas.microsoft.com/office/drawing/2014/main" id="{F9AF514F-BC1C-05D4-2A82-DCDCD1DE6E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6257" y="2205166"/>
            <a:ext cx="812006" cy="812006"/>
          </a:xfrm>
          <a:prstGeom prst="rect">
            <a:avLst/>
          </a:prstGeom>
        </p:spPr>
      </p:pic>
      <p:pic>
        <p:nvPicPr>
          <p:cNvPr id="10" name="Graphique 9" descr="Agriculture contour">
            <a:extLst>
              <a:ext uri="{FF2B5EF4-FFF2-40B4-BE49-F238E27FC236}">
                <a16:creationId xmlns:a16="http://schemas.microsoft.com/office/drawing/2014/main" id="{5F37DC85-820E-F74B-CBD9-50830A01ED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79744" y="3989724"/>
            <a:ext cx="914400" cy="914400"/>
          </a:xfrm>
          <a:prstGeom prst="rect">
            <a:avLst/>
          </a:prstGeom>
        </p:spPr>
      </p:pic>
      <p:pic>
        <p:nvPicPr>
          <p:cNvPr id="11" name="Graphique 10" descr="Femme agricultrice avec un remplissage uni">
            <a:extLst>
              <a:ext uri="{FF2B5EF4-FFF2-40B4-BE49-F238E27FC236}">
                <a16:creationId xmlns:a16="http://schemas.microsoft.com/office/drawing/2014/main" id="{684394AA-2BE7-6B8F-7BED-0FEBF03F70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18153" y="2205166"/>
            <a:ext cx="812006" cy="812006"/>
          </a:xfrm>
          <a:prstGeom prst="rect">
            <a:avLst/>
          </a:prstGeom>
        </p:spPr>
      </p:pic>
      <p:pic>
        <p:nvPicPr>
          <p:cNvPr id="12" name="Graphique 11" descr="Groupe avec un remplissage uni">
            <a:extLst>
              <a:ext uri="{FF2B5EF4-FFF2-40B4-BE49-F238E27FC236}">
                <a16:creationId xmlns:a16="http://schemas.microsoft.com/office/drawing/2014/main" id="{EF0F3F9C-72AC-6616-013A-1B06B0E5047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56941" y="3075324"/>
            <a:ext cx="914400" cy="914400"/>
          </a:xfrm>
          <a:prstGeom prst="rect">
            <a:avLst/>
          </a:prstGeom>
        </p:spPr>
      </p:pic>
      <p:sp>
        <p:nvSpPr>
          <p:cNvPr id="13" name="ZoneTexte 12">
            <a:extLst>
              <a:ext uri="{FF2B5EF4-FFF2-40B4-BE49-F238E27FC236}">
                <a16:creationId xmlns:a16="http://schemas.microsoft.com/office/drawing/2014/main" id="{04D58137-EA28-4E7B-D250-398D5635930C}"/>
              </a:ext>
            </a:extLst>
          </p:cNvPr>
          <p:cNvSpPr txBox="1"/>
          <p:nvPr/>
        </p:nvSpPr>
        <p:spPr>
          <a:xfrm>
            <a:off x="7616482" y="1364725"/>
            <a:ext cx="409033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620 </a:t>
            </a:r>
            <a:r>
              <a:rPr kumimoji="0" lang="fr-FR" sz="1600" b="0" i="0" u="none" strike="noStrike" kern="1200" cap="none" spc="0" normalizeH="0" baseline="0" noProof="0">
                <a:ln>
                  <a:noFill/>
                </a:ln>
                <a:solidFill>
                  <a:srgbClr val="000000"/>
                </a:solidFill>
                <a:effectLst/>
                <a:uLnTx/>
                <a:uFillTx/>
                <a:latin typeface="Verdana"/>
                <a:ea typeface="Verdana"/>
                <a:cs typeface="+mn-cs"/>
              </a:rPr>
              <a:t>exploitations « en–ayant » porc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a:ln>
                  <a:noFill/>
                </a:ln>
                <a:solidFill>
                  <a:srgbClr val="000000"/>
                </a:solidFill>
                <a:effectLst/>
                <a:uLnTx/>
                <a:uFillTx/>
                <a:latin typeface="Verdana"/>
                <a:ea typeface="Verdana"/>
                <a:cs typeface="+mn-cs"/>
              </a:rPr>
              <a:t>(-22,11%) </a:t>
            </a:r>
          </a:p>
        </p:txBody>
      </p:sp>
      <p:sp>
        <p:nvSpPr>
          <p:cNvPr id="14" name="ZoneTexte 13">
            <a:extLst>
              <a:ext uri="{FF2B5EF4-FFF2-40B4-BE49-F238E27FC236}">
                <a16:creationId xmlns:a16="http://schemas.microsoft.com/office/drawing/2014/main" id="{BA8974ED-60B3-EFE8-F8A1-A5D390A3A3A5}"/>
              </a:ext>
            </a:extLst>
          </p:cNvPr>
          <p:cNvSpPr txBox="1"/>
          <p:nvPr/>
        </p:nvSpPr>
        <p:spPr>
          <a:xfrm>
            <a:off x="7589462" y="2164938"/>
            <a:ext cx="359140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1 125 </a:t>
            </a:r>
            <a:r>
              <a:rPr kumimoji="0" lang="fr-FR" sz="1600" b="0" i="0" u="none" strike="noStrike" kern="1200" cap="none" spc="0" normalizeH="0" baseline="0" noProof="0">
                <a:ln>
                  <a:noFill/>
                </a:ln>
                <a:solidFill>
                  <a:srgbClr val="000000"/>
                </a:solidFill>
                <a:effectLst/>
                <a:uLnTx/>
                <a:uFillTx/>
                <a:latin typeface="Verdana"/>
                <a:ea typeface="Verdana"/>
                <a:cs typeface="+mn-cs"/>
              </a:rPr>
              <a:t>chefs d'exploitation et co-exploitants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a:ln>
                  <a:noFill/>
                </a:ln>
                <a:solidFill>
                  <a:srgbClr val="000000"/>
                </a:solidFill>
                <a:effectLst/>
                <a:uLnTx/>
                <a:uFillTx/>
                <a:latin typeface="Verdana"/>
                <a:ea typeface="Verdana"/>
                <a:cs typeface="+mn-cs"/>
              </a:rPr>
              <a:t>(-18,18%</a:t>
            </a:r>
            <a:r>
              <a:rPr kumimoji="0" lang="fr-FR" sz="1800" b="0" i="1" u="none" strike="noStrike" kern="1200" cap="none" spc="0" normalizeH="0" baseline="0" noProof="0">
                <a:ln>
                  <a:noFill/>
                </a:ln>
                <a:solidFill>
                  <a:srgbClr val="000000"/>
                </a:solidFill>
                <a:effectLst/>
                <a:uLnTx/>
                <a:uFillTx/>
                <a:latin typeface="Verdana"/>
                <a:ea typeface="Verdana"/>
                <a:cs typeface="+mn-cs"/>
              </a:rPr>
              <a:t>)</a:t>
            </a:r>
          </a:p>
        </p:txBody>
      </p:sp>
      <p:sp>
        <p:nvSpPr>
          <p:cNvPr id="15" name="ZoneTexte 14">
            <a:extLst>
              <a:ext uri="{FF2B5EF4-FFF2-40B4-BE49-F238E27FC236}">
                <a16:creationId xmlns:a16="http://schemas.microsoft.com/office/drawing/2014/main" id="{A7089E4D-DE1C-AB74-8C0B-6429BC1B0F4F}"/>
              </a:ext>
            </a:extLst>
          </p:cNvPr>
          <p:cNvSpPr txBox="1"/>
          <p:nvPr/>
        </p:nvSpPr>
        <p:spPr>
          <a:xfrm>
            <a:off x="7589462" y="3258032"/>
            <a:ext cx="339977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1 939 </a:t>
            </a:r>
            <a:r>
              <a:rPr kumimoji="0" lang="fr-FR" sz="1600" b="0" i="0" u="none" strike="noStrike" kern="1200" cap="none" spc="0" normalizeH="0" baseline="0" noProof="0">
                <a:ln>
                  <a:noFill/>
                </a:ln>
                <a:solidFill>
                  <a:srgbClr val="000000"/>
                </a:solidFill>
                <a:effectLst/>
                <a:uLnTx/>
                <a:uFillTx/>
                <a:latin typeface="Verdana"/>
                <a:ea typeface="Verdana"/>
                <a:cs typeface="+mn-cs"/>
              </a:rPr>
              <a:t>ETP</a:t>
            </a:r>
            <a:r>
              <a:rPr kumimoji="0" lang="fr-FR" sz="1600" b="0" i="1" u="none" strike="noStrike" kern="1200" cap="none" spc="0" normalizeH="0" baseline="0" noProof="0">
                <a:ln>
                  <a:noFill/>
                </a:ln>
                <a:solidFill>
                  <a:srgbClr val="000000"/>
                </a:solidFill>
                <a:effectLst/>
                <a:uLnTx/>
                <a:uFillTx/>
                <a:latin typeface="Verdana"/>
                <a:ea typeface="Verdan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a:ln>
                  <a:noFill/>
                </a:ln>
                <a:solidFill>
                  <a:srgbClr val="000000"/>
                </a:solidFill>
                <a:effectLst/>
                <a:uLnTx/>
                <a:uFillTx/>
                <a:latin typeface="Verdana"/>
                <a:ea typeface="Verdana"/>
                <a:cs typeface="+mn-cs"/>
              </a:rPr>
              <a:t>(-1,66%)</a:t>
            </a:r>
          </a:p>
        </p:txBody>
      </p:sp>
      <p:sp>
        <p:nvSpPr>
          <p:cNvPr id="16" name="ZoneTexte 15">
            <a:extLst>
              <a:ext uri="{FF2B5EF4-FFF2-40B4-BE49-F238E27FC236}">
                <a16:creationId xmlns:a16="http://schemas.microsoft.com/office/drawing/2014/main" id="{EC48A564-73DA-8B89-BAE5-5D172CBF8E17}"/>
              </a:ext>
            </a:extLst>
          </p:cNvPr>
          <p:cNvSpPr txBox="1"/>
          <p:nvPr/>
        </p:nvSpPr>
        <p:spPr>
          <a:xfrm>
            <a:off x="7589462" y="4018118"/>
            <a:ext cx="44019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57 725 ha </a:t>
            </a:r>
            <a:r>
              <a:rPr kumimoji="0" lang="fr-FR" sz="1600" b="0" i="0" u="none" strike="noStrike" kern="1200" cap="none" spc="0" normalizeH="0" baseline="0" noProof="0">
                <a:ln>
                  <a:noFill/>
                </a:ln>
                <a:solidFill>
                  <a:srgbClr val="000000"/>
                </a:solidFill>
                <a:effectLst/>
                <a:uLnTx/>
                <a:uFillTx/>
                <a:latin typeface="Verdana"/>
                <a:ea typeface="Verdana"/>
                <a:cs typeface="+mn-cs"/>
              </a:rPr>
              <a:t>de SAU</a:t>
            </a:r>
            <a:r>
              <a:rPr kumimoji="0" lang="fr-FR" sz="1600" b="0" i="1" u="none" strike="noStrike" kern="1200" cap="none" spc="0" normalizeH="0" baseline="0" noProof="0">
                <a:ln>
                  <a:noFill/>
                </a:ln>
                <a:solidFill>
                  <a:srgbClr val="000000"/>
                </a:solidFill>
                <a:effectLst/>
                <a:uLnTx/>
                <a:uFillTx/>
                <a:latin typeface="Verdana"/>
                <a:ea typeface="Verdana"/>
                <a:cs typeface="+mn-cs"/>
              </a:rPr>
              <a:t> (-4,19%)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80,50 ha</a:t>
            </a:r>
            <a:r>
              <a:rPr kumimoji="0" lang="fr-FR" sz="1600" b="0" i="0" u="none" strike="noStrike" kern="1200" cap="none" spc="0" normalizeH="0" baseline="0" noProof="0">
                <a:ln>
                  <a:noFill/>
                </a:ln>
                <a:solidFill>
                  <a:srgbClr val="000000"/>
                </a:solidFill>
                <a:effectLst/>
                <a:uLnTx/>
                <a:uFillTx/>
                <a:latin typeface="Verdana"/>
                <a:ea typeface="Verdana"/>
                <a:cs typeface="+mn-cs"/>
              </a:rPr>
              <a:t> de SAU médiane/exploitation  </a:t>
            </a:r>
            <a:r>
              <a:rPr kumimoji="0" lang="fr-FR" sz="1600" b="0" i="1" u="none" strike="noStrike" kern="1200" cap="none" spc="0" normalizeH="0" baseline="0" noProof="0">
                <a:ln>
                  <a:noFill/>
                </a:ln>
                <a:solidFill>
                  <a:srgbClr val="000000"/>
                </a:solidFill>
                <a:effectLst/>
                <a:uLnTx/>
                <a:uFillTx/>
                <a:latin typeface="Verdana"/>
                <a:ea typeface="Verdana"/>
                <a:cs typeface="+mn-cs"/>
              </a:rPr>
              <a:t>(+13,89%)</a:t>
            </a:r>
          </a:p>
        </p:txBody>
      </p:sp>
      <p:pic>
        <p:nvPicPr>
          <p:cNvPr id="17" name="Graphique 16" descr="Cochon avec un remplissage uni">
            <a:extLst>
              <a:ext uri="{FF2B5EF4-FFF2-40B4-BE49-F238E27FC236}">
                <a16:creationId xmlns:a16="http://schemas.microsoft.com/office/drawing/2014/main" id="{29421CB2-F7E7-BE7A-63B0-EBC51ED35DC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836944" y="1293784"/>
            <a:ext cx="701103" cy="701103"/>
          </a:xfrm>
          <a:prstGeom prst="rect">
            <a:avLst/>
          </a:prstGeom>
        </p:spPr>
      </p:pic>
      <p:pic>
        <p:nvPicPr>
          <p:cNvPr id="19" name="Graphique 18" descr="Tirelire avec un remplissage uni">
            <a:extLst>
              <a:ext uri="{FF2B5EF4-FFF2-40B4-BE49-F238E27FC236}">
                <a16:creationId xmlns:a16="http://schemas.microsoft.com/office/drawing/2014/main" id="{8326A835-4F26-415B-B155-2F9B407EE29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38094" y="4987196"/>
            <a:ext cx="914400" cy="914400"/>
          </a:xfrm>
          <a:prstGeom prst="rect">
            <a:avLst/>
          </a:prstGeom>
        </p:spPr>
      </p:pic>
      <p:sp>
        <p:nvSpPr>
          <p:cNvPr id="20" name="ZoneTexte 19">
            <a:extLst>
              <a:ext uri="{FF2B5EF4-FFF2-40B4-BE49-F238E27FC236}">
                <a16:creationId xmlns:a16="http://schemas.microsoft.com/office/drawing/2014/main" id="{72795306-186F-D751-3F74-8D95373A934D}"/>
              </a:ext>
            </a:extLst>
          </p:cNvPr>
          <p:cNvSpPr txBox="1"/>
          <p:nvPr/>
        </p:nvSpPr>
        <p:spPr>
          <a:xfrm>
            <a:off x="7609071" y="5033304"/>
            <a:ext cx="44019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196 371 € </a:t>
            </a:r>
            <a:r>
              <a:rPr kumimoji="0" lang="fr-FR" sz="1600" b="0" i="0" u="none" strike="noStrike" kern="1200" cap="none" spc="0" normalizeH="0" baseline="0" noProof="0">
                <a:ln>
                  <a:noFill/>
                </a:ln>
                <a:solidFill>
                  <a:srgbClr val="000000"/>
                </a:solidFill>
                <a:effectLst/>
                <a:uLnTx/>
                <a:uFillTx/>
                <a:latin typeface="Verdana"/>
                <a:ea typeface="Verdana"/>
                <a:cs typeface="+mn-cs"/>
              </a:rPr>
              <a:t>de PBS</a:t>
            </a:r>
            <a:r>
              <a:rPr kumimoji="0" lang="fr-FR" sz="1600" b="0" i="1" u="none" strike="noStrike" kern="1200" cap="none" spc="0" normalizeH="0" baseline="0" noProof="0">
                <a:ln>
                  <a:noFill/>
                </a:ln>
                <a:solidFill>
                  <a:srgbClr val="000000"/>
                </a:solidFill>
                <a:effectLst/>
                <a:uLnTx/>
                <a:uFillTx/>
                <a:latin typeface="Verdana"/>
                <a:ea typeface="Verdana"/>
                <a:cs typeface="+mn-cs"/>
              </a:rPr>
              <a:t> (-17,81%)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226,60 €</a:t>
            </a:r>
            <a:r>
              <a:rPr kumimoji="0" lang="fr-FR" sz="1600" b="0" i="0" u="none" strike="noStrike" kern="1200" cap="none" spc="0" normalizeH="0" baseline="0" noProof="0">
                <a:ln>
                  <a:noFill/>
                </a:ln>
                <a:solidFill>
                  <a:srgbClr val="000000"/>
                </a:solidFill>
                <a:effectLst/>
                <a:uLnTx/>
                <a:uFillTx/>
                <a:latin typeface="Verdana"/>
                <a:ea typeface="Verdana"/>
                <a:cs typeface="+mn-cs"/>
              </a:rPr>
              <a:t> de PBS médiane/exploitation </a:t>
            </a:r>
            <a:r>
              <a:rPr kumimoji="0" lang="fr-FR" sz="1600" b="0" i="1" u="none" strike="noStrike" kern="1200" cap="none" spc="0" normalizeH="0" baseline="0" noProof="0">
                <a:ln>
                  <a:noFill/>
                </a:ln>
                <a:solidFill>
                  <a:srgbClr val="000000"/>
                </a:solidFill>
                <a:effectLst/>
                <a:uLnTx/>
                <a:uFillTx/>
                <a:latin typeface="Verdana"/>
                <a:ea typeface="Verdana"/>
                <a:cs typeface="+mn-cs"/>
              </a:rPr>
              <a:t>(+3,47%)</a:t>
            </a:r>
          </a:p>
        </p:txBody>
      </p:sp>
      <p:pic>
        <p:nvPicPr>
          <p:cNvPr id="3" name="Graphique 2" descr="Cochon avec un remplissage uni">
            <a:extLst>
              <a:ext uri="{FF2B5EF4-FFF2-40B4-BE49-F238E27FC236}">
                <a16:creationId xmlns:a16="http://schemas.microsoft.com/office/drawing/2014/main" id="{A5829F28-C0F4-2A84-2026-70CEDF228CA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38094" y="5898199"/>
            <a:ext cx="914399" cy="914399"/>
          </a:xfrm>
          <a:prstGeom prst="rect">
            <a:avLst/>
          </a:prstGeom>
        </p:spPr>
      </p:pic>
      <p:sp>
        <p:nvSpPr>
          <p:cNvPr id="5" name="ZoneTexte 4">
            <a:extLst>
              <a:ext uri="{FF2B5EF4-FFF2-40B4-BE49-F238E27FC236}">
                <a16:creationId xmlns:a16="http://schemas.microsoft.com/office/drawing/2014/main" id="{24D9CD48-87B5-2A71-F2B7-F78857B6A573}"/>
              </a:ext>
            </a:extLst>
          </p:cNvPr>
          <p:cNvSpPr txBox="1"/>
          <p:nvPr/>
        </p:nvSpPr>
        <p:spPr>
          <a:xfrm>
            <a:off x="7538048" y="5898199"/>
            <a:ext cx="394138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482 657 </a:t>
            </a:r>
            <a:r>
              <a:rPr kumimoji="0" lang="fr-FR" sz="1600" b="0" i="0" u="none" strike="noStrike" kern="1200" cap="none" spc="0" normalizeH="0" baseline="0" noProof="0">
                <a:ln>
                  <a:noFill/>
                </a:ln>
                <a:solidFill>
                  <a:srgbClr val="000000"/>
                </a:solidFill>
                <a:effectLst/>
                <a:uLnTx/>
                <a:uFillTx/>
                <a:latin typeface="Verdana"/>
                <a:ea typeface="Verdana"/>
                <a:cs typeface="+mn-cs"/>
              </a:rPr>
              <a:t>têtes de porcs </a:t>
            </a:r>
            <a:r>
              <a:rPr kumimoji="0" lang="fr-FR" sz="1600" b="0" i="1" u="none" strike="noStrike" kern="1200" cap="none" spc="0" normalizeH="0" baseline="0" noProof="0">
                <a:ln>
                  <a:noFill/>
                </a:ln>
                <a:solidFill>
                  <a:srgbClr val="000000"/>
                </a:solidFill>
                <a:effectLst/>
                <a:uLnTx/>
                <a:uFillTx/>
                <a:latin typeface="Verdana"/>
                <a:ea typeface="Verdana"/>
                <a:cs typeface="+mn-cs"/>
              </a:rPr>
              <a:t>(-8%)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778 </a:t>
            </a:r>
            <a:r>
              <a:rPr kumimoji="0" lang="fr-FR" sz="1600" b="0" i="0" u="none" strike="noStrike" kern="1200" cap="none" spc="0" normalizeH="0" baseline="0" noProof="0">
                <a:ln>
                  <a:noFill/>
                </a:ln>
                <a:solidFill>
                  <a:srgbClr val="000000"/>
                </a:solidFill>
                <a:effectLst/>
                <a:uLnTx/>
                <a:uFillTx/>
                <a:latin typeface="Verdana"/>
                <a:ea typeface="Verdana"/>
                <a:cs typeface="+mn-cs"/>
              </a:rPr>
              <a:t>têtes moyenne/exploitation </a:t>
            </a:r>
            <a:r>
              <a:rPr kumimoji="0" lang="fr-FR" sz="1600" b="0" i="1" u="none" strike="noStrike" kern="1200" cap="none" spc="0" normalizeH="0" baseline="0" noProof="0">
                <a:ln>
                  <a:noFill/>
                </a:ln>
                <a:solidFill>
                  <a:srgbClr val="000000"/>
                </a:solidFill>
                <a:effectLst/>
                <a:uLnTx/>
                <a:uFillTx/>
                <a:latin typeface="Verdana"/>
                <a:ea typeface="Verdana"/>
                <a:cs typeface="+mn-cs"/>
              </a:rPr>
              <a:t>(+18%)</a:t>
            </a:r>
          </a:p>
        </p:txBody>
      </p:sp>
    </p:spTree>
    <p:extLst>
      <p:ext uri="{BB962C8B-B14F-4D97-AF65-F5344CB8AC3E}">
        <p14:creationId xmlns:p14="http://schemas.microsoft.com/office/powerpoint/2010/main" val="3251291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1E2DF5-6A1F-3E01-FBF3-7059B838E8D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E53AF3-E19C-4C95-CC84-7DB1CB19E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6493F9AF-BB75-5185-BBEF-B0A08CEDE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04D57574-5837-905C-E745-8D26809DA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C5076C-0B6E-154E-F323-9FF78AB97232}"/>
              </a:ext>
            </a:extLst>
          </p:cNvPr>
          <p:cNvSpPr>
            <a:spLocks noGrp="1"/>
          </p:cNvSpPr>
          <p:nvPr>
            <p:ph type="title"/>
          </p:nvPr>
        </p:nvSpPr>
        <p:spPr>
          <a:xfrm>
            <a:off x="1115568" y="548640"/>
            <a:ext cx="10168128" cy="1179576"/>
          </a:xfrm>
        </p:spPr>
        <p:txBody>
          <a:bodyPr>
            <a:normAutofit/>
          </a:bodyPr>
          <a:lstStyle/>
          <a:p>
            <a:r>
              <a:rPr lang="fr-FR" sz="4000" b="1" noProof="0" dirty="0"/>
              <a:t>CERCEAU 2 : </a:t>
            </a:r>
            <a:r>
              <a:rPr lang="fr-FR" sz="4000" noProof="0" dirty="0"/>
              <a:t>Usages des eaux</a:t>
            </a:r>
          </a:p>
        </p:txBody>
      </p:sp>
      <p:sp>
        <p:nvSpPr>
          <p:cNvPr id="17" name="Rectangle 16">
            <a:extLst>
              <a:ext uri="{FF2B5EF4-FFF2-40B4-BE49-F238E27FC236}">
                <a16:creationId xmlns:a16="http://schemas.microsoft.com/office/drawing/2014/main" id="{9FEAFB91-DA62-F15E-BB55-9F41B9997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1AD0A50-FA21-1CE6-A87B-245301ED612D}"/>
              </a:ext>
            </a:extLst>
          </p:cNvPr>
          <p:cNvSpPr>
            <a:spLocks noGrp="1"/>
          </p:cNvSpPr>
          <p:nvPr>
            <p:ph idx="1"/>
          </p:nvPr>
        </p:nvSpPr>
        <p:spPr>
          <a:xfrm>
            <a:off x="1115568" y="2204558"/>
            <a:ext cx="10472868" cy="1833966"/>
          </a:xfrm>
        </p:spPr>
        <p:txBody>
          <a:bodyPr>
            <a:normAutofit/>
          </a:bodyPr>
          <a:lstStyle/>
          <a:p>
            <a:pPr algn="l"/>
            <a:r>
              <a:rPr lang="fr-FR" sz="2400" b="1" dirty="0"/>
              <a:t>Définir les usages possibles des eaux issues des différents systèmes :</a:t>
            </a:r>
          </a:p>
          <a:p>
            <a:pPr algn="l"/>
            <a:r>
              <a:rPr lang="fr-FR" sz="2400" dirty="0"/>
              <a:t>Inventaire des systèmes innovants de récupération, stockage et traitement de l’eau : Une base de données est en cours de formalisation par l’ITAVI, sur le socle du travail d’inventaire d’un stagiaire</a:t>
            </a:r>
          </a:p>
        </p:txBody>
      </p:sp>
      <p:pic>
        <p:nvPicPr>
          <p:cNvPr id="6" name="Content Placeholder 3">
            <a:extLst>
              <a:ext uri="{FF2B5EF4-FFF2-40B4-BE49-F238E27FC236}">
                <a16:creationId xmlns:a16="http://schemas.microsoft.com/office/drawing/2014/main" id="{C2BEDCF3-9C84-FEE9-603B-BF3E1F24CC13}"/>
              </a:ext>
            </a:extLst>
          </p:cNvPr>
          <p:cNvPicPr>
            <a:picLocks noChangeAspect="1"/>
          </p:cNvPicPr>
          <p:nvPr/>
        </p:nvPicPr>
        <p:blipFill>
          <a:blip r:embed="rId3"/>
          <a:stretch>
            <a:fillRect/>
          </a:stretch>
        </p:blipFill>
        <p:spPr>
          <a:xfrm>
            <a:off x="9800714" y="362888"/>
            <a:ext cx="1964748" cy="372630"/>
          </a:xfrm>
          <a:prstGeom prst="rect">
            <a:avLst/>
          </a:prstGeom>
        </p:spPr>
      </p:pic>
      <p:pic>
        <p:nvPicPr>
          <p:cNvPr id="7" name="Image 6">
            <a:extLst>
              <a:ext uri="{FF2B5EF4-FFF2-40B4-BE49-F238E27FC236}">
                <a16:creationId xmlns:a16="http://schemas.microsoft.com/office/drawing/2014/main" id="{CFACAB6F-1DC3-207D-86DD-7A839ECBB02F}"/>
              </a:ext>
            </a:extLst>
          </p:cNvPr>
          <p:cNvPicPr>
            <a:picLocks noChangeAspect="1"/>
          </p:cNvPicPr>
          <p:nvPr/>
        </p:nvPicPr>
        <p:blipFill>
          <a:blip r:embed="rId4"/>
          <a:stretch>
            <a:fillRect/>
          </a:stretch>
        </p:blipFill>
        <p:spPr>
          <a:xfrm>
            <a:off x="282761" y="2019718"/>
            <a:ext cx="832807" cy="1412797"/>
          </a:xfrm>
          <a:prstGeom prst="rect">
            <a:avLst/>
          </a:prstGeom>
        </p:spPr>
      </p:pic>
      <p:pic>
        <p:nvPicPr>
          <p:cNvPr id="9" name="Image 8">
            <a:extLst>
              <a:ext uri="{FF2B5EF4-FFF2-40B4-BE49-F238E27FC236}">
                <a16:creationId xmlns:a16="http://schemas.microsoft.com/office/drawing/2014/main" id="{7DD2BD98-BB7F-BF2B-05CA-27BE73D9AEE0}"/>
              </a:ext>
            </a:extLst>
          </p:cNvPr>
          <p:cNvPicPr>
            <a:picLocks noChangeAspect="1"/>
          </p:cNvPicPr>
          <p:nvPr/>
        </p:nvPicPr>
        <p:blipFill>
          <a:blip r:embed="rId5"/>
          <a:srcRect l="2319" t="27949" r="59483" b="18004"/>
          <a:stretch/>
        </p:blipFill>
        <p:spPr>
          <a:xfrm>
            <a:off x="2395058" y="3725663"/>
            <a:ext cx="7609148" cy="3028050"/>
          </a:xfrm>
          <a:prstGeom prst="rect">
            <a:avLst/>
          </a:prstGeom>
        </p:spPr>
      </p:pic>
      <p:pic>
        <p:nvPicPr>
          <p:cNvPr id="10" name="Image 9">
            <a:extLst>
              <a:ext uri="{FF2B5EF4-FFF2-40B4-BE49-F238E27FC236}">
                <a16:creationId xmlns:a16="http://schemas.microsoft.com/office/drawing/2014/main" id="{23D4E75F-7FC1-1584-51B2-F8BA56FFDEA5}"/>
              </a:ext>
            </a:extLst>
          </p:cNvPr>
          <p:cNvPicPr>
            <a:picLocks noChangeAspect="1"/>
          </p:cNvPicPr>
          <p:nvPr/>
        </p:nvPicPr>
        <p:blipFill>
          <a:blip r:embed="rId6"/>
          <a:stretch>
            <a:fillRect/>
          </a:stretch>
        </p:blipFill>
        <p:spPr>
          <a:xfrm>
            <a:off x="10385426" y="936510"/>
            <a:ext cx="1307740" cy="739837"/>
          </a:xfrm>
          <a:prstGeom prst="rect">
            <a:avLst/>
          </a:prstGeom>
        </p:spPr>
      </p:pic>
    </p:spTree>
    <p:extLst>
      <p:ext uri="{BB962C8B-B14F-4D97-AF65-F5344CB8AC3E}">
        <p14:creationId xmlns:p14="http://schemas.microsoft.com/office/powerpoint/2010/main" val="64944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5CD883-B3C4-6562-530B-5525864C857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3959925-01C8-F74E-DD57-C4BE20271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B5924BDF-1003-2BD9-900F-0C2B69A44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8579BF75-2AAD-02A0-6DBE-32DA4E0F0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C89F0D-F3BE-2D4E-7B7A-3EA233DD0FE0}"/>
              </a:ext>
            </a:extLst>
          </p:cNvPr>
          <p:cNvSpPr>
            <a:spLocks noGrp="1"/>
          </p:cNvSpPr>
          <p:nvPr>
            <p:ph type="title"/>
          </p:nvPr>
        </p:nvSpPr>
        <p:spPr>
          <a:xfrm>
            <a:off x="1115568" y="548640"/>
            <a:ext cx="10168128" cy="1179576"/>
          </a:xfrm>
        </p:spPr>
        <p:txBody>
          <a:bodyPr>
            <a:normAutofit/>
          </a:bodyPr>
          <a:lstStyle/>
          <a:p>
            <a:r>
              <a:rPr lang="fr-FR" sz="4000" b="1" noProof="0" dirty="0"/>
              <a:t>CERCEAU 2 : </a:t>
            </a:r>
            <a:r>
              <a:rPr lang="fr-FR" sz="4000" noProof="0" dirty="0"/>
              <a:t>Usages des eaux</a:t>
            </a:r>
          </a:p>
        </p:txBody>
      </p:sp>
      <p:sp>
        <p:nvSpPr>
          <p:cNvPr id="17" name="Rectangle 16">
            <a:extLst>
              <a:ext uri="{FF2B5EF4-FFF2-40B4-BE49-F238E27FC236}">
                <a16:creationId xmlns:a16="http://schemas.microsoft.com/office/drawing/2014/main" id="{F953B884-85E4-2556-60D3-AEF171C00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1155335-7451-4DF5-705C-EAF69F0F96A5}"/>
              </a:ext>
            </a:extLst>
          </p:cNvPr>
          <p:cNvSpPr>
            <a:spLocks noGrp="1"/>
          </p:cNvSpPr>
          <p:nvPr>
            <p:ph idx="1"/>
          </p:nvPr>
        </p:nvSpPr>
        <p:spPr>
          <a:xfrm>
            <a:off x="1115568" y="2204557"/>
            <a:ext cx="10472868" cy="4290555"/>
          </a:xfrm>
        </p:spPr>
        <p:txBody>
          <a:bodyPr>
            <a:normAutofit/>
          </a:bodyPr>
          <a:lstStyle/>
          <a:p>
            <a:pPr algn="l"/>
            <a:r>
              <a:rPr lang="fr-FR" sz="2400" b="1" dirty="0"/>
              <a:t>Définir les usages possibles des eaux issues des différents systèmes :</a:t>
            </a:r>
          </a:p>
          <a:p>
            <a:pPr algn="l"/>
            <a:r>
              <a:rPr lang="fr-FR" sz="2400" dirty="0"/>
              <a:t>Equipement de sites et suivi de la qualité et des quantités d’eau récupérées, stockées et traitées selon différents systèmes de récupération d’eau.</a:t>
            </a:r>
          </a:p>
          <a:p>
            <a:r>
              <a:rPr lang="fr-FR" sz="2400" dirty="0"/>
              <a:t>Pour la filière porcine, 2 sites suivis par l’IFIP en Bretagne</a:t>
            </a:r>
          </a:p>
          <a:p>
            <a:pPr lvl="1"/>
            <a:r>
              <a:rPr lang="fr-FR" sz="2000" b="1" dirty="0"/>
              <a:t>Bactériologique</a:t>
            </a:r>
          </a:p>
          <a:p>
            <a:pPr lvl="1">
              <a:buFont typeface="Wingdings" panose="05000000000000000000" pitchFamily="2" charset="2"/>
              <a:buChar char="Ø"/>
            </a:pPr>
            <a:r>
              <a:rPr lang="fr-FR" sz="2000" dirty="0"/>
              <a:t>Flore totale à 22°C  / Flore totale à 37°C / Coliformes totaux  / Coliformes fécaux / Streptocoques fécaux (entérocoques) / ASR  / E Coli  </a:t>
            </a:r>
          </a:p>
          <a:p>
            <a:pPr lvl="1">
              <a:buFont typeface="Wingdings" panose="05000000000000000000" pitchFamily="2" charset="2"/>
              <a:buChar char="Ø"/>
            </a:pPr>
            <a:r>
              <a:rPr lang="fr-FR" sz="2000" dirty="0"/>
              <a:t>Salmonelles / Listeria /Campylobacter </a:t>
            </a:r>
          </a:p>
          <a:p>
            <a:pPr lvl="1"/>
            <a:endParaRPr lang="fr-FR" sz="2000" dirty="0"/>
          </a:p>
          <a:p>
            <a:pPr lvl="1"/>
            <a:r>
              <a:rPr lang="fr-FR" sz="2000" dirty="0"/>
              <a:t> </a:t>
            </a:r>
            <a:r>
              <a:rPr lang="fr-FR" sz="2000" b="1" dirty="0"/>
              <a:t>Physico-chimique</a:t>
            </a:r>
          </a:p>
          <a:p>
            <a:pPr lvl="1">
              <a:buFont typeface="Wingdings" panose="05000000000000000000" pitchFamily="2" charset="2"/>
              <a:buChar char="Ø"/>
            </a:pPr>
            <a:r>
              <a:rPr lang="fr-FR" sz="2000" dirty="0"/>
              <a:t> Turbidité / Dureté  / pH / Azote Totale  / Nitrates / Nitrites  / MES  / COT / DCO</a:t>
            </a:r>
            <a:endParaRPr lang="fr-FR" sz="2400" dirty="0"/>
          </a:p>
        </p:txBody>
      </p:sp>
      <p:pic>
        <p:nvPicPr>
          <p:cNvPr id="6" name="Content Placeholder 3">
            <a:extLst>
              <a:ext uri="{FF2B5EF4-FFF2-40B4-BE49-F238E27FC236}">
                <a16:creationId xmlns:a16="http://schemas.microsoft.com/office/drawing/2014/main" id="{63F467FE-61C1-6EA7-B440-324EDBC17588}"/>
              </a:ext>
            </a:extLst>
          </p:cNvPr>
          <p:cNvPicPr>
            <a:picLocks noChangeAspect="1"/>
          </p:cNvPicPr>
          <p:nvPr/>
        </p:nvPicPr>
        <p:blipFill>
          <a:blip r:embed="rId3"/>
          <a:stretch>
            <a:fillRect/>
          </a:stretch>
        </p:blipFill>
        <p:spPr>
          <a:xfrm>
            <a:off x="9800714" y="362888"/>
            <a:ext cx="1964748" cy="372630"/>
          </a:xfrm>
          <a:prstGeom prst="rect">
            <a:avLst/>
          </a:prstGeom>
        </p:spPr>
      </p:pic>
      <p:pic>
        <p:nvPicPr>
          <p:cNvPr id="7" name="Image 6">
            <a:extLst>
              <a:ext uri="{FF2B5EF4-FFF2-40B4-BE49-F238E27FC236}">
                <a16:creationId xmlns:a16="http://schemas.microsoft.com/office/drawing/2014/main" id="{4DA7033E-0990-4032-80EC-02B43E1880F3}"/>
              </a:ext>
            </a:extLst>
          </p:cNvPr>
          <p:cNvPicPr>
            <a:picLocks noChangeAspect="1"/>
          </p:cNvPicPr>
          <p:nvPr/>
        </p:nvPicPr>
        <p:blipFill>
          <a:blip r:embed="rId4"/>
          <a:stretch>
            <a:fillRect/>
          </a:stretch>
        </p:blipFill>
        <p:spPr>
          <a:xfrm>
            <a:off x="282761" y="2019718"/>
            <a:ext cx="832807" cy="1412797"/>
          </a:xfrm>
          <a:prstGeom prst="rect">
            <a:avLst/>
          </a:prstGeom>
        </p:spPr>
      </p:pic>
      <p:pic>
        <p:nvPicPr>
          <p:cNvPr id="4" name="Image 3">
            <a:extLst>
              <a:ext uri="{FF2B5EF4-FFF2-40B4-BE49-F238E27FC236}">
                <a16:creationId xmlns:a16="http://schemas.microsoft.com/office/drawing/2014/main" id="{BD86A7C5-E912-0977-B7DD-EE1D0BF8B5D1}"/>
              </a:ext>
            </a:extLst>
          </p:cNvPr>
          <p:cNvPicPr>
            <a:picLocks noChangeAspect="1"/>
          </p:cNvPicPr>
          <p:nvPr/>
        </p:nvPicPr>
        <p:blipFill>
          <a:blip r:embed="rId5"/>
          <a:stretch>
            <a:fillRect/>
          </a:stretch>
        </p:blipFill>
        <p:spPr>
          <a:xfrm>
            <a:off x="10385426" y="936510"/>
            <a:ext cx="1307740" cy="739837"/>
          </a:xfrm>
          <a:prstGeom prst="rect">
            <a:avLst/>
          </a:prstGeom>
        </p:spPr>
      </p:pic>
    </p:spTree>
    <p:extLst>
      <p:ext uri="{BB962C8B-B14F-4D97-AF65-F5344CB8AC3E}">
        <p14:creationId xmlns:p14="http://schemas.microsoft.com/office/powerpoint/2010/main" val="2360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4C8CFA-218E-9A6D-20B0-8E6880322CD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079A41-5355-A7B5-B194-0795037954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CD6C3C4B-AE66-AB08-786B-FA7FAAE5CD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D9BCF87F-1293-7FF9-1C33-10A28382A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E588BE-48FB-1885-FF67-8EE157F754B6}"/>
              </a:ext>
            </a:extLst>
          </p:cNvPr>
          <p:cNvSpPr>
            <a:spLocks noGrp="1"/>
          </p:cNvSpPr>
          <p:nvPr>
            <p:ph type="title"/>
          </p:nvPr>
        </p:nvSpPr>
        <p:spPr>
          <a:xfrm>
            <a:off x="1115568" y="548640"/>
            <a:ext cx="10168128" cy="1179576"/>
          </a:xfrm>
        </p:spPr>
        <p:txBody>
          <a:bodyPr>
            <a:normAutofit/>
          </a:bodyPr>
          <a:lstStyle/>
          <a:p>
            <a:r>
              <a:rPr lang="fr-FR" sz="4000" b="1" noProof="0" dirty="0"/>
              <a:t>CERCEAU 2 : </a:t>
            </a:r>
            <a:r>
              <a:rPr lang="fr-FR" sz="4000" noProof="0" dirty="0"/>
              <a:t>Usages des eaux</a:t>
            </a:r>
          </a:p>
        </p:txBody>
      </p:sp>
      <p:sp>
        <p:nvSpPr>
          <p:cNvPr id="17" name="Rectangle 16">
            <a:extLst>
              <a:ext uri="{FF2B5EF4-FFF2-40B4-BE49-F238E27FC236}">
                <a16:creationId xmlns:a16="http://schemas.microsoft.com/office/drawing/2014/main" id="{6E1F9632-CDDB-355F-283C-4550652358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3">
            <a:extLst>
              <a:ext uri="{FF2B5EF4-FFF2-40B4-BE49-F238E27FC236}">
                <a16:creationId xmlns:a16="http://schemas.microsoft.com/office/drawing/2014/main" id="{C2130411-6829-A8D1-8EFA-54160E0F3579}"/>
              </a:ext>
            </a:extLst>
          </p:cNvPr>
          <p:cNvPicPr>
            <a:picLocks noChangeAspect="1"/>
          </p:cNvPicPr>
          <p:nvPr/>
        </p:nvPicPr>
        <p:blipFill>
          <a:blip r:embed="rId2"/>
          <a:stretch>
            <a:fillRect/>
          </a:stretch>
        </p:blipFill>
        <p:spPr>
          <a:xfrm>
            <a:off x="9800714" y="362888"/>
            <a:ext cx="1964748" cy="372630"/>
          </a:xfrm>
          <a:prstGeom prst="rect">
            <a:avLst/>
          </a:prstGeom>
        </p:spPr>
      </p:pic>
      <p:sp>
        <p:nvSpPr>
          <p:cNvPr id="5" name="Espace réservé du contenu 4">
            <a:extLst>
              <a:ext uri="{FF2B5EF4-FFF2-40B4-BE49-F238E27FC236}">
                <a16:creationId xmlns:a16="http://schemas.microsoft.com/office/drawing/2014/main" id="{B3E17B65-B488-258E-B92D-6A651BDFC85D}"/>
              </a:ext>
            </a:extLst>
          </p:cNvPr>
          <p:cNvSpPr>
            <a:spLocks noGrp="1"/>
          </p:cNvSpPr>
          <p:nvPr>
            <p:ph idx="1"/>
          </p:nvPr>
        </p:nvSpPr>
        <p:spPr/>
        <p:txBody>
          <a:bodyPr/>
          <a:lstStyle/>
          <a:p>
            <a:endParaRPr lang="fr-FR"/>
          </a:p>
        </p:txBody>
      </p:sp>
      <p:pic>
        <p:nvPicPr>
          <p:cNvPr id="8" name="Image 7">
            <a:extLst>
              <a:ext uri="{FF2B5EF4-FFF2-40B4-BE49-F238E27FC236}">
                <a16:creationId xmlns:a16="http://schemas.microsoft.com/office/drawing/2014/main" id="{0DE21309-FD31-ABA4-DA07-22AD1D93CF13}"/>
              </a:ext>
            </a:extLst>
          </p:cNvPr>
          <p:cNvPicPr>
            <a:picLocks noChangeAspect="1"/>
          </p:cNvPicPr>
          <p:nvPr/>
        </p:nvPicPr>
        <p:blipFill>
          <a:blip r:embed="rId3"/>
          <a:stretch>
            <a:fillRect/>
          </a:stretch>
        </p:blipFill>
        <p:spPr>
          <a:xfrm>
            <a:off x="558209" y="1782837"/>
            <a:ext cx="10776027" cy="4123188"/>
          </a:xfrm>
          <a:prstGeom prst="rect">
            <a:avLst/>
          </a:prstGeom>
        </p:spPr>
      </p:pic>
      <p:pic>
        <p:nvPicPr>
          <p:cNvPr id="10" name="Image 9">
            <a:extLst>
              <a:ext uri="{FF2B5EF4-FFF2-40B4-BE49-F238E27FC236}">
                <a16:creationId xmlns:a16="http://schemas.microsoft.com/office/drawing/2014/main" id="{FB1CFC94-7FCF-D36F-BFBB-54703B68CB45}"/>
              </a:ext>
            </a:extLst>
          </p:cNvPr>
          <p:cNvPicPr>
            <a:picLocks noChangeAspect="1"/>
          </p:cNvPicPr>
          <p:nvPr/>
        </p:nvPicPr>
        <p:blipFill>
          <a:blip r:embed="rId4"/>
          <a:stretch>
            <a:fillRect/>
          </a:stretch>
        </p:blipFill>
        <p:spPr>
          <a:xfrm>
            <a:off x="249417" y="6056161"/>
            <a:ext cx="11693166" cy="506397"/>
          </a:xfrm>
          <a:prstGeom prst="rect">
            <a:avLst/>
          </a:prstGeom>
        </p:spPr>
      </p:pic>
      <p:pic>
        <p:nvPicPr>
          <p:cNvPr id="3" name="Image 2">
            <a:extLst>
              <a:ext uri="{FF2B5EF4-FFF2-40B4-BE49-F238E27FC236}">
                <a16:creationId xmlns:a16="http://schemas.microsoft.com/office/drawing/2014/main" id="{4C3FE11E-4412-DCF6-BBD3-00119B3AE90F}"/>
              </a:ext>
            </a:extLst>
          </p:cNvPr>
          <p:cNvPicPr>
            <a:picLocks noChangeAspect="1"/>
          </p:cNvPicPr>
          <p:nvPr/>
        </p:nvPicPr>
        <p:blipFill>
          <a:blip r:embed="rId5"/>
          <a:stretch>
            <a:fillRect/>
          </a:stretch>
        </p:blipFill>
        <p:spPr>
          <a:xfrm>
            <a:off x="10385426" y="936510"/>
            <a:ext cx="1307740" cy="739837"/>
          </a:xfrm>
          <a:prstGeom prst="rect">
            <a:avLst/>
          </a:prstGeom>
        </p:spPr>
      </p:pic>
    </p:spTree>
    <p:extLst>
      <p:ext uri="{BB962C8B-B14F-4D97-AF65-F5344CB8AC3E}">
        <p14:creationId xmlns:p14="http://schemas.microsoft.com/office/powerpoint/2010/main" val="30245271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B06CD5-1766-8A05-0FB8-61D49A12EE1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6EE88E2-6313-4AC0-A738-80DDA213E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7E80E8C2-E60D-0DD2-D90A-F44590802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EAAB630E-3EE6-8C3C-CD51-47A32728D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8520CB-4B64-E136-2D71-6BEAC26D6483}"/>
              </a:ext>
            </a:extLst>
          </p:cNvPr>
          <p:cNvSpPr>
            <a:spLocks noGrp="1"/>
          </p:cNvSpPr>
          <p:nvPr>
            <p:ph type="title"/>
          </p:nvPr>
        </p:nvSpPr>
        <p:spPr>
          <a:xfrm>
            <a:off x="1115568" y="548640"/>
            <a:ext cx="10168128" cy="1179576"/>
          </a:xfrm>
        </p:spPr>
        <p:txBody>
          <a:bodyPr>
            <a:normAutofit/>
          </a:bodyPr>
          <a:lstStyle/>
          <a:p>
            <a:r>
              <a:rPr lang="fr-FR" sz="4000" b="1" noProof="0" dirty="0"/>
              <a:t>CERCEAU 2 : </a:t>
            </a:r>
            <a:r>
              <a:rPr lang="fr-FR" sz="4000" noProof="0" dirty="0"/>
              <a:t>Usages des eaux</a:t>
            </a:r>
          </a:p>
        </p:txBody>
      </p:sp>
      <p:sp>
        <p:nvSpPr>
          <p:cNvPr id="17" name="Rectangle 16">
            <a:extLst>
              <a:ext uri="{FF2B5EF4-FFF2-40B4-BE49-F238E27FC236}">
                <a16:creationId xmlns:a16="http://schemas.microsoft.com/office/drawing/2014/main" id="{874D6BAF-9A6A-93CD-D2D5-C4DEDF81B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3">
            <a:extLst>
              <a:ext uri="{FF2B5EF4-FFF2-40B4-BE49-F238E27FC236}">
                <a16:creationId xmlns:a16="http://schemas.microsoft.com/office/drawing/2014/main" id="{42D6CB0F-E727-6E6C-4DCB-8DE3A51FEAAD}"/>
              </a:ext>
            </a:extLst>
          </p:cNvPr>
          <p:cNvPicPr>
            <a:picLocks noChangeAspect="1"/>
          </p:cNvPicPr>
          <p:nvPr/>
        </p:nvPicPr>
        <p:blipFill>
          <a:blip r:embed="rId2"/>
          <a:stretch>
            <a:fillRect/>
          </a:stretch>
        </p:blipFill>
        <p:spPr>
          <a:xfrm>
            <a:off x="9800714" y="362888"/>
            <a:ext cx="1964748" cy="372630"/>
          </a:xfrm>
          <a:prstGeom prst="rect">
            <a:avLst/>
          </a:prstGeom>
        </p:spPr>
      </p:pic>
      <p:sp>
        <p:nvSpPr>
          <p:cNvPr id="5" name="Espace réservé du contenu 4">
            <a:extLst>
              <a:ext uri="{FF2B5EF4-FFF2-40B4-BE49-F238E27FC236}">
                <a16:creationId xmlns:a16="http://schemas.microsoft.com/office/drawing/2014/main" id="{7D95C646-4F58-5F91-FCEE-6EF222526026}"/>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C56AB81C-1AD8-2BFD-9903-D00EC9DBC42F}"/>
              </a:ext>
            </a:extLst>
          </p:cNvPr>
          <p:cNvPicPr>
            <a:picLocks noChangeAspect="1"/>
          </p:cNvPicPr>
          <p:nvPr/>
        </p:nvPicPr>
        <p:blipFill>
          <a:blip r:embed="rId3"/>
          <a:stretch>
            <a:fillRect/>
          </a:stretch>
        </p:blipFill>
        <p:spPr>
          <a:xfrm>
            <a:off x="527122" y="1786902"/>
            <a:ext cx="10916035" cy="4115058"/>
          </a:xfrm>
          <a:prstGeom prst="rect">
            <a:avLst/>
          </a:prstGeom>
        </p:spPr>
      </p:pic>
      <p:pic>
        <p:nvPicPr>
          <p:cNvPr id="9" name="Image 8">
            <a:extLst>
              <a:ext uri="{FF2B5EF4-FFF2-40B4-BE49-F238E27FC236}">
                <a16:creationId xmlns:a16="http://schemas.microsoft.com/office/drawing/2014/main" id="{F83B2D21-69FA-0EDB-20BB-5800185030F2}"/>
              </a:ext>
            </a:extLst>
          </p:cNvPr>
          <p:cNvPicPr>
            <a:picLocks noChangeAspect="1"/>
          </p:cNvPicPr>
          <p:nvPr/>
        </p:nvPicPr>
        <p:blipFill>
          <a:blip r:embed="rId4"/>
          <a:stretch>
            <a:fillRect/>
          </a:stretch>
        </p:blipFill>
        <p:spPr>
          <a:xfrm>
            <a:off x="0" y="6198847"/>
            <a:ext cx="12192000" cy="568000"/>
          </a:xfrm>
          <a:prstGeom prst="rect">
            <a:avLst/>
          </a:prstGeom>
        </p:spPr>
      </p:pic>
      <p:pic>
        <p:nvPicPr>
          <p:cNvPr id="3" name="Image 2">
            <a:extLst>
              <a:ext uri="{FF2B5EF4-FFF2-40B4-BE49-F238E27FC236}">
                <a16:creationId xmlns:a16="http://schemas.microsoft.com/office/drawing/2014/main" id="{87C56B5C-0D12-8AB3-3524-3B1E11323769}"/>
              </a:ext>
            </a:extLst>
          </p:cNvPr>
          <p:cNvPicPr>
            <a:picLocks noChangeAspect="1"/>
          </p:cNvPicPr>
          <p:nvPr/>
        </p:nvPicPr>
        <p:blipFill>
          <a:blip r:embed="rId5"/>
          <a:stretch>
            <a:fillRect/>
          </a:stretch>
        </p:blipFill>
        <p:spPr>
          <a:xfrm>
            <a:off x="10385426" y="936510"/>
            <a:ext cx="1307740" cy="739837"/>
          </a:xfrm>
          <a:prstGeom prst="rect">
            <a:avLst/>
          </a:prstGeom>
        </p:spPr>
      </p:pic>
    </p:spTree>
    <p:extLst>
      <p:ext uri="{BB962C8B-B14F-4D97-AF65-F5344CB8AC3E}">
        <p14:creationId xmlns:p14="http://schemas.microsoft.com/office/powerpoint/2010/main" val="60687581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4B0BEA-5552-C48D-4AAC-D85DFA06AA8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2C187F0-5A9B-9AFC-AB91-F27A2FF8F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0B48521A-8ABC-EB76-DE45-24BD4E28A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941A8089-D222-F0C4-F6C3-DF808BBB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69F2CF-7CE6-0ACE-EB78-D4B89A653C4A}"/>
              </a:ext>
            </a:extLst>
          </p:cNvPr>
          <p:cNvSpPr>
            <a:spLocks noGrp="1"/>
          </p:cNvSpPr>
          <p:nvPr>
            <p:ph type="title"/>
          </p:nvPr>
        </p:nvSpPr>
        <p:spPr>
          <a:xfrm>
            <a:off x="1115568" y="548640"/>
            <a:ext cx="10168128" cy="1179576"/>
          </a:xfrm>
        </p:spPr>
        <p:txBody>
          <a:bodyPr>
            <a:normAutofit/>
          </a:bodyPr>
          <a:lstStyle/>
          <a:p>
            <a:r>
              <a:rPr lang="fr-FR" sz="4000" b="1" noProof="0" dirty="0"/>
              <a:t>CERCEAU 2 : </a:t>
            </a:r>
            <a:r>
              <a:rPr lang="fr-FR" sz="4000" noProof="0" dirty="0"/>
              <a:t>Usages des eaux</a:t>
            </a:r>
          </a:p>
        </p:txBody>
      </p:sp>
      <p:sp>
        <p:nvSpPr>
          <p:cNvPr id="17" name="Rectangle 16">
            <a:extLst>
              <a:ext uri="{FF2B5EF4-FFF2-40B4-BE49-F238E27FC236}">
                <a16:creationId xmlns:a16="http://schemas.microsoft.com/office/drawing/2014/main" id="{3BE4C27E-94C0-8F99-5516-6EB5DD6CC9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2AF46BE-1348-E6F7-FE40-17618306B50B}"/>
              </a:ext>
            </a:extLst>
          </p:cNvPr>
          <p:cNvSpPr>
            <a:spLocks noGrp="1"/>
          </p:cNvSpPr>
          <p:nvPr>
            <p:ph idx="1"/>
          </p:nvPr>
        </p:nvSpPr>
        <p:spPr>
          <a:xfrm>
            <a:off x="1115568" y="2204557"/>
            <a:ext cx="10472868" cy="4290555"/>
          </a:xfrm>
        </p:spPr>
        <p:txBody>
          <a:bodyPr>
            <a:normAutofit/>
          </a:bodyPr>
          <a:lstStyle/>
          <a:p>
            <a:pPr algn="l"/>
            <a:r>
              <a:rPr lang="fr-FR" b="1" dirty="0"/>
              <a:t>Suivis et analyse en cours, </a:t>
            </a:r>
            <a:r>
              <a:rPr lang="fr-FR" dirty="0"/>
              <a:t>avec partage d’enseignements entre les filières pour déterminer les types de collectes et de traitement des eaux les plus adaptés à chaque utilisation.</a:t>
            </a:r>
          </a:p>
          <a:p>
            <a:pPr algn="l"/>
            <a:endParaRPr lang="fr-FR" dirty="0"/>
          </a:p>
          <a:p>
            <a:pPr algn="l"/>
            <a:r>
              <a:rPr lang="fr-FR" dirty="0"/>
              <a:t>Premières problématiques identifiées sur l’évacuation des premières eaux et la qualité du filtrage initial dans la chaine de contamination des installations.</a:t>
            </a:r>
          </a:p>
        </p:txBody>
      </p:sp>
      <p:pic>
        <p:nvPicPr>
          <p:cNvPr id="6" name="Content Placeholder 3">
            <a:extLst>
              <a:ext uri="{FF2B5EF4-FFF2-40B4-BE49-F238E27FC236}">
                <a16:creationId xmlns:a16="http://schemas.microsoft.com/office/drawing/2014/main" id="{D88DD90A-8811-4AA1-250D-EDB98D6E39DB}"/>
              </a:ext>
            </a:extLst>
          </p:cNvPr>
          <p:cNvPicPr>
            <a:picLocks noChangeAspect="1"/>
          </p:cNvPicPr>
          <p:nvPr/>
        </p:nvPicPr>
        <p:blipFill>
          <a:blip r:embed="rId3"/>
          <a:stretch>
            <a:fillRect/>
          </a:stretch>
        </p:blipFill>
        <p:spPr>
          <a:xfrm>
            <a:off x="9800714" y="362888"/>
            <a:ext cx="1964748" cy="372630"/>
          </a:xfrm>
          <a:prstGeom prst="rect">
            <a:avLst/>
          </a:prstGeom>
        </p:spPr>
      </p:pic>
      <p:pic>
        <p:nvPicPr>
          <p:cNvPr id="7" name="Image 6">
            <a:extLst>
              <a:ext uri="{FF2B5EF4-FFF2-40B4-BE49-F238E27FC236}">
                <a16:creationId xmlns:a16="http://schemas.microsoft.com/office/drawing/2014/main" id="{62EB4911-B1EC-3A2B-BE40-DB5629EFBF39}"/>
              </a:ext>
            </a:extLst>
          </p:cNvPr>
          <p:cNvPicPr>
            <a:picLocks noChangeAspect="1"/>
          </p:cNvPicPr>
          <p:nvPr/>
        </p:nvPicPr>
        <p:blipFill>
          <a:blip r:embed="rId4"/>
          <a:stretch>
            <a:fillRect/>
          </a:stretch>
        </p:blipFill>
        <p:spPr>
          <a:xfrm>
            <a:off x="282761" y="2019718"/>
            <a:ext cx="832807" cy="1412797"/>
          </a:xfrm>
          <a:prstGeom prst="rect">
            <a:avLst/>
          </a:prstGeom>
        </p:spPr>
      </p:pic>
      <p:pic>
        <p:nvPicPr>
          <p:cNvPr id="4" name="Image 3">
            <a:extLst>
              <a:ext uri="{FF2B5EF4-FFF2-40B4-BE49-F238E27FC236}">
                <a16:creationId xmlns:a16="http://schemas.microsoft.com/office/drawing/2014/main" id="{1D3FF8E2-6CBA-0705-CFD8-1435AD9A923F}"/>
              </a:ext>
            </a:extLst>
          </p:cNvPr>
          <p:cNvPicPr>
            <a:picLocks noChangeAspect="1"/>
          </p:cNvPicPr>
          <p:nvPr/>
        </p:nvPicPr>
        <p:blipFill>
          <a:blip r:embed="rId5"/>
          <a:stretch>
            <a:fillRect/>
          </a:stretch>
        </p:blipFill>
        <p:spPr>
          <a:xfrm>
            <a:off x="10385426" y="936510"/>
            <a:ext cx="1307740" cy="739837"/>
          </a:xfrm>
          <a:prstGeom prst="rect">
            <a:avLst/>
          </a:prstGeom>
        </p:spPr>
      </p:pic>
    </p:spTree>
    <p:extLst>
      <p:ext uri="{BB962C8B-B14F-4D97-AF65-F5344CB8AC3E}">
        <p14:creationId xmlns:p14="http://schemas.microsoft.com/office/powerpoint/2010/main" val="347021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F7BFA9-8AEB-CF6E-06A3-51A08827AE09}"/>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0CDBE4B-5F9F-539C-E48F-DE90337B1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0DEA0524-5CD6-BEC3-FE8F-E7D482042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84BFFEA7-286D-5C30-96FC-24166D86A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C0178D-6C7C-8556-EF42-88644AB6CFAC}"/>
              </a:ext>
            </a:extLst>
          </p:cNvPr>
          <p:cNvSpPr>
            <a:spLocks noGrp="1"/>
          </p:cNvSpPr>
          <p:nvPr>
            <p:ph type="title"/>
          </p:nvPr>
        </p:nvSpPr>
        <p:spPr>
          <a:xfrm>
            <a:off x="1115568" y="548640"/>
            <a:ext cx="10168128" cy="1179576"/>
          </a:xfrm>
        </p:spPr>
        <p:txBody>
          <a:bodyPr>
            <a:normAutofit/>
          </a:bodyPr>
          <a:lstStyle/>
          <a:p>
            <a:r>
              <a:rPr lang="fr-FR" sz="4000" b="1" noProof="0" dirty="0"/>
              <a:t>CERCEAU 2 : </a:t>
            </a:r>
            <a:r>
              <a:rPr lang="fr-FR" sz="4000" dirty="0"/>
              <a:t>Outils et diffusion </a:t>
            </a:r>
            <a:r>
              <a:rPr lang="fr-FR" sz="4000" noProof="0" dirty="0"/>
              <a:t>aux éleveurs</a:t>
            </a:r>
          </a:p>
        </p:txBody>
      </p:sp>
      <p:sp>
        <p:nvSpPr>
          <p:cNvPr id="17" name="Rectangle 16">
            <a:extLst>
              <a:ext uri="{FF2B5EF4-FFF2-40B4-BE49-F238E27FC236}">
                <a16:creationId xmlns:a16="http://schemas.microsoft.com/office/drawing/2014/main" id="{704B10AB-F7E5-A8B2-DA13-63EE1255A3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53A90AB-0AD2-DD2C-A746-F76CB7B30843}"/>
              </a:ext>
            </a:extLst>
          </p:cNvPr>
          <p:cNvSpPr>
            <a:spLocks noGrp="1"/>
          </p:cNvSpPr>
          <p:nvPr>
            <p:ph idx="1"/>
          </p:nvPr>
        </p:nvSpPr>
        <p:spPr>
          <a:xfrm>
            <a:off x="1115568" y="2204557"/>
            <a:ext cx="10472868" cy="3010537"/>
          </a:xfrm>
        </p:spPr>
        <p:txBody>
          <a:bodyPr>
            <a:normAutofit lnSpcReduction="10000"/>
          </a:bodyPr>
          <a:lstStyle/>
          <a:p>
            <a:pPr algn="l"/>
            <a:r>
              <a:rPr lang="fr-FR" sz="2400" b="1" dirty="0"/>
              <a:t>Créer des outils pour accompagner les éleveurs dans leur stratégie de gestion de l’eau</a:t>
            </a:r>
          </a:p>
          <a:p>
            <a:pPr algn="l"/>
            <a:r>
              <a:rPr lang="fr-FR" sz="2400" dirty="0"/>
              <a:t>Un outil d'aide à la décision technico-économique pour les éleveurs sur les dispositifs de gestion de l'eau en fonction des usages envisagés.</a:t>
            </a:r>
          </a:p>
          <a:p>
            <a:pPr algn="l"/>
            <a:r>
              <a:rPr lang="fr-FR" sz="2400" dirty="0"/>
              <a:t>Une calculatrice de dimensionnement des ouvrages de stockage à envisager</a:t>
            </a:r>
          </a:p>
          <a:p>
            <a:pPr algn="l"/>
            <a:r>
              <a:rPr lang="fr-FR" sz="2400" dirty="0"/>
              <a:t>Un groupe de discussion sur les usages de l'eau en élevage avec les acteurs concernés</a:t>
            </a:r>
          </a:p>
          <a:p>
            <a:pPr algn="l"/>
            <a:r>
              <a:rPr lang="fr-FR" sz="2400" dirty="0"/>
              <a:t>Des portes ouvertes de présentation des systèmes sur les sites pilotes</a:t>
            </a:r>
          </a:p>
        </p:txBody>
      </p:sp>
      <p:pic>
        <p:nvPicPr>
          <p:cNvPr id="6" name="Content Placeholder 3">
            <a:extLst>
              <a:ext uri="{FF2B5EF4-FFF2-40B4-BE49-F238E27FC236}">
                <a16:creationId xmlns:a16="http://schemas.microsoft.com/office/drawing/2014/main" id="{A1ECCD47-D6E4-0E72-DF0C-10B138618D23}"/>
              </a:ext>
            </a:extLst>
          </p:cNvPr>
          <p:cNvPicPr>
            <a:picLocks noChangeAspect="1"/>
          </p:cNvPicPr>
          <p:nvPr/>
        </p:nvPicPr>
        <p:blipFill>
          <a:blip r:embed="rId3"/>
          <a:stretch>
            <a:fillRect/>
          </a:stretch>
        </p:blipFill>
        <p:spPr>
          <a:xfrm>
            <a:off x="9800714" y="362888"/>
            <a:ext cx="1964748" cy="372630"/>
          </a:xfrm>
          <a:prstGeom prst="rect">
            <a:avLst/>
          </a:prstGeom>
        </p:spPr>
      </p:pic>
      <p:pic>
        <p:nvPicPr>
          <p:cNvPr id="5" name="Image 4">
            <a:extLst>
              <a:ext uri="{FF2B5EF4-FFF2-40B4-BE49-F238E27FC236}">
                <a16:creationId xmlns:a16="http://schemas.microsoft.com/office/drawing/2014/main" id="{3E5A1568-11E3-3A14-73B3-3A5819C3A64B}"/>
              </a:ext>
            </a:extLst>
          </p:cNvPr>
          <p:cNvPicPr>
            <a:picLocks noChangeAspect="1"/>
          </p:cNvPicPr>
          <p:nvPr/>
        </p:nvPicPr>
        <p:blipFill>
          <a:blip r:embed="rId4"/>
          <a:stretch>
            <a:fillRect/>
          </a:stretch>
        </p:blipFill>
        <p:spPr>
          <a:xfrm>
            <a:off x="277271" y="2018806"/>
            <a:ext cx="901361" cy="1410194"/>
          </a:xfrm>
          <a:prstGeom prst="rect">
            <a:avLst/>
          </a:prstGeom>
        </p:spPr>
      </p:pic>
      <p:pic>
        <p:nvPicPr>
          <p:cNvPr id="10" name="Image 9">
            <a:extLst>
              <a:ext uri="{FF2B5EF4-FFF2-40B4-BE49-F238E27FC236}">
                <a16:creationId xmlns:a16="http://schemas.microsoft.com/office/drawing/2014/main" id="{78942BAD-76EF-227A-FD8E-C32EB7F20A04}"/>
              </a:ext>
            </a:extLst>
          </p:cNvPr>
          <p:cNvPicPr>
            <a:picLocks noChangeAspect="1"/>
          </p:cNvPicPr>
          <p:nvPr/>
        </p:nvPicPr>
        <p:blipFill>
          <a:blip r:embed="rId5"/>
          <a:stretch>
            <a:fillRect/>
          </a:stretch>
        </p:blipFill>
        <p:spPr>
          <a:xfrm>
            <a:off x="10900907" y="2722627"/>
            <a:ext cx="1021106" cy="858321"/>
          </a:xfrm>
          <a:prstGeom prst="rect">
            <a:avLst/>
          </a:prstGeom>
        </p:spPr>
      </p:pic>
      <p:pic>
        <p:nvPicPr>
          <p:cNvPr id="14" name="Image 13">
            <a:extLst>
              <a:ext uri="{FF2B5EF4-FFF2-40B4-BE49-F238E27FC236}">
                <a16:creationId xmlns:a16="http://schemas.microsoft.com/office/drawing/2014/main" id="{9CD7AF9B-C54F-2276-85BF-324BA8964F74}"/>
              </a:ext>
            </a:extLst>
          </p:cNvPr>
          <p:cNvPicPr>
            <a:picLocks noChangeAspect="1"/>
          </p:cNvPicPr>
          <p:nvPr/>
        </p:nvPicPr>
        <p:blipFill>
          <a:blip r:embed="rId6"/>
          <a:stretch>
            <a:fillRect/>
          </a:stretch>
        </p:blipFill>
        <p:spPr>
          <a:xfrm>
            <a:off x="10900907" y="3668377"/>
            <a:ext cx="1021107" cy="861282"/>
          </a:xfrm>
          <a:prstGeom prst="rect">
            <a:avLst/>
          </a:prstGeom>
        </p:spPr>
      </p:pic>
      <p:pic>
        <p:nvPicPr>
          <p:cNvPr id="18" name="Image 17">
            <a:extLst>
              <a:ext uri="{FF2B5EF4-FFF2-40B4-BE49-F238E27FC236}">
                <a16:creationId xmlns:a16="http://schemas.microsoft.com/office/drawing/2014/main" id="{335CDF6E-A043-9D60-B842-7462B785332A}"/>
              </a:ext>
            </a:extLst>
          </p:cNvPr>
          <p:cNvPicPr>
            <a:picLocks noChangeAspect="1"/>
          </p:cNvPicPr>
          <p:nvPr/>
        </p:nvPicPr>
        <p:blipFill>
          <a:blip r:embed="rId7"/>
          <a:stretch>
            <a:fillRect/>
          </a:stretch>
        </p:blipFill>
        <p:spPr>
          <a:xfrm>
            <a:off x="10321813" y="4617088"/>
            <a:ext cx="1600200" cy="962025"/>
          </a:xfrm>
          <a:prstGeom prst="rect">
            <a:avLst/>
          </a:prstGeom>
        </p:spPr>
      </p:pic>
      <p:pic>
        <p:nvPicPr>
          <p:cNvPr id="19" name="Image 18">
            <a:extLst>
              <a:ext uri="{FF2B5EF4-FFF2-40B4-BE49-F238E27FC236}">
                <a16:creationId xmlns:a16="http://schemas.microsoft.com/office/drawing/2014/main" id="{669977DC-8108-C19F-1C9C-F2986B1BBB14}"/>
              </a:ext>
            </a:extLst>
          </p:cNvPr>
          <p:cNvPicPr>
            <a:picLocks noChangeAspect="1"/>
          </p:cNvPicPr>
          <p:nvPr/>
        </p:nvPicPr>
        <p:blipFill>
          <a:blip r:embed="rId8"/>
          <a:stretch>
            <a:fillRect/>
          </a:stretch>
        </p:blipFill>
        <p:spPr>
          <a:xfrm>
            <a:off x="10385426" y="936510"/>
            <a:ext cx="1307740" cy="739837"/>
          </a:xfrm>
          <a:prstGeom prst="rect">
            <a:avLst/>
          </a:prstGeom>
        </p:spPr>
      </p:pic>
    </p:spTree>
    <p:extLst>
      <p:ext uri="{BB962C8B-B14F-4D97-AF65-F5344CB8AC3E}">
        <p14:creationId xmlns:p14="http://schemas.microsoft.com/office/powerpoint/2010/main" val="251542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7B9B55-E5D0-3756-4976-ABB75FCA710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BB0F144-E909-EFF5-CFE9-26552AD78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C0E6B09B-D53E-87CC-D21E-B36D183B9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78E09191-3673-178C-1E46-C5B04E193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F64454-8A18-B38D-6AD7-977A9EB7974A}"/>
              </a:ext>
            </a:extLst>
          </p:cNvPr>
          <p:cNvSpPr>
            <a:spLocks noGrp="1"/>
          </p:cNvSpPr>
          <p:nvPr>
            <p:ph type="title"/>
          </p:nvPr>
        </p:nvSpPr>
        <p:spPr>
          <a:xfrm>
            <a:off x="1115568" y="548640"/>
            <a:ext cx="10168128" cy="1179576"/>
          </a:xfrm>
        </p:spPr>
        <p:txBody>
          <a:bodyPr>
            <a:normAutofit/>
          </a:bodyPr>
          <a:lstStyle/>
          <a:p>
            <a:r>
              <a:rPr lang="fr-FR" sz="4000" b="1" noProof="0" dirty="0"/>
              <a:t>CERCEAU</a:t>
            </a:r>
            <a:endParaRPr lang="fr-FR" sz="4000" noProof="0" dirty="0"/>
          </a:p>
        </p:txBody>
      </p:sp>
      <p:sp>
        <p:nvSpPr>
          <p:cNvPr id="17" name="Rectangle 16">
            <a:extLst>
              <a:ext uri="{FF2B5EF4-FFF2-40B4-BE49-F238E27FC236}">
                <a16:creationId xmlns:a16="http://schemas.microsoft.com/office/drawing/2014/main" id="{09D4E065-0CA6-73BB-BC3A-4519E04B5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94D3F21-B892-6EF9-727F-BD9B2C862D07}"/>
              </a:ext>
            </a:extLst>
          </p:cNvPr>
          <p:cNvSpPr>
            <a:spLocks noGrp="1"/>
          </p:cNvSpPr>
          <p:nvPr>
            <p:ph idx="1"/>
          </p:nvPr>
        </p:nvSpPr>
        <p:spPr>
          <a:xfrm>
            <a:off x="2939026" y="3734315"/>
            <a:ext cx="6313948" cy="704088"/>
          </a:xfrm>
        </p:spPr>
        <p:txBody>
          <a:bodyPr>
            <a:normAutofit/>
          </a:bodyPr>
          <a:lstStyle/>
          <a:p>
            <a:pPr marL="0" indent="0" algn="ctr">
              <a:buNone/>
            </a:pPr>
            <a:r>
              <a:rPr lang="fr-FR" sz="2400" b="1" dirty="0"/>
              <a:t>Avez-vous des questions ?</a:t>
            </a:r>
            <a:endParaRPr lang="fr-FR" sz="2400" dirty="0"/>
          </a:p>
        </p:txBody>
      </p:sp>
      <p:pic>
        <p:nvPicPr>
          <p:cNvPr id="6" name="Content Placeholder 3">
            <a:extLst>
              <a:ext uri="{FF2B5EF4-FFF2-40B4-BE49-F238E27FC236}">
                <a16:creationId xmlns:a16="http://schemas.microsoft.com/office/drawing/2014/main" id="{57DF4198-8AF4-0A32-5902-3D5C582592B8}"/>
              </a:ext>
            </a:extLst>
          </p:cNvPr>
          <p:cNvPicPr>
            <a:picLocks noChangeAspect="1"/>
          </p:cNvPicPr>
          <p:nvPr/>
        </p:nvPicPr>
        <p:blipFill>
          <a:blip r:embed="rId3"/>
          <a:stretch>
            <a:fillRect/>
          </a:stretch>
        </p:blipFill>
        <p:spPr>
          <a:xfrm>
            <a:off x="9800714" y="362888"/>
            <a:ext cx="1964748" cy="372630"/>
          </a:xfrm>
          <a:prstGeom prst="rect">
            <a:avLst/>
          </a:prstGeom>
        </p:spPr>
      </p:pic>
      <p:pic>
        <p:nvPicPr>
          <p:cNvPr id="4" name="Image 3" descr="Une image contenant dessin humoristique, symbole, Graphique, créativité&#10;&#10;Le contenu généré par l’IA peut être incorrect.">
            <a:extLst>
              <a:ext uri="{FF2B5EF4-FFF2-40B4-BE49-F238E27FC236}">
                <a16:creationId xmlns:a16="http://schemas.microsoft.com/office/drawing/2014/main" id="{07E09B71-03FE-8B0F-FE9C-27183741E3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603" y="2052473"/>
            <a:ext cx="3366126" cy="2487649"/>
          </a:xfrm>
          <a:prstGeom prst="rect">
            <a:avLst/>
          </a:prstGeom>
        </p:spPr>
      </p:pic>
      <p:pic>
        <p:nvPicPr>
          <p:cNvPr id="7" name="Image 6" descr="Une image contenant dessin humoristique, dessin, clipart, Graphique&#10;&#10;Le contenu généré par l’IA peut être incorrect.">
            <a:extLst>
              <a:ext uri="{FF2B5EF4-FFF2-40B4-BE49-F238E27FC236}">
                <a16:creationId xmlns:a16="http://schemas.microsoft.com/office/drawing/2014/main" id="{1CA52FA5-D566-5DB1-EA98-CABDBF5970C0}"/>
              </a:ext>
            </a:extLst>
          </p:cNvPr>
          <p:cNvPicPr>
            <a:picLocks noChangeAspect="1"/>
          </p:cNvPicPr>
          <p:nvPr/>
        </p:nvPicPr>
        <p:blipFill>
          <a:blip r:embed="rId5">
            <a:extLst>
              <a:ext uri="{28A0092B-C50C-407E-A947-70E740481C1C}">
                <a14:useLocalDpi xmlns:a14="http://schemas.microsoft.com/office/drawing/2010/main" val="0"/>
              </a:ext>
            </a:extLst>
          </a:blip>
          <a:srcRect l="37877" t="12408" r="40076" b="7372"/>
          <a:stretch/>
        </p:blipFill>
        <p:spPr>
          <a:xfrm>
            <a:off x="9169490" y="3645400"/>
            <a:ext cx="1237186" cy="2532184"/>
          </a:xfrm>
          <a:prstGeom prst="rect">
            <a:avLst/>
          </a:prstGeom>
        </p:spPr>
      </p:pic>
      <p:pic>
        <p:nvPicPr>
          <p:cNvPr id="8" name="Image 7">
            <a:extLst>
              <a:ext uri="{FF2B5EF4-FFF2-40B4-BE49-F238E27FC236}">
                <a16:creationId xmlns:a16="http://schemas.microsoft.com/office/drawing/2014/main" id="{223C9964-E1FF-F56A-58C4-8A8882DC7EEE}"/>
              </a:ext>
            </a:extLst>
          </p:cNvPr>
          <p:cNvPicPr>
            <a:picLocks noChangeAspect="1"/>
          </p:cNvPicPr>
          <p:nvPr/>
        </p:nvPicPr>
        <p:blipFill>
          <a:blip r:embed="rId6"/>
          <a:stretch>
            <a:fillRect/>
          </a:stretch>
        </p:blipFill>
        <p:spPr>
          <a:xfrm>
            <a:off x="10385426" y="936510"/>
            <a:ext cx="1307740" cy="739837"/>
          </a:xfrm>
          <a:prstGeom prst="rect">
            <a:avLst/>
          </a:prstGeom>
        </p:spPr>
      </p:pic>
    </p:spTree>
    <p:extLst>
      <p:ext uri="{BB962C8B-B14F-4D97-AF65-F5344CB8AC3E}">
        <p14:creationId xmlns:p14="http://schemas.microsoft.com/office/powerpoint/2010/main" val="134420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92909" y="1837027"/>
            <a:ext cx="9144000" cy="2387600"/>
          </a:xfrm>
        </p:spPr>
        <p:txBody>
          <a:bodyPr/>
          <a:lstStyle/>
          <a:p>
            <a:pPr algn="l"/>
            <a:r>
              <a:rPr lang="fr-FR" noProof="0" dirty="0">
                <a:solidFill>
                  <a:srgbClr val="000000"/>
                </a:solidFill>
                <a:cs typeface="Calibri Light" panose="020F0302020204030204"/>
              </a:rPr>
              <a:t>Actions menées par la filière porcine : </a:t>
            </a:r>
            <a:r>
              <a:rPr lang="fr-FR" b="1" noProof="0" dirty="0">
                <a:solidFill>
                  <a:srgbClr val="000000"/>
                </a:solidFill>
                <a:cs typeface="Calibri Light" panose="020F0302020204030204"/>
              </a:rPr>
              <a:t>URE-AURA</a:t>
            </a:r>
          </a:p>
        </p:txBody>
      </p:sp>
      <p:pic>
        <p:nvPicPr>
          <p:cNvPr id="4" name="Picture 3">
            <a:extLst>
              <a:ext uri="{FF2B5EF4-FFF2-40B4-BE49-F238E27FC236}">
                <a16:creationId xmlns:a16="http://schemas.microsoft.com/office/drawing/2014/main" id="{ED9A0C29-7EF2-C582-F4CF-56E89A48F810}"/>
              </a:ext>
            </a:extLst>
          </p:cNvPr>
          <p:cNvPicPr>
            <a:picLocks noChangeAspect="1"/>
          </p:cNvPicPr>
          <p:nvPr/>
        </p:nvPicPr>
        <p:blipFill>
          <a:blip r:embed="rId2"/>
          <a:stretch>
            <a:fillRect/>
          </a:stretch>
        </p:blipFill>
        <p:spPr>
          <a:xfrm>
            <a:off x="6996545" y="-1204"/>
            <a:ext cx="5195455" cy="2103682"/>
          </a:xfrm>
          <a:prstGeom prst="rect">
            <a:avLst/>
          </a:prstGeom>
        </p:spPr>
      </p:pic>
      <p:pic>
        <p:nvPicPr>
          <p:cNvPr id="6" name="Image 5" descr="Une image contenant texte, Police, logo, Graphique&#10;&#10;Le contenu généré par l’IA peut être incorrect.">
            <a:extLst>
              <a:ext uri="{FF2B5EF4-FFF2-40B4-BE49-F238E27FC236}">
                <a16:creationId xmlns:a16="http://schemas.microsoft.com/office/drawing/2014/main" id="{2A17FEE5-E2A3-C814-A572-3F1C6F1F6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06" y="409866"/>
            <a:ext cx="1861069" cy="1028642"/>
          </a:xfrm>
          <a:prstGeom prst="rect">
            <a:avLst/>
          </a:prstGeom>
        </p:spPr>
      </p:pic>
      <p:pic>
        <p:nvPicPr>
          <p:cNvPr id="7" name="Image 6">
            <a:extLst>
              <a:ext uri="{FF2B5EF4-FFF2-40B4-BE49-F238E27FC236}">
                <a16:creationId xmlns:a16="http://schemas.microsoft.com/office/drawing/2014/main" id="{A4204373-61E0-67DA-E7D0-DC44638A05C4}"/>
              </a:ext>
            </a:extLst>
          </p:cNvPr>
          <p:cNvPicPr>
            <a:picLocks noChangeAspect="1"/>
          </p:cNvPicPr>
          <p:nvPr/>
        </p:nvPicPr>
        <p:blipFill>
          <a:blip r:embed="rId4"/>
          <a:stretch>
            <a:fillRect/>
          </a:stretch>
        </p:blipFill>
        <p:spPr>
          <a:xfrm>
            <a:off x="5806089" y="4681650"/>
            <a:ext cx="2551853" cy="1144838"/>
          </a:xfrm>
          <a:prstGeom prst="rect">
            <a:avLst/>
          </a:prstGeom>
        </p:spPr>
      </p:pic>
      <p:pic>
        <p:nvPicPr>
          <p:cNvPr id="8" name="Picture 2" descr="C:\Users\Alicia\Documents\Jojo\logos\logo-partenaire-2017-rvb-pastille-bleue-png.png">
            <a:extLst>
              <a:ext uri="{FF2B5EF4-FFF2-40B4-BE49-F238E27FC236}">
                <a16:creationId xmlns:a16="http://schemas.microsoft.com/office/drawing/2014/main" id="{B4461EBD-3A8F-F7DA-4921-40CDE8DA18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4917" y="4491327"/>
            <a:ext cx="3061172" cy="1525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25742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53D64-7B45-68C7-2879-61BC542CAB7F}"/>
              </a:ext>
            </a:extLst>
          </p:cNvPr>
          <p:cNvSpPr>
            <a:spLocks noGrp="1"/>
          </p:cNvSpPr>
          <p:nvPr>
            <p:ph type="title"/>
          </p:nvPr>
        </p:nvSpPr>
        <p:spPr>
          <a:xfrm>
            <a:off x="572493" y="238539"/>
            <a:ext cx="11018520" cy="1434415"/>
          </a:xfrm>
        </p:spPr>
        <p:txBody>
          <a:bodyPr anchor="b">
            <a:normAutofit/>
          </a:bodyPr>
          <a:lstStyle/>
          <a:p>
            <a:r>
              <a:rPr lang="fr-FR" sz="5400" b="1" noProof="0" dirty="0"/>
              <a:t>Action 1 </a:t>
            </a:r>
            <a:r>
              <a:rPr lang="fr-FR" sz="5400" noProof="0" dirty="0"/>
              <a:t>: Enquêtes 2025-26</a:t>
            </a:r>
          </a:p>
        </p:txBody>
      </p:sp>
      <p:sp>
        <p:nvSpPr>
          <p:cNvPr id="3" name="Content Placeholder 2">
            <a:extLst>
              <a:ext uri="{FF2B5EF4-FFF2-40B4-BE49-F238E27FC236}">
                <a16:creationId xmlns:a16="http://schemas.microsoft.com/office/drawing/2014/main" id="{B74DEE6F-7C1A-E089-B597-E6164A2EFA0D}"/>
              </a:ext>
            </a:extLst>
          </p:cNvPr>
          <p:cNvSpPr>
            <a:spLocks noGrp="1"/>
          </p:cNvSpPr>
          <p:nvPr>
            <p:ph idx="1"/>
          </p:nvPr>
        </p:nvSpPr>
        <p:spPr>
          <a:xfrm>
            <a:off x="572492" y="2071316"/>
            <a:ext cx="11018519" cy="4119172"/>
          </a:xfrm>
        </p:spPr>
        <p:txBody>
          <a:bodyPr anchor="t">
            <a:normAutofit fontScale="92500"/>
          </a:bodyPr>
          <a:lstStyle/>
          <a:p>
            <a:r>
              <a:rPr lang="fr-FR" sz="2200" b="1" noProof="0" dirty="0"/>
              <a:t>Objectifs : </a:t>
            </a:r>
          </a:p>
          <a:p>
            <a:pPr lvl="1"/>
            <a:r>
              <a:rPr lang="fr-FR" sz="2200" noProof="0" dirty="0"/>
              <a:t>Au minimum 40 élevages enquêtés</a:t>
            </a:r>
          </a:p>
          <a:p>
            <a:pPr lvl="1"/>
            <a:endParaRPr lang="fr-FR" sz="2200" noProof="0" dirty="0"/>
          </a:p>
          <a:p>
            <a:pPr lvl="1"/>
            <a:r>
              <a:rPr lang="fr-FR" sz="2200" noProof="0" dirty="0"/>
              <a:t>Obtenir des consommations moyennes selon 4 orientations d’élevages :</a:t>
            </a:r>
          </a:p>
          <a:p>
            <a:pPr lvl="2">
              <a:buFont typeface="Wingdings" panose="05000000000000000000" pitchFamily="2" charset="2"/>
              <a:buChar char="Ø"/>
            </a:pPr>
            <a:r>
              <a:rPr lang="fr-FR" sz="2200" noProof="0" dirty="0"/>
              <a:t>Naisseur / Naisseur-engraisseur / Post-</a:t>
            </a:r>
            <a:r>
              <a:rPr lang="fr-FR" sz="2200" noProof="0" dirty="0" err="1"/>
              <a:t>sevreur</a:t>
            </a:r>
            <a:r>
              <a:rPr lang="fr-FR" sz="2200" noProof="0" dirty="0"/>
              <a:t>-Engraisseur / Engraisseur</a:t>
            </a:r>
          </a:p>
          <a:p>
            <a:pPr lvl="2">
              <a:buFont typeface="Wingdings" panose="05000000000000000000" pitchFamily="2" charset="2"/>
              <a:buChar char="Ø"/>
            </a:pPr>
            <a:r>
              <a:rPr lang="fr-FR" sz="2200" noProof="0" dirty="0"/>
              <a:t>Différenciation entre caillebotis et litière</a:t>
            </a:r>
          </a:p>
          <a:p>
            <a:pPr marL="457200" lvl="1" indent="0">
              <a:buNone/>
            </a:pPr>
            <a:endParaRPr lang="fr-FR" sz="2200" noProof="0" dirty="0"/>
          </a:p>
          <a:p>
            <a:pPr lvl="1"/>
            <a:r>
              <a:rPr lang="fr-FR" sz="2200" noProof="0" dirty="0"/>
              <a:t>Analyser la diversité des consommations, la particularité des équipements et les écarts observés</a:t>
            </a:r>
          </a:p>
          <a:p>
            <a:pPr lvl="1"/>
            <a:endParaRPr lang="fr-FR" sz="2200" noProof="0" dirty="0"/>
          </a:p>
          <a:p>
            <a:pPr lvl="1"/>
            <a:r>
              <a:rPr lang="fr-FR" sz="2200" noProof="0" dirty="0"/>
              <a:t>Résultats exprimés à la place (truie et PC) et au porc charcutier produit</a:t>
            </a:r>
          </a:p>
          <a:p>
            <a:pPr marL="457200" lvl="1" indent="0">
              <a:buNone/>
            </a:pPr>
            <a:endParaRPr lang="fr-FR" sz="2200" noProof="0" dirty="0"/>
          </a:p>
          <a:p>
            <a:pPr lvl="1"/>
            <a:r>
              <a:rPr lang="fr-FR" sz="2200" dirty="0"/>
              <a:t>Retenir des sites pilotes pour l’action « Observatoire »</a:t>
            </a:r>
            <a:endParaRPr lang="fr-FR" sz="2200" noProof="0" dirty="0"/>
          </a:p>
        </p:txBody>
      </p:sp>
      <p:pic>
        <p:nvPicPr>
          <p:cNvPr id="6" name="Content Placeholder 3">
            <a:extLst>
              <a:ext uri="{FF2B5EF4-FFF2-40B4-BE49-F238E27FC236}">
                <a16:creationId xmlns:a16="http://schemas.microsoft.com/office/drawing/2014/main" id="{FFED0AA7-15E9-9DDC-DB97-432CDFD9E8BB}"/>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5" name="Image 4" descr="Une image contenant texte, Police, logo, Graphique&#10;&#10;Le contenu généré par l’IA peut être incorrect.">
            <a:extLst>
              <a:ext uri="{FF2B5EF4-FFF2-40B4-BE49-F238E27FC236}">
                <a16:creationId xmlns:a16="http://schemas.microsoft.com/office/drawing/2014/main" id="{085B1596-CAB7-BCE0-9B0F-A11F4CB100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0714" y="837734"/>
            <a:ext cx="1071602" cy="592291"/>
          </a:xfrm>
          <a:prstGeom prst="rect">
            <a:avLst/>
          </a:prstGeom>
        </p:spPr>
      </p:pic>
    </p:spTree>
    <p:extLst>
      <p:ext uri="{BB962C8B-B14F-4D97-AF65-F5344CB8AC3E}">
        <p14:creationId xmlns:p14="http://schemas.microsoft.com/office/powerpoint/2010/main" val="350369168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53D64-7B45-68C7-2879-61BC542CAB7F}"/>
              </a:ext>
            </a:extLst>
          </p:cNvPr>
          <p:cNvSpPr>
            <a:spLocks noGrp="1"/>
          </p:cNvSpPr>
          <p:nvPr>
            <p:ph type="title"/>
          </p:nvPr>
        </p:nvSpPr>
        <p:spPr>
          <a:xfrm>
            <a:off x="572491" y="549203"/>
            <a:ext cx="11018520" cy="1434415"/>
          </a:xfrm>
        </p:spPr>
        <p:txBody>
          <a:bodyPr anchor="b">
            <a:normAutofit/>
          </a:bodyPr>
          <a:lstStyle/>
          <a:p>
            <a:r>
              <a:rPr lang="fr-FR" sz="5400" b="1" noProof="0" dirty="0"/>
              <a:t>Action 1 </a:t>
            </a:r>
            <a:r>
              <a:rPr lang="fr-FR" sz="5400" noProof="0" dirty="0"/>
              <a:t>: Enquêtes 2025-26</a:t>
            </a:r>
            <a:br>
              <a:rPr lang="fr-FR" sz="5400" noProof="0" dirty="0"/>
            </a:br>
            <a:r>
              <a:rPr lang="fr-FR" sz="3600" noProof="0" dirty="0"/>
              <a:t>Autres filières impliquées :</a:t>
            </a:r>
            <a:endParaRPr lang="fr-FR" sz="5400" noProof="0" dirty="0"/>
          </a:p>
        </p:txBody>
      </p:sp>
      <p:sp>
        <p:nvSpPr>
          <p:cNvPr id="3" name="Content Placeholder 2">
            <a:extLst>
              <a:ext uri="{FF2B5EF4-FFF2-40B4-BE49-F238E27FC236}">
                <a16:creationId xmlns:a16="http://schemas.microsoft.com/office/drawing/2014/main" id="{B74DEE6F-7C1A-E089-B597-E6164A2EFA0D}"/>
              </a:ext>
            </a:extLst>
          </p:cNvPr>
          <p:cNvSpPr>
            <a:spLocks noGrp="1"/>
          </p:cNvSpPr>
          <p:nvPr>
            <p:ph idx="1"/>
          </p:nvPr>
        </p:nvSpPr>
        <p:spPr>
          <a:xfrm>
            <a:off x="572492" y="2278350"/>
            <a:ext cx="11018519" cy="4119172"/>
          </a:xfrm>
        </p:spPr>
        <p:txBody>
          <a:bodyPr anchor="t">
            <a:normAutofit/>
          </a:bodyPr>
          <a:lstStyle/>
          <a:p>
            <a:r>
              <a:rPr lang="fr-FR" sz="2200" b="1" noProof="0" dirty="0"/>
              <a:t>Objectifs : </a:t>
            </a:r>
          </a:p>
          <a:p>
            <a:pPr lvl="1"/>
            <a:r>
              <a:rPr lang="fr-FR" sz="1800" b="1" dirty="0"/>
              <a:t>IFCE :</a:t>
            </a:r>
            <a:r>
              <a:rPr lang="fr-FR" sz="1800" dirty="0"/>
              <a:t> Enquêtes en ligne via Lime </a:t>
            </a:r>
            <a:r>
              <a:rPr lang="fr-FR" sz="1800" dirty="0" err="1"/>
              <a:t>survey</a:t>
            </a:r>
            <a:r>
              <a:rPr lang="fr-FR" sz="1800" dirty="0"/>
              <a:t> pendant 2 mois à destination des détenteurs professionnels. L’enquête porte sur la consommation d’électricité, de carburants (GNR et carburants routiers) et gaz ainsi que la consommation d’énergie via l’alimentation.</a:t>
            </a:r>
          </a:p>
          <a:p>
            <a:pPr lvl="1"/>
            <a:endParaRPr lang="fr-FR" sz="1800" b="1" noProof="0" dirty="0"/>
          </a:p>
          <a:p>
            <a:pPr lvl="1"/>
            <a:r>
              <a:rPr lang="fr-FR" sz="1800" b="1" noProof="0" dirty="0"/>
              <a:t>ITAVI :</a:t>
            </a:r>
            <a:r>
              <a:rPr lang="fr-FR" sz="1800" noProof="0" dirty="0"/>
              <a:t> Enquête à destination des élevage</a:t>
            </a:r>
            <a:r>
              <a:rPr lang="fr-FR" sz="1800" dirty="0"/>
              <a:t>s de poules pondeuses. L’enquête se fera en directe à l’aide du questionnaire de l’étude nationale qui était destiné au élevage de volailles de chair. L’enquête porte sur la consommation d’électricité.</a:t>
            </a:r>
            <a:endParaRPr lang="fr-FR" sz="1800" b="1" noProof="0" dirty="0"/>
          </a:p>
        </p:txBody>
      </p:sp>
      <p:pic>
        <p:nvPicPr>
          <p:cNvPr id="6" name="Content Placeholder 3">
            <a:extLst>
              <a:ext uri="{FF2B5EF4-FFF2-40B4-BE49-F238E27FC236}">
                <a16:creationId xmlns:a16="http://schemas.microsoft.com/office/drawing/2014/main" id="{FFED0AA7-15E9-9DDC-DB97-432CDFD9E8BB}"/>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5" name="Image 4" descr="Une image contenant texte, Police, logo, Graphique&#10;&#10;Le contenu généré par l’IA peut être incorrect.">
            <a:extLst>
              <a:ext uri="{FF2B5EF4-FFF2-40B4-BE49-F238E27FC236}">
                <a16:creationId xmlns:a16="http://schemas.microsoft.com/office/drawing/2014/main" id="{085B1596-CAB7-BCE0-9B0F-A11F4CB100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0714" y="837734"/>
            <a:ext cx="1071602" cy="592291"/>
          </a:xfrm>
          <a:prstGeom prst="rect">
            <a:avLst/>
          </a:prstGeom>
        </p:spPr>
      </p:pic>
    </p:spTree>
    <p:extLst>
      <p:ext uri="{BB962C8B-B14F-4D97-AF65-F5344CB8AC3E}">
        <p14:creationId xmlns:p14="http://schemas.microsoft.com/office/powerpoint/2010/main" val="3293586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524EF5A-DBE8-746D-811A-E77585074405}"/>
              </a:ext>
            </a:extLst>
          </p:cNvPr>
          <p:cNvSpPr>
            <a:spLocks noGrp="1"/>
          </p:cNvSpPr>
          <p:nvPr>
            <p:ph type="title"/>
          </p:nvPr>
        </p:nvSpPr>
        <p:spPr>
          <a:xfrm>
            <a:off x="133200" y="365125"/>
            <a:ext cx="10980000" cy="864000"/>
          </a:xfrm>
        </p:spPr>
        <p:txBody>
          <a:bodyPr/>
          <a:lstStyle/>
          <a:p>
            <a:r>
              <a:rPr lang="en-US" err="1"/>
              <a:t>Répartition</a:t>
            </a:r>
            <a:r>
              <a:rPr lang="en-US"/>
              <a:t> des exploitations </a:t>
            </a:r>
            <a:r>
              <a:rPr lang="en-US" err="1"/>
              <a:t>porcines</a:t>
            </a:r>
            <a:endParaRPr lang="en-US"/>
          </a:p>
        </p:txBody>
      </p:sp>
      <p:pic>
        <p:nvPicPr>
          <p:cNvPr id="10" name="Espace réservé du contenu 9" descr="Une image contenant texte, carte, atlas&#10;&#10;Le contenu généré par l’IA peut être incorrect.">
            <a:extLst>
              <a:ext uri="{FF2B5EF4-FFF2-40B4-BE49-F238E27FC236}">
                <a16:creationId xmlns:a16="http://schemas.microsoft.com/office/drawing/2014/main" id="{D700F654-BCEF-812C-C36B-BB901F008A9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4925" y="1476375"/>
            <a:ext cx="4427538" cy="4427538"/>
          </a:xfrm>
        </p:spPr>
      </p:pic>
      <p:sp>
        <p:nvSpPr>
          <p:cNvPr id="4" name="Espace réservé du numéro de diapositive 3">
            <a:extLst>
              <a:ext uri="{FF2B5EF4-FFF2-40B4-BE49-F238E27FC236}">
                <a16:creationId xmlns:a16="http://schemas.microsoft.com/office/drawing/2014/main" id="{AB152D29-0C91-2C75-0E8E-F033F36CFA32}"/>
              </a:ext>
            </a:extLst>
          </p:cNvPr>
          <p:cNvSpPr>
            <a:spLocks noGrp="1"/>
          </p:cNvSpPr>
          <p:nvPr>
            <p:ph type="sldNum" sz="quarter" idx="12"/>
          </p:nvPr>
        </p:nvSpPr>
        <p:spPr>
          <a:xfrm>
            <a:off x="11353800" y="3246437"/>
            <a:ext cx="838200" cy="365125"/>
          </a:xfrm>
        </p:spPr>
        <p:txBody>
          <a:bodyPr anchor="ctr">
            <a:normAutofit/>
          </a:bodyPr>
          <a:lstStyle/>
          <a:p>
            <a:pPr lvl="0"/>
            <a:fld id="{6055246E-81F2-4716-A341-6139E5705588}" type="slidenum">
              <a:rPr lang="fr-FR" noProof="0" smtClean="0"/>
              <a:pPr lvl="0"/>
              <a:t>16</a:t>
            </a:fld>
            <a:endParaRPr lang="fr-FR" noProof="0"/>
          </a:p>
        </p:txBody>
      </p:sp>
      <mc:AlternateContent xmlns:mc="http://schemas.openxmlformats.org/markup-compatibility/2006">
        <mc:Choice xmlns:cx1="http://schemas.microsoft.com/office/drawing/2015/9/8/chartex" Requires="cx1">
          <p:graphicFrame>
            <p:nvGraphicFramePr>
              <p:cNvPr id="6" name="Espace réservé du contenu 5">
                <a:extLst>
                  <a:ext uri="{FF2B5EF4-FFF2-40B4-BE49-F238E27FC236}">
                    <a16:creationId xmlns:a16="http://schemas.microsoft.com/office/drawing/2014/main" id="{F31F1AEF-FDD1-A006-57F3-656F03311266}"/>
                  </a:ext>
                </a:extLst>
              </p:cNvPr>
              <p:cNvGraphicFramePr>
                <a:graphicFrameLocks noGrp="1"/>
              </p:cNvGraphicFramePr>
              <p:nvPr>
                <p:ph sz="quarter" idx="13"/>
                <p:extLst>
                  <p:ext uri="{D42A27DB-BD31-4B8C-83A1-F6EECF244321}">
                    <p14:modId xmlns:p14="http://schemas.microsoft.com/office/powerpoint/2010/main" val="2964215611"/>
                  </p:ext>
                </p:extLst>
              </p:nvPr>
            </p:nvGraphicFramePr>
            <p:xfrm>
              <a:off x="6197600" y="1471613"/>
              <a:ext cx="4914900" cy="4427537"/>
            </p:xfrm>
            <a:graphic>
              <a:graphicData uri="http://schemas.microsoft.com/office/drawing/2014/chartex">
                <cx:chart xmlns:cx="http://schemas.microsoft.com/office/drawing/2014/chartex" xmlns:r="http://schemas.openxmlformats.org/officeDocument/2006/relationships" r:id="rId4"/>
              </a:graphicData>
            </a:graphic>
          </p:graphicFrame>
        </mc:Choice>
        <mc:Fallback>
          <p:pic>
            <p:nvPicPr>
              <p:cNvPr id="6" name="Espace réservé du contenu 5">
                <a:extLst>
                  <a:ext uri="{FF2B5EF4-FFF2-40B4-BE49-F238E27FC236}">
                    <a16:creationId xmlns:a16="http://schemas.microsoft.com/office/drawing/2014/main" id="{F31F1AEF-FDD1-A006-57F3-656F03311266}"/>
                  </a:ext>
                </a:extLst>
              </p:cNvPr>
              <p:cNvPicPr>
                <a:picLocks noGrp="1" noRot="1" noChangeAspect="1" noMove="1" noResize="1" noEditPoints="1" noAdjustHandles="1" noChangeArrowheads="1" noChangeShapeType="1"/>
              </p:cNvPicPr>
              <p:nvPr/>
            </p:nvPicPr>
            <p:blipFill>
              <a:blip r:embed="rId5"/>
              <a:stretch>
                <a:fillRect/>
              </a:stretch>
            </p:blipFill>
            <p:spPr>
              <a:xfrm>
                <a:off x="6197600" y="1471613"/>
                <a:ext cx="4914900" cy="4427537"/>
              </a:xfrm>
              <a:prstGeom prst="rect">
                <a:avLst/>
              </a:prstGeom>
            </p:spPr>
          </p:pic>
        </mc:Fallback>
      </mc:AlternateContent>
      <p:sp>
        <p:nvSpPr>
          <p:cNvPr id="18" name="Rectangle 17">
            <a:extLst>
              <a:ext uri="{FF2B5EF4-FFF2-40B4-BE49-F238E27FC236}">
                <a16:creationId xmlns:a16="http://schemas.microsoft.com/office/drawing/2014/main" id="{8D808770-CC7C-8715-D78E-203537AC636C}"/>
              </a:ext>
            </a:extLst>
          </p:cNvPr>
          <p:cNvSpPr/>
          <p:nvPr/>
        </p:nvSpPr>
        <p:spPr>
          <a:xfrm>
            <a:off x="5781865" y="1679885"/>
            <a:ext cx="5222082" cy="3959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469 non spécialisées // 151 spécialisées</a:t>
            </a:r>
          </a:p>
        </p:txBody>
      </p:sp>
      <mc:AlternateContent xmlns:mc="http://schemas.openxmlformats.org/markup-compatibility/2006" xmlns:cx1="http://schemas.microsoft.com/office/drawing/2015/9/8/chartex">
        <mc:Choice Requires="cx1">
          <p:graphicFrame>
            <p:nvGraphicFramePr>
              <p:cNvPr id="5" name="Graphique 4">
                <a:extLst>
                  <a:ext uri="{FF2B5EF4-FFF2-40B4-BE49-F238E27FC236}">
                    <a16:creationId xmlns:a16="http://schemas.microsoft.com/office/drawing/2014/main" id="{A83D3ABA-597E-4EBF-C82C-A94005012F3B}"/>
                  </a:ext>
                </a:extLst>
              </p:cNvPr>
              <p:cNvGraphicFramePr/>
              <p:nvPr/>
            </p:nvGraphicFramePr>
            <p:xfrm>
              <a:off x="9206143" y="2302431"/>
              <a:ext cx="1797803" cy="3516820"/>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5" name="Graphique 4">
                <a:extLst>
                  <a:ext uri="{FF2B5EF4-FFF2-40B4-BE49-F238E27FC236}">
                    <a16:creationId xmlns:a16="http://schemas.microsoft.com/office/drawing/2014/main" id="{A83D3ABA-597E-4EBF-C82C-A94005012F3B}"/>
                  </a:ext>
                </a:extLst>
              </p:cNvPr>
              <p:cNvPicPr>
                <a:picLocks noGrp="1" noRot="1" noChangeAspect="1" noMove="1" noResize="1" noEditPoints="1" noAdjustHandles="1" noChangeArrowheads="1" noChangeShapeType="1"/>
              </p:cNvPicPr>
              <p:nvPr/>
            </p:nvPicPr>
            <p:blipFill>
              <a:blip r:embed="rId7"/>
              <a:stretch>
                <a:fillRect/>
              </a:stretch>
            </p:blipFill>
            <p:spPr>
              <a:xfrm>
                <a:off x="9206143" y="2302431"/>
                <a:ext cx="1797803" cy="3516820"/>
              </a:xfrm>
              <a:prstGeom prst="rect">
                <a:avLst/>
              </a:prstGeom>
            </p:spPr>
          </p:pic>
        </mc:Fallback>
      </mc:AlternateContent>
    </p:spTree>
    <p:extLst>
      <p:ext uri="{BB962C8B-B14F-4D97-AF65-F5344CB8AC3E}">
        <p14:creationId xmlns:p14="http://schemas.microsoft.com/office/powerpoint/2010/main" val="187035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106F5-4EB5-0197-959A-9D3AD9FD08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58EAAC-86ED-D2D1-CD98-A048CB29788E}"/>
              </a:ext>
            </a:extLst>
          </p:cNvPr>
          <p:cNvSpPr>
            <a:spLocks noGrp="1"/>
          </p:cNvSpPr>
          <p:nvPr>
            <p:ph type="title"/>
          </p:nvPr>
        </p:nvSpPr>
        <p:spPr>
          <a:xfrm>
            <a:off x="572493" y="238539"/>
            <a:ext cx="11018520" cy="1434415"/>
          </a:xfrm>
        </p:spPr>
        <p:txBody>
          <a:bodyPr anchor="b">
            <a:normAutofit/>
          </a:bodyPr>
          <a:lstStyle/>
          <a:p>
            <a:r>
              <a:rPr lang="fr-FR" sz="5400" b="1" noProof="0" dirty="0"/>
              <a:t>Action 2 </a:t>
            </a:r>
            <a:r>
              <a:rPr lang="fr-FR" sz="5400" noProof="0" dirty="0"/>
              <a:t>: Observatoire</a:t>
            </a:r>
          </a:p>
        </p:txBody>
      </p:sp>
      <p:sp>
        <p:nvSpPr>
          <p:cNvPr id="3" name="Content Placeholder 2">
            <a:extLst>
              <a:ext uri="{FF2B5EF4-FFF2-40B4-BE49-F238E27FC236}">
                <a16:creationId xmlns:a16="http://schemas.microsoft.com/office/drawing/2014/main" id="{1DBDB491-42DD-00DE-217C-3F2DC3E1278B}"/>
              </a:ext>
            </a:extLst>
          </p:cNvPr>
          <p:cNvSpPr>
            <a:spLocks noGrp="1"/>
          </p:cNvSpPr>
          <p:nvPr>
            <p:ph idx="1"/>
          </p:nvPr>
        </p:nvSpPr>
        <p:spPr>
          <a:xfrm>
            <a:off x="572492" y="2071316"/>
            <a:ext cx="11192969" cy="4119172"/>
          </a:xfrm>
        </p:spPr>
        <p:txBody>
          <a:bodyPr anchor="t">
            <a:normAutofit fontScale="85000" lnSpcReduction="20000"/>
          </a:bodyPr>
          <a:lstStyle/>
          <a:p>
            <a:r>
              <a:rPr lang="fr-FR" sz="2200" b="1" noProof="0" dirty="0"/>
              <a:t>Objectifs :</a:t>
            </a:r>
          </a:p>
          <a:p>
            <a:pPr lvl="1"/>
            <a:r>
              <a:rPr lang="fr-FR" sz="2200" noProof="0" dirty="0"/>
              <a:t>Priorisation des élevages sur caillebotis qui concentrent le plus de consommations</a:t>
            </a:r>
          </a:p>
          <a:p>
            <a:pPr lvl="1"/>
            <a:endParaRPr lang="fr-FR" sz="2200" noProof="0" dirty="0"/>
          </a:p>
          <a:p>
            <a:pPr lvl="1"/>
            <a:r>
              <a:rPr lang="fr-FR" sz="2200" dirty="0"/>
              <a:t>Répartition des élevages enquêtés sur des zones géographiques avec un impact climat potentiel</a:t>
            </a:r>
          </a:p>
          <a:p>
            <a:pPr lvl="2">
              <a:buFont typeface="Wingdings" panose="05000000000000000000" pitchFamily="2" charset="2"/>
              <a:buChar char="Ø"/>
            </a:pPr>
            <a:r>
              <a:rPr lang="fr-FR" sz="2200" dirty="0"/>
              <a:t>Installation de sondes de relevés de températures en parallèle</a:t>
            </a:r>
          </a:p>
          <a:p>
            <a:pPr lvl="2">
              <a:buFont typeface="Wingdings" panose="05000000000000000000" pitchFamily="2" charset="2"/>
              <a:buChar char="Ø"/>
            </a:pPr>
            <a:endParaRPr lang="fr-FR" sz="2200" dirty="0"/>
          </a:p>
          <a:p>
            <a:pPr lvl="1"/>
            <a:r>
              <a:rPr lang="fr-FR" sz="2200" noProof="0" dirty="0"/>
              <a:t>Aller chercher les consommations majoritaires en priorité</a:t>
            </a:r>
          </a:p>
          <a:p>
            <a:pPr lvl="2">
              <a:buFont typeface="Wingdings" panose="05000000000000000000" pitchFamily="2" charset="2"/>
              <a:buChar char="Ø"/>
            </a:pPr>
            <a:r>
              <a:rPr lang="fr-FR" sz="2200" noProof="0" dirty="0"/>
              <a:t> Ventilation / Chauffage</a:t>
            </a:r>
          </a:p>
          <a:p>
            <a:pPr marL="914400" lvl="2" indent="0">
              <a:buNone/>
            </a:pPr>
            <a:endParaRPr lang="fr-FR" sz="2200" noProof="0" dirty="0"/>
          </a:p>
          <a:p>
            <a:pPr lvl="1"/>
            <a:r>
              <a:rPr lang="fr-FR" sz="2200" dirty="0"/>
              <a:t>Dans un second temps les postes à activité variables</a:t>
            </a:r>
          </a:p>
          <a:p>
            <a:pPr lvl="2">
              <a:lnSpc>
                <a:spcPct val="100000"/>
              </a:lnSpc>
              <a:buFont typeface="Wingdings" panose="05000000000000000000" pitchFamily="2" charset="2"/>
              <a:buChar char="Ø"/>
            </a:pPr>
            <a:r>
              <a:rPr lang="fr-FR" sz="2200" dirty="0"/>
              <a:t>Cooling / Brumisation / Pailleuse / </a:t>
            </a:r>
            <a:r>
              <a:rPr lang="fr-FR" sz="2200" dirty="0" err="1"/>
              <a:t>Multiphase</a:t>
            </a:r>
            <a:r>
              <a:rPr lang="fr-FR" sz="2200" dirty="0"/>
              <a:t>…</a:t>
            </a:r>
          </a:p>
          <a:p>
            <a:pPr marL="914400" lvl="2" indent="0">
              <a:lnSpc>
                <a:spcPct val="100000"/>
              </a:lnSpc>
              <a:buNone/>
            </a:pPr>
            <a:endParaRPr lang="fr-FR" sz="2200" dirty="0"/>
          </a:p>
          <a:p>
            <a:pPr lvl="1">
              <a:lnSpc>
                <a:spcPct val="100000"/>
              </a:lnSpc>
            </a:pPr>
            <a:r>
              <a:rPr lang="fr-FR" sz="2200" dirty="0"/>
              <a:t>Les postes fonctionnant à puissance nominale constante (type laveur d’air) pourront être mesurés à l’aide de pinces ampèremétriques ou par opportunité selon la disponibilité d’installation du matériel.</a:t>
            </a:r>
          </a:p>
          <a:p>
            <a:pPr marL="457200" lvl="1" indent="0">
              <a:buNone/>
            </a:pPr>
            <a:endParaRPr lang="fr-FR" sz="2200" noProof="0" dirty="0"/>
          </a:p>
        </p:txBody>
      </p:sp>
      <p:pic>
        <p:nvPicPr>
          <p:cNvPr id="6" name="Content Placeholder 3">
            <a:extLst>
              <a:ext uri="{FF2B5EF4-FFF2-40B4-BE49-F238E27FC236}">
                <a16:creationId xmlns:a16="http://schemas.microsoft.com/office/drawing/2014/main" id="{FE69B593-C319-C00F-1297-5D440A19BC17}"/>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7" name="Image 6" descr="Une image contenant texte, Police, logo, Graphique&#10;&#10;Le contenu généré par l’IA peut être incorrect.">
            <a:extLst>
              <a:ext uri="{FF2B5EF4-FFF2-40B4-BE49-F238E27FC236}">
                <a16:creationId xmlns:a16="http://schemas.microsoft.com/office/drawing/2014/main" id="{FE2F6557-D5E8-71F3-8809-D1C204815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0714" y="837734"/>
            <a:ext cx="1071602" cy="592291"/>
          </a:xfrm>
          <a:prstGeom prst="rect">
            <a:avLst/>
          </a:prstGeom>
        </p:spPr>
      </p:pic>
    </p:spTree>
    <p:extLst>
      <p:ext uri="{BB962C8B-B14F-4D97-AF65-F5344CB8AC3E}">
        <p14:creationId xmlns:p14="http://schemas.microsoft.com/office/powerpoint/2010/main" val="39449022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6C818-2EA2-E206-8BCA-06F49316D1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F860F6-03DB-C566-F42B-40C23F60D7CC}"/>
              </a:ext>
            </a:extLst>
          </p:cNvPr>
          <p:cNvSpPr>
            <a:spLocks noGrp="1"/>
          </p:cNvSpPr>
          <p:nvPr>
            <p:ph type="title"/>
          </p:nvPr>
        </p:nvSpPr>
        <p:spPr>
          <a:xfrm>
            <a:off x="426538" y="238540"/>
            <a:ext cx="11164475" cy="890464"/>
          </a:xfrm>
        </p:spPr>
        <p:txBody>
          <a:bodyPr anchor="b">
            <a:normAutofit/>
          </a:bodyPr>
          <a:lstStyle/>
          <a:p>
            <a:r>
              <a:rPr lang="fr-FR" sz="5400" b="1" noProof="0" dirty="0"/>
              <a:t>Action 2 </a:t>
            </a:r>
            <a:r>
              <a:rPr lang="fr-FR" sz="5400" noProof="0" dirty="0"/>
              <a:t>: Observatoire</a:t>
            </a:r>
          </a:p>
        </p:txBody>
      </p:sp>
      <p:sp>
        <p:nvSpPr>
          <p:cNvPr id="3" name="Content Placeholder 2">
            <a:extLst>
              <a:ext uri="{FF2B5EF4-FFF2-40B4-BE49-F238E27FC236}">
                <a16:creationId xmlns:a16="http://schemas.microsoft.com/office/drawing/2014/main" id="{E4737087-92E3-69AF-F03F-C64C8074B32B}"/>
              </a:ext>
            </a:extLst>
          </p:cNvPr>
          <p:cNvSpPr>
            <a:spLocks noGrp="1"/>
          </p:cNvSpPr>
          <p:nvPr>
            <p:ph idx="1"/>
          </p:nvPr>
        </p:nvSpPr>
        <p:spPr>
          <a:xfrm>
            <a:off x="-18661" y="1036539"/>
            <a:ext cx="12210661" cy="4119172"/>
          </a:xfrm>
        </p:spPr>
        <p:txBody>
          <a:bodyPr anchor="t">
            <a:normAutofit/>
          </a:bodyPr>
          <a:lstStyle/>
          <a:p>
            <a:pPr marL="457200" lvl="1" indent="0">
              <a:buNone/>
            </a:pPr>
            <a:r>
              <a:rPr lang="fr-FR" sz="2200" u="sng" dirty="0"/>
              <a:t>Z</a:t>
            </a:r>
            <a:r>
              <a:rPr lang="fr-FR" sz="2200" u="sng" noProof="0" dirty="0"/>
              <a:t>one CNR :</a:t>
            </a:r>
          </a:p>
        </p:txBody>
      </p:sp>
      <p:pic>
        <p:nvPicPr>
          <p:cNvPr id="6" name="Content Placeholder 3">
            <a:extLst>
              <a:ext uri="{FF2B5EF4-FFF2-40B4-BE49-F238E27FC236}">
                <a16:creationId xmlns:a16="http://schemas.microsoft.com/office/drawing/2014/main" id="{83A84FB6-689B-FC9C-84FA-7496D1B3636A}"/>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7" name="Image 6" descr="Une image contenant texte, Police, logo, Graphique&#10;&#10;Le contenu généré par l’IA peut être incorrect.">
            <a:extLst>
              <a:ext uri="{FF2B5EF4-FFF2-40B4-BE49-F238E27FC236}">
                <a16:creationId xmlns:a16="http://schemas.microsoft.com/office/drawing/2014/main" id="{E6CBD5B2-B29A-2A01-76EB-D4C3220A81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0714" y="837734"/>
            <a:ext cx="1071602" cy="592291"/>
          </a:xfrm>
          <a:prstGeom prst="rect">
            <a:avLst/>
          </a:prstGeom>
        </p:spPr>
      </p:pic>
      <p:pic>
        <p:nvPicPr>
          <p:cNvPr id="8" name="Image 7">
            <a:extLst>
              <a:ext uri="{FF2B5EF4-FFF2-40B4-BE49-F238E27FC236}">
                <a16:creationId xmlns:a16="http://schemas.microsoft.com/office/drawing/2014/main" id="{4EFAE090-0601-5763-0594-6688C50D6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7374" y="1444312"/>
            <a:ext cx="7577252" cy="5357702"/>
          </a:xfrm>
          <a:prstGeom prst="rect">
            <a:avLst/>
          </a:prstGeom>
        </p:spPr>
      </p:pic>
    </p:spTree>
    <p:extLst>
      <p:ext uri="{BB962C8B-B14F-4D97-AF65-F5344CB8AC3E}">
        <p14:creationId xmlns:p14="http://schemas.microsoft.com/office/powerpoint/2010/main" val="198113389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6C818-2EA2-E206-8BCA-06F49316D1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F860F6-03DB-C566-F42B-40C23F60D7CC}"/>
              </a:ext>
            </a:extLst>
          </p:cNvPr>
          <p:cNvSpPr>
            <a:spLocks noGrp="1"/>
          </p:cNvSpPr>
          <p:nvPr>
            <p:ph type="title"/>
          </p:nvPr>
        </p:nvSpPr>
        <p:spPr>
          <a:xfrm>
            <a:off x="426538" y="238540"/>
            <a:ext cx="11164475" cy="890464"/>
          </a:xfrm>
        </p:spPr>
        <p:txBody>
          <a:bodyPr anchor="b">
            <a:normAutofit/>
          </a:bodyPr>
          <a:lstStyle/>
          <a:p>
            <a:r>
              <a:rPr lang="fr-FR" sz="5400" b="1" noProof="0" dirty="0"/>
              <a:t>Action 2 </a:t>
            </a:r>
            <a:r>
              <a:rPr lang="fr-FR" sz="5400" noProof="0" dirty="0"/>
              <a:t>: Observatoire</a:t>
            </a:r>
          </a:p>
        </p:txBody>
      </p:sp>
      <p:sp>
        <p:nvSpPr>
          <p:cNvPr id="3" name="Content Placeholder 2">
            <a:extLst>
              <a:ext uri="{FF2B5EF4-FFF2-40B4-BE49-F238E27FC236}">
                <a16:creationId xmlns:a16="http://schemas.microsoft.com/office/drawing/2014/main" id="{E4737087-92E3-69AF-F03F-C64C8074B32B}"/>
              </a:ext>
            </a:extLst>
          </p:cNvPr>
          <p:cNvSpPr>
            <a:spLocks noGrp="1"/>
          </p:cNvSpPr>
          <p:nvPr>
            <p:ph idx="1"/>
          </p:nvPr>
        </p:nvSpPr>
        <p:spPr>
          <a:xfrm>
            <a:off x="-18661" y="1036539"/>
            <a:ext cx="12210661" cy="4119172"/>
          </a:xfrm>
        </p:spPr>
        <p:txBody>
          <a:bodyPr anchor="t">
            <a:normAutofit/>
          </a:bodyPr>
          <a:lstStyle/>
          <a:p>
            <a:pPr marL="457200" lvl="1" indent="0">
              <a:buNone/>
            </a:pPr>
            <a:r>
              <a:rPr lang="fr-FR" sz="2200" u="sng" dirty="0"/>
              <a:t>Carte des zones climatiques</a:t>
            </a:r>
            <a:r>
              <a:rPr lang="fr-FR" sz="2200" u="sng" noProof="0" dirty="0"/>
              <a:t> :</a:t>
            </a:r>
          </a:p>
        </p:txBody>
      </p:sp>
      <p:pic>
        <p:nvPicPr>
          <p:cNvPr id="6" name="Content Placeholder 3">
            <a:extLst>
              <a:ext uri="{FF2B5EF4-FFF2-40B4-BE49-F238E27FC236}">
                <a16:creationId xmlns:a16="http://schemas.microsoft.com/office/drawing/2014/main" id="{83A84FB6-689B-FC9C-84FA-7496D1B3636A}"/>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7" name="Image 6" descr="Une image contenant texte, Police, logo, Graphique&#10;&#10;Le contenu généré par l’IA peut être incorrect.">
            <a:extLst>
              <a:ext uri="{FF2B5EF4-FFF2-40B4-BE49-F238E27FC236}">
                <a16:creationId xmlns:a16="http://schemas.microsoft.com/office/drawing/2014/main" id="{E6CBD5B2-B29A-2A01-76EB-D4C3220A81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0714" y="837734"/>
            <a:ext cx="1071602" cy="592291"/>
          </a:xfrm>
          <a:prstGeom prst="rect">
            <a:avLst/>
          </a:prstGeom>
        </p:spPr>
      </p:pic>
      <p:pic>
        <p:nvPicPr>
          <p:cNvPr id="11" name="Image 10">
            <a:extLst>
              <a:ext uri="{FF2B5EF4-FFF2-40B4-BE49-F238E27FC236}">
                <a16:creationId xmlns:a16="http://schemas.microsoft.com/office/drawing/2014/main" id="{DC9C07E5-F0E0-13F7-B12A-1325371E2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8592" y="1430025"/>
            <a:ext cx="7596589" cy="5371375"/>
          </a:xfrm>
          <a:prstGeom prst="rect">
            <a:avLst/>
          </a:prstGeom>
        </p:spPr>
      </p:pic>
    </p:spTree>
    <p:extLst>
      <p:ext uri="{BB962C8B-B14F-4D97-AF65-F5344CB8AC3E}">
        <p14:creationId xmlns:p14="http://schemas.microsoft.com/office/powerpoint/2010/main" val="64463840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4DD8A-F964-4411-E363-211ABD209F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377646-03FF-AA16-998F-98071A1F28FF}"/>
              </a:ext>
            </a:extLst>
          </p:cNvPr>
          <p:cNvSpPr>
            <a:spLocks noGrp="1"/>
          </p:cNvSpPr>
          <p:nvPr>
            <p:ph type="title"/>
          </p:nvPr>
        </p:nvSpPr>
        <p:spPr>
          <a:xfrm>
            <a:off x="572493" y="238539"/>
            <a:ext cx="11018520" cy="1434415"/>
          </a:xfrm>
        </p:spPr>
        <p:txBody>
          <a:bodyPr anchor="b">
            <a:normAutofit/>
          </a:bodyPr>
          <a:lstStyle/>
          <a:p>
            <a:r>
              <a:rPr lang="fr-FR" sz="5400" b="1" noProof="0" dirty="0"/>
              <a:t>Action 2 </a:t>
            </a:r>
            <a:r>
              <a:rPr lang="fr-FR" sz="5400" noProof="0" dirty="0"/>
              <a:t>: Observatoire</a:t>
            </a:r>
          </a:p>
        </p:txBody>
      </p:sp>
      <p:sp>
        <p:nvSpPr>
          <p:cNvPr id="3" name="Content Placeholder 2">
            <a:extLst>
              <a:ext uri="{FF2B5EF4-FFF2-40B4-BE49-F238E27FC236}">
                <a16:creationId xmlns:a16="http://schemas.microsoft.com/office/drawing/2014/main" id="{B5408630-1074-DD9B-B944-7B46A8AC3276}"/>
              </a:ext>
            </a:extLst>
          </p:cNvPr>
          <p:cNvSpPr>
            <a:spLocks noGrp="1"/>
          </p:cNvSpPr>
          <p:nvPr>
            <p:ph idx="1"/>
          </p:nvPr>
        </p:nvSpPr>
        <p:spPr>
          <a:xfrm>
            <a:off x="572492" y="2071316"/>
            <a:ext cx="11192969" cy="4119172"/>
          </a:xfrm>
        </p:spPr>
        <p:txBody>
          <a:bodyPr anchor="t">
            <a:normAutofit/>
          </a:bodyPr>
          <a:lstStyle/>
          <a:p>
            <a:r>
              <a:rPr lang="fr-FR" sz="2200" noProof="0" dirty="0"/>
              <a:t>9 élevages à suivre </a:t>
            </a:r>
          </a:p>
          <a:p>
            <a:pPr lvl="1"/>
            <a:r>
              <a:rPr lang="fr-FR" sz="1800" noProof="0" dirty="0"/>
              <a:t>Représentatif des orientations d’élevages</a:t>
            </a:r>
          </a:p>
          <a:p>
            <a:pPr lvl="1"/>
            <a:r>
              <a:rPr lang="fr-FR" sz="1800" dirty="0"/>
              <a:t>1 par « zone climatique »</a:t>
            </a:r>
          </a:p>
          <a:p>
            <a:pPr lvl="1"/>
            <a:r>
              <a:rPr lang="fr-FR" sz="1800" dirty="0"/>
              <a:t>Potentiel de 7 élevages en « Zone CNR »</a:t>
            </a:r>
          </a:p>
          <a:p>
            <a:pPr lvl="1"/>
            <a:endParaRPr lang="fr-FR" sz="1800" dirty="0"/>
          </a:p>
          <a:p>
            <a:r>
              <a:rPr lang="fr-FR" sz="2200" dirty="0"/>
              <a:t>Valider l’implication ET la faisabilité </a:t>
            </a:r>
          </a:p>
          <a:p>
            <a:pPr marL="0" indent="0">
              <a:buNone/>
            </a:pPr>
            <a:r>
              <a:rPr lang="fr-FR" sz="2200" dirty="0"/>
              <a:t>technique</a:t>
            </a:r>
          </a:p>
          <a:p>
            <a:pPr lvl="1"/>
            <a:endParaRPr lang="fr-FR" sz="2200" dirty="0"/>
          </a:p>
        </p:txBody>
      </p:sp>
      <p:pic>
        <p:nvPicPr>
          <p:cNvPr id="6" name="Content Placeholder 3">
            <a:extLst>
              <a:ext uri="{FF2B5EF4-FFF2-40B4-BE49-F238E27FC236}">
                <a16:creationId xmlns:a16="http://schemas.microsoft.com/office/drawing/2014/main" id="{39E4FB82-9E02-0F2A-587B-194D236E0AB0}"/>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7" name="Image 6" descr="Une image contenant texte, Police, logo, Graphique&#10;&#10;Le contenu généré par l’IA peut être incorrect.">
            <a:extLst>
              <a:ext uri="{FF2B5EF4-FFF2-40B4-BE49-F238E27FC236}">
                <a16:creationId xmlns:a16="http://schemas.microsoft.com/office/drawing/2014/main" id="{57782A79-73C5-523C-AE19-225348002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0714" y="837734"/>
            <a:ext cx="1071602" cy="592291"/>
          </a:xfrm>
          <a:prstGeom prst="rect">
            <a:avLst/>
          </a:prstGeom>
        </p:spPr>
      </p:pic>
      <p:graphicFrame>
        <p:nvGraphicFramePr>
          <p:cNvPr id="5" name="Objet 4">
            <a:extLst>
              <a:ext uri="{FF2B5EF4-FFF2-40B4-BE49-F238E27FC236}">
                <a16:creationId xmlns:a16="http://schemas.microsoft.com/office/drawing/2014/main" id="{7411C3CB-9FDC-4967-9B82-F329D85D0759}"/>
              </a:ext>
            </a:extLst>
          </p:cNvPr>
          <p:cNvGraphicFramePr>
            <a:graphicFrameLocks noChangeAspect="1"/>
          </p:cNvGraphicFramePr>
          <p:nvPr/>
        </p:nvGraphicFramePr>
        <p:xfrm>
          <a:off x="5344485" y="2110581"/>
          <a:ext cx="6200808" cy="2781519"/>
        </p:xfrm>
        <a:graphic>
          <a:graphicData uri="http://schemas.openxmlformats.org/presentationml/2006/ole">
            <mc:AlternateContent xmlns:mc="http://schemas.openxmlformats.org/markup-compatibility/2006">
              <mc:Choice xmlns:v="urn:schemas-microsoft-com:vml" Requires="v">
                <p:oleObj name="Worksheet" r:id="rId4" imgW="4229206" imgH="1897498" progId="Excel.Sheet.12">
                  <p:embed/>
                </p:oleObj>
              </mc:Choice>
              <mc:Fallback>
                <p:oleObj name="Worksheet" r:id="rId4" imgW="4229206" imgH="1897498" progId="Excel.Sheet.12">
                  <p:embed/>
                  <p:pic>
                    <p:nvPicPr>
                      <p:cNvPr id="5" name="Objet 4">
                        <a:extLst>
                          <a:ext uri="{FF2B5EF4-FFF2-40B4-BE49-F238E27FC236}">
                            <a16:creationId xmlns:a16="http://schemas.microsoft.com/office/drawing/2014/main" id="{7411C3CB-9FDC-4967-9B82-F329D85D0759}"/>
                          </a:ext>
                        </a:extLst>
                      </p:cNvPr>
                      <p:cNvPicPr/>
                      <p:nvPr/>
                    </p:nvPicPr>
                    <p:blipFill>
                      <a:blip r:embed="rId5"/>
                      <a:stretch>
                        <a:fillRect/>
                      </a:stretch>
                    </p:blipFill>
                    <p:spPr>
                      <a:xfrm>
                        <a:off x="5344485" y="2110581"/>
                        <a:ext cx="6200808" cy="2781519"/>
                      </a:xfrm>
                      <a:prstGeom prst="rect">
                        <a:avLst/>
                      </a:prstGeom>
                    </p:spPr>
                  </p:pic>
                </p:oleObj>
              </mc:Fallback>
            </mc:AlternateContent>
          </a:graphicData>
        </a:graphic>
      </p:graphicFrame>
    </p:spTree>
    <p:extLst>
      <p:ext uri="{BB962C8B-B14F-4D97-AF65-F5344CB8AC3E}">
        <p14:creationId xmlns:p14="http://schemas.microsoft.com/office/powerpoint/2010/main" val="425690017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106F5-4EB5-0197-959A-9D3AD9FD08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58EAAC-86ED-D2D1-CD98-A048CB29788E}"/>
              </a:ext>
            </a:extLst>
          </p:cNvPr>
          <p:cNvSpPr>
            <a:spLocks noGrp="1"/>
          </p:cNvSpPr>
          <p:nvPr>
            <p:ph type="title"/>
          </p:nvPr>
        </p:nvSpPr>
        <p:spPr>
          <a:xfrm>
            <a:off x="572493" y="238539"/>
            <a:ext cx="11018520" cy="1434415"/>
          </a:xfrm>
        </p:spPr>
        <p:txBody>
          <a:bodyPr anchor="b">
            <a:normAutofit/>
          </a:bodyPr>
          <a:lstStyle/>
          <a:p>
            <a:r>
              <a:rPr lang="fr-FR" sz="5400" b="1" noProof="0" dirty="0"/>
              <a:t>Action 2 </a:t>
            </a:r>
            <a:r>
              <a:rPr lang="fr-FR" sz="5400" noProof="0" dirty="0"/>
              <a:t>: Observatoire</a:t>
            </a:r>
          </a:p>
        </p:txBody>
      </p:sp>
      <p:sp>
        <p:nvSpPr>
          <p:cNvPr id="3" name="Content Placeholder 2">
            <a:extLst>
              <a:ext uri="{FF2B5EF4-FFF2-40B4-BE49-F238E27FC236}">
                <a16:creationId xmlns:a16="http://schemas.microsoft.com/office/drawing/2014/main" id="{1DBDB491-42DD-00DE-217C-3F2DC3E1278B}"/>
              </a:ext>
            </a:extLst>
          </p:cNvPr>
          <p:cNvSpPr>
            <a:spLocks noGrp="1"/>
          </p:cNvSpPr>
          <p:nvPr>
            <p:ph idx="1"/>
          </p:nvPr>
        </p:nvSpPr>
        <p:spPr>
          <a:xfrm>
            <a:off x="572493" y="2071316"/>
            <a:ext cx="5087076" cy="4119172"/>
          </a:xfrm>
        </p:spPr>
        <p:txBody>
          <a:bodyPr anchor="t">
            <a:normAutofit/>
          </a:bodyPr>
          <a:lstStyle/>
          <a:p>
            <a:r>
              <a:rPr lang="fr-FR" sz="2200" b="1" dirty="0"/>
              <a:t>Compteurs connectés :</a:t>
            </a:r>
          </a:p>
          <a:p>
            <a:pPr lvl="1"/>
            <a:r>
              <a:rPr lang="fr-FR" sz="1800" dirty="0"/>
              <a:t>Branchement sur le tableau électrique</a:t>
            </a:r>
          </a:p>
          <a:p>
            <a:pPr lvl="1"/>
            <a:endParaRPr lang="fr-FR" sz="1800" dirty="0"/>
          </a:p>
          <a:p>
            <a:pPr lvl="1"/>
            <a:r>
              <a:rPr lang="fr-FR" sz="1800" dirty="0"/>
              <a:t>Installation d’une antenne sur la box internet qui communiquera les données automatiquement avec la base de donnée</a:t>
            </a:r>
          </a:p>
          <a:p>
            <a:pPr lvl="1"/>
            <a:endParaRPr lang="fr-FR" sz="1800" dirty="0"/>
          </a:p>
          <a:p>
            <a:pPr lvl="1"/>
            <a:r>
              <a:rPr lang="fr-FR" sz="1800" dirty="0"/>
              <a:t>Jusqu’à trois </a:t>
            </a:r>
            <a:r>
              <a:rPr lang="fr-FR" sz="1800"/>
              <a:t>outils connecté </a:t>
            </a:r>
            <a:r>
              <a:rPr lang="fr-FR" sz="1800" dirty="0"/>
              <a:t>par compteur</a:t>
            </a:r>
          </a:p>
          <a:p>
            <a:pPr lvl="1"/>
            <a:endParaRPr lang="fr-FR" sz="1800" dirty="0"/>
          </a:p>
          <a:p>
            <a:pPr lvl="1"/>
            <a:endParaRPr lang="fr-FR" sz="1800" dirty="0"/>
          </a:p>
          <a:p>
            <a:pPr lvl="1"/>
            <a:endParaRPr lang="fr-FR" sz="1800" noProof="0" dirty="0"/>
          </a:p>
        </p:txBody>
      </p:sp>
      <p:pic>
        <p:nvPicPr>
          <p:cNvPr id="6" name="Content Placeholder 3">
            <a:extLst>
              <a:ext uri="{FF2B5EF4-FFF2-40B4-BE49-F238E27FC236}">
                <a16:creationId xmlns:a16="http://schemas.microsoft.com/office/drawing/2014/main" id="{FE69B593-C319-C00F-1297-5D440A19BC17}"/>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7" name="Image 6" descr="Une image contenant texte, Police, logo, Graphique&#10;&#10;Le contenu généré par l’IA peut être incorrect.">
            <a:extLst>
              <a:ext uri="{FF2B5EF4-FFF2-40B4-BE49-F238E27FC236}">
                <a16:creationId xmlns:a16="http://schemas.microsoft.com/office/drawing/2014/main" id="{FE2F6557-D5E8-71F3-8809-D1C204815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0714" y="837734"/>
            <a:ext cx="1071602" cy="592291"/>
          </a:xfrm>
          <a:prstGeom prst="rect">
            <a:avLst/>
          </a:prstGeom>
        </p:spPr>
      </p:pic>
      <p:pic>
        <p:nvPicPr>
          <p:cNvPr id="5" name="Image 4" descr="Une image contenant capture d’écran, diagramme, terrain de jeux, conception&#10;&#10;Description générée automatiquement">
            <a:extLst>
              <a:ext uri="{FF2B5EF4-FFF2-40B4-BE49-F238E27FC236}">
                <a16:creationId xmlns:a16="http://schemas.microsoft.com/office/drawing/2014/main" id="{5EACD5C0-F833-9CA0-2E69-6799F2CA9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9569" y="2071316"/>
            <a:ext cx="5763429" cy="3238952"/>
          </a:xfrm>
          <a:prstGeom prst="rect">
            <a:avLst/>
          </a:prstGeom>
        </p:spPr>
      </p:pic>
    </p:spTree>
    <p:extLst>
      <p:ext uri="{BB962C8B-B14F-4D97-AF65-F5344CB8AC3E}">
        <p14:creationId xmlns:p14="http://schemas.microsoft.com/office/powerpoint/2010/main" val="258133673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53D64-7B45-68C7-2879-61BC542CAB7F}"/>
              </a:ext>
            </a:extLst>
          </p:cNvPr>
          <p:cNvSpPr>
            <a:spLocks noGrp="1"/>
          </p:cNvSpPr>
          <p:nvPr>
            <p:ph type="title"/>
          </p:nvPr>
        </p:nvSpPr>
        <p:spPr>
          <a:xfrm>
            <a:off x="572491" y="549203"/>
            <a:ext cx="11018520" cy="1434415"/>
          </a:xfrm>
        </p:spPr>
        <p:txBody>
          <a:bodyPr anchor="b">
            <a:normAutofit/>
          </a:bodyPr>
          <a:lstStyle/>
          <a:p>
            <a:r>
              <a:rPr lang="fr-FR" sz="5400" b="1" noProof="0" dirty="0"/>
              <a:t>Action 2 </a:t>
            </a:r>
            <a:r>
              <a:rPr lang="fr-FR" sz="5400" noProof="0" dirty="0"/>
              <a:t>: Observatoire</a:t>
            </a:r>
            <a:br>
              <a:rPr lang="fr-FR" sz="5400" noProof="0" dirty="0"/>
            </a:br>
            <a:r>
              <a:rPr lang="fr-FR" sz="3600" noProof="0" dirty="0"/>
              <a:t>Autres filières impliquées :</a:t>
            </a:r>
            <a:endParaRPr lang="fr-FR" sz="5400" noProof="0" dirty="0"/>
          </a:p>
        </p:txBody>
      </p:sp>
      <p:sp>
        <p:nvSpPr>
          <p:cNvPr id="3" name="Content Placeholder 2">
            <a:extLst>
              <a:ext uri="{FF2B5EF4-FFF2-40B4-BE49-F238E27FC236}">
                <a16:creationId xmlns:a16="http://schemas.microsoft.com/office/drawing/2014/main" id="{B74DEE6F-7C1A-E089-B597-E6164A2EFA0D}"/>
              </a:ext>
            </a:extLst>
          </p:cNvPr>
          <p:cNvSpPr>
            <a:spLocks noGrp="1"/>
          </p:cNvSpPr>
          <p:nvPr>
            <p:ph idx="1"/>
          </p:nvPr>
        </p:nvSpPr>
        <p:spPr>
          <a:xfrm>
            <a:off x="572492" y="2278350"/>
            <a:ext cx="11018519" cy="4119172"/>
          </a:xfrm>
        </p:spPr>
        <p:txBody>
          <a:bodyPr anchor="t">
            <a:normAutofit/>
          </a:bodyPr>
          <a:lstStyle/>
          <a:p>
            <a:r>
              <a:rPr lang="fr-FR" sz="2200" b="1" noProof="0" dirty="0"/>
              <a:t>Objectifs : </a:t>
            </a:r>
          </a:p>
          <a:p>
            <a:pPr lvl="1"/>
            <a:r>
              <a:rPr lang="fr-FR" sz="1800" b="1" dirty="0"/>
              <a:t>IFCE :</a:t>
            </a:r>
            <a:r>
              <a:rPr lang="fr-FR" sz="1800" dirty="0"/>
              <a:t> Installation de pinces ampèremétriques pour suivre des consommations sur 1 à 2 semaines sur 10 à 20 exploitations. </a:t>
            </a:r>
          </a:p>
          <a:p>
            <a:pPr lvl="1"/>
            <a:endParaRPr lang="fr-FR" sz="1800" b="1" noProof="0" dirty="0"/>
          </a:p>
          <a:p>
            <a:pPr lvl="1"/>
            <a:r>
              <a:rPr lang="fr-FR" sz="1800" b="1" noProof="0" dirty="0"/>
              <a:t>ITAVI :</a:t>
            </a:r>
            <a:r>
              <a:rPr lang="fr-FR" sz="1800" noProof="0" dirty="0"/>
              <a:t> Utilisation de compteur connecté pour relever les consommations d’électricité et de gaz. Potentielle récupération des données Météo France. Ciblage des élevage plein air. </a:t>
            </a:r>
            <a:r>
              <a:rPr lang="fr-FR" sz="1800" dirty="0"/>
              <a:t>Entre 8 et 10 élevages suivi dont 40 à 50% des élevages en zone CNR. </a:t>
            </a:r>
          </a:p>
          <a:p>
            <a:pPr lvl="1"/>
            <a:endParaRPr lang="fr-FR" sz="1800" b="1" noProof="0" dirty="0"/>
          </a:p>
          <a:p>
            <a:pPr lvl="1"/>
            <a:r>
              <a:rPr lang="fr-FR" sz="1800" b="1" dirty="0"/>
              <a:t>IDELE :</a:t>
            </a:r>
            <a:r>
              <a:rPr lang="fr-FR" sz="1800" dirty="0"/>
              <a:t> 6 fermes suivis (5 caprins et 1 bovins) dans la suite du programme </a:t>
            </a:r>
            <a:r>
              <a:rPr lang="fr-FR" sz="1800" dirty="0" err="1"/>
              <a:t>ClimLactic</a:t>
            </a:r>
            <a:r>
              <a:rPr lang="fr-FR" sz="1800" dirty="0"/>
              <a:t> (étude de l’impact du changement climatique sur la transformation lactique) pour étudier la consommation électrique sur ces outils de transformation. 2 fermes étudiées sont sur le territoire CNR.</a:t>
            </a:r>
            <a:endParaRPr lang="fr-FR" sz="1800" b="1" noProof="0" dirty="0"/>
          </a:p>
        </p:txBody>
      </p:sp>
      <p:pic>
        <p:nvPicPr>
          <p:cNvPr id="6" name="Content Placeholder 3">
            <a:extLst>
              <a:ext uri="{FF2B5EF4-FFF2-40B4-BE49-F238E27FC236}">
                <a16:creationId xmlns:a16="http://schemas.microsoft.com/office/drawing/2014/main" id="{FFED0AA7-15E9-9DDC-DB97-432CDFD9E8BB}"/>
              </a:ext>
            </a:extLst>
          </p:cNvPr>
          <p:cNvPicPr>
            <a:picLocks noChangeAspect="1"/>
          </p:cNvPicPr>
          <p:nvPr/>
        </p:nvPicPr>
        <p:blipFill>
          <a:blip r:embed="rId2"/>
          <a:stretch>
            <a:fillRect/>
          </a:stretch>
        </p:blipFill>
        <p:spPr>
          <a:xfrm>
            <a:off x="9800714" y="362888"/>
            <a:ext cx="1964748" cy="372630"/>
          </a:xfrm>
          <a:prstGeom prst="rect">
            <a:avLst/>
          </a:prstGeom>
        </p:spPr>
      </p:pic>
      <p:pic>
        <p:nvPicPr>
          <p:cNvPr id="5" name="Image 4" descr="Une image contenant texte, Police, logo, Graphique&#10;&#10;Le contenu généré par l’IA peut être incorrect.">
            <a:extLst>
              <a:ext uri="{FF2B5EF4-FFF2-40B4-BE49-F238E27FC236}">
                <a16:creationId xmlns:a16="http://schemas.microsoft.com/office/drawing/2014/main" id="{085B1596-CAB7-BCE0-9B0F-A11F4CB100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0714" y="837734"/>
            <a:ext cx="1071602" cy="592291"/>
          </a:xfrm>
          <a:prstGeom prst="rect">
            <a:avLst/>
          </a:prstGeom>
        </p:spPr>
      </p:pic>
    </p:spTree>
    <p:extLst>
      <p:ext uri="{BB962C8B-B14F-4D97-AF65-F5344CB8AC3E}">
        <p14:creationId xmlns:p14="http://schemas.microsoft.com/office/powerpoint/2010/main" val="378300907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89038" y="2701725"/>
            <a:ext cx="9342120" cy="1325563"/>
          </a:xfrm>
        </p:spPr>
        <p:txBody>
          <a:bodyPr>
            <a:normAutofit fontScale="90000"/>
          </a:bodyPr>
          <a:lstStyle/>
          <a:p>
            <a:r>
              <a:rPr lang="fr-FR" dirty="0"/>
              <a:t>Quels regards portés sur l’élevage porcin parmi les conseillers installation et l’enseignement ?</a:t>
            </a:r>
          </a:p>
        </p:txBody>
      </p:sp>
      <p:sp>
        <p:nvSpPr>
          <p:cNvPr id="3" name="ZoneTexte 2"/>
          <p:cNvSpPr txBox="1"/>
          <p:nvPr/>
        </p:nvSpPr>
        <p:spPr>
          <a:xfrm>
            <a:off x="8398873" y="6279243"/>
            <a:ext cx="1697901" cy="369332"/>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2D34"/>
                </a:solidFill>
                <a:effectLst/>
                <a:uLnTx/>
                <a:uFillTx/>
                <a:latin typeface="Arial"/>
                <a:ea typeface="+mn-ea"/>
                <a:cs typeface="+mn-cs"/>
              </a:rPr>
              <a:t>Lucie COUSIN</a:t>
            </a: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038" y="537433"/>
            <a:ext cx="3371850" cy="1352550"/>
          </a:xfrm>
          <a:prstGeom prst="rect">
            <a:avLst/>
          </a:prstGeom>
        </p:spPr>
      </p:pic>
    </p:spTree>
    <p:extLst>
      <p:ext uri="{BB962C8B-B14F-4D97-AF65-F5344CB8AC3E}">
        <p14:creationId xmlns:p14="http://schemas.microsoft.com/office/powerpoint/2010/main" val="158271585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4294967295"/>
          </p:nvPr>
        </p:nvSpPr>
        <p:spPr>
          <a:xfrm>
            <a:off x="0" y="6521450"/>
            <a:ext cx="207168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srgbClr val="442D34">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srgbClr val="442D34">
                  <a:tint val="75000"/>
                </a:srgbClr>
              </a:solidFill>
              <a:effectLst/>
              <a:uLnTx/>
              <a:uFillTx/>
              <a:latin typeface="Arial"/>
              <a:ea typeface="+mn-ea"/>
              <a:cs typeface="+mn-cs"/>
            </a:endParaRPr>
          </a:p>
        </p:txBody>
      </p:sp>
      <p:sp>
        <p:nvSpPr>
          <p:cNvPr id="6" name="Espace réservé du numéro de diapositive 5"/>
          <p:cNvSpPr>
            <a:spLocks noGrp="1"/>
          </p:cNvSpPr>
          <p:nvPr>
            <p:ph type="sldNum" sz="quarter" idx="4294967295"/>
          </p:nvPr>
        </p:nvSpPr>
        <p:spPr>
          <a:xfrm>
            <a:off x="11582400" y="6521450"/>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srgbClr val="442D34">
                    <a:tint val="7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167</a:t>
            </a:fld>
            <a:endParaRPr kumimoji="0" lang="fr-FR" sz="1100" b="0" i="0" u="none" strike="noStrike" kern="1200" cap="none" spc="0" normalizeH="0" baseline="0" noProof="0">
              <a:ln>
                <a:noFill/>
              </a:ln>
              <a:solidFill>
                <a:srgbClr val="442D34">
                  <a:tint val="75000"/>
                </a:srgbClr>
              </a:solidFill>
              <a:effectLst/>
              <a:uLnTx/>
              <a:uFillTx/>
              <a:latin typeface="Arial"/>
              <a:ea typeface="+mn-ea"/>
              <a:cs typeface="+mn-cs"/>
            </a:endParaRPr>
          </a:p>
        </p:txBody>
      </p:sp>
      <p:sp>
        <p:nvSpPr>
          <p:cNvPr id="8" name="Titre 1"/>
          <p:cNvSpPr txBox="1">
            <a:spLocks/>
          </p:cNvSpPr>
          <p:nvPr/>
        </p:nvSpPr>
        <p:spPr>
          <a:xfrm>
            <a:off x="1548514" y="1676597"/>
            <a:ext cx="9342120" cy="132556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a:ln>
                  <a:noFill/>
                </a:ln>
                <a:solidFill>
                  <a:srgbClr val="442D34"/>
                </a:solidFill>
                <a:effectLst/>
                <a:uLnTx/>
                <a:uFillTx/>
                <a:latin typeface="Segoe UI Black"/>
                <a:ea typeface="+mj-ea"/>
                <a:cs typeface="+mj-cs"/>
              </a:rPr>
              <a:t>Projet ATRACT</a:t>
            </a:r>
          </a:p>
        </p:txBody>
      </p:sp>
      <p:pic>
        <p:nvPicPr>
          <p:cNvPr id="9" name="Image 8"/>
          <p:cNvPicPr>
            <a:picLocks noChangeAspect="1"/>
          </p:cNvPicPr>
          <p:nvPr/>
        </p:nvPicPr>
        <p:blipFill>
          <a:blip r:embed="rId2"/>
          <a:stretch>
            <a:fillRect/>
          </a:stretch>
        </p:blipFill>
        <p:spPr>
          <a:xfrm>
            <a:off x="4615711" y="2970156"/>
            <a:ext cx="1961717" cy="749890"/>
          </a:xfrm>
          <a:prstGeom prst="rect">
            <a:avLst/>
          </a:prstGeom>
          <a:noFill/>
          <a:ln cap="flat">
            <a:noFill/>
          </a:ln>
        </p:spPr>
      </p:pic>
      <p:pic>
        <p:nvPicPr>
          <p:cNvPr id="10" name="Image 9"/>
          <p:cNvPicPr>
            <a:picLocks noChangeAspect="1"/>
          </p:cNvPicPr>
          <p:nvPr/>
        </p:nvPicPr>
        <p:blipFill>
          <a:blip r:embed="rId3"/>
          <a:stretch>
            <a:fillRect/>
          </a:stretch>
        </p:blipFill>
        <p:spPr>
          <a:xfrm>
            <a:off x="7591334" y="2916055"/>
            <a:ext cx="1721906" cy="858091"/>
          </a:xfrm>
          <a:prstGeom prst="rect">
            <a:avLst/>
          </a:prstGeom>
          <a:noFill/>
          <a:ln cap="flat">
            <a:noFill/>
          </a:ln>
        </p:spPr>
      </p:pic>
      <p:pic>
        <p:nvPicPr>
          <p:cNvPr id="11" name="Image 10"/>
          <p:cNvPicPr>
            <a:picLocks noChangeAspect="1"/>
          </p:cNvPicPr>
          <p:nvPr/>
        </p:nvPicPr>
        <p:blipFill>
          <a:blip r:embed="rId4"/>
          <a:stretch>
            <a:fillRect/>
          </a:stretch>
        </p:blipFill>
        <p:spPr>
          <a:xfrm>
            <a:off x="6490570" y="2831049"/>
            <a:ext cx="1256842" cy="1010412"/>
          </a:xfrm>
          <a:prstGeom prst="rect">
            <a:avLst/>
          </a:prstGeom>
          <a:noFill/>
          <a:ln cap="flat">
            <a:noFill/>
          </a:ln>
        </p:spPr>
      </p:pic>
      <p:pic>
        <p:nvPicPr>
          <p:cNvPr id="12" name="Picture 4" descr="Institut du Porc : Partenaire de vos innovations de la filière porcine."/>
          <p:cNvPicPr>
            <a:picLocks noChangeAspect="1"/>
          </p:cNvPicPr>
          <p:nvPr/>
        </p:nvPicPr>
        <p:blipFill>
          <a:blip r:embed="rId5"/>
          <a:srcRect/>
          <a:stretch>
            <a:fillRect/>
          </a:stretch>
        </p:blipFill>
        <p:spPr>
          <a:xfrm>
            <a:off x="10151544" y="1010379"/>
            <a:ext cx="1828782" cy="1011921"/>
          </a:xfrm>
          <a:prstGeom prst="rect">
            <a:avLst/>
          </a:prstGeom>
          <a:noFill/>
          <a:ln cap="flat">
            <a:noFill/>
          </a:ln>
        </p:spPr>
      </p:pic>
      <p:sp>
        <p:nvSpPr>
          <p:cNvPr id="14" name="ZoneTexte 13"/>
          <p:cNvSpPr txBox="1"/>
          <p:nvPr/>
        </p:nvSpPr>
        <p:spPr>
          <a:xfrm>
            <a:off x="3277242" y="3160434"/>
            <a:ext cx="160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2D34"/>
                </a:solidFill>
                <a:effectLst/>
                <a:uLnTx/>
                <a:uFillTx/>
                <a:latin typeface="Arial"/>
                <a:ea typeface="+mn-ea"/>
                <a:cs typeface="+mn-cs"/>
              </a:rPr>
              <a:t>Financeurs </a:t>
            </a:r>
          </a:p>
        </p:txBody>
      </p:sp>
      <p:sp>
        <p:nvSpPr>
          <p:cNvPr id="15" name="ZoneTexte 14"/>
          <p:cNvSpPr txBox="1"/>
          <p:nvPr/>
        </p:nvSpPr>
        <p:spPr>
          <a:xfrm>
            <a:off x="2472834" y="5001194"/>
            <a:ext cx="160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2D34"/>
                </a:solidFill>
                <a:effectLst/>
                <a:uLnTx/>
                <a:uFillTx/>
                <a:latin typeface="Arial"/>
                <a:ea typeface="+mn-ea"/>
                <a:cs typeface="+mn-cs"/>
              </a:rPr>
              <a:t>Partenaires </a:t>
            </a:r>
          </a:p>
        </p:txBody>
      </p:sp>
      <p:pic>
        <p:nvPicPr>
          <p:cNvPr id="16" name="Image 15"/>
          <p:cNvPicPr>
            <a:picLocks noChangeAspect="1"/>
          </p:cNvPicPr>
          <p:nvPr/>
        </p:nvPicPr>
        <p:blipFill>
          <a:blip r:embed="rId6"/>
          <a:stretch>
            <a:fillRect/>
          </a:stretch>
        </p:blipFill>
        <p:spPr>
          <a:xfrm>
            <a:off x="8763545" y="4548379"/>
            <a:ext cx="1258044" cy="1274966"/>
          </a:xfrm>
          <a:prstGeom prst="rect">
            <a:avLst/>
          </a:prstGeom>
          <a:noFill/>
          <a:ln cap="flat">
            <a:noFill/>
          </a:ln>
        </p:spPr>
      </p:pic>
      <p:pic>
        <p:nvPicPr>
          <p:cNvPr id="17" name="Picture 8" descr="Chambre d'agriculture de la Drôme, retour à la page d'accueil"/>
          <p:cNvPicPr>
            <a:picLocks noChangeAspect="1"/>
          </p:cNvPicPr>
          <p:nvPr/>
        </p:nvPicPr>
        <p:blipFill>
          <a:blip r:embed="rId7"/>
          <a:srcRect/>
          <a:stretch>
            <a:fillRect/>
          </a:stretch>
        </p:blipFill>
        <p:spPr>
          <a:xfrm>
            <a:off x="7472792" y="4603179"/>
            <a:ext cx="1018824" cy="1165366"/>
          </a:xfrm>
          <a:prstGeom prst="rect">
            <a:avLst/>
          </a:prstGeom>
          <a:noFill/>
          <a:ln cap="flat">
            <a:noFill/>
          </a:ln>
        </p:spPr>
      </p:pic>
      <p:pic>
        <p:nvPicPr>
          <p:cNvPr id="18" name="Image 17"/>
          <p:cNvPicPr>
            <a:picLocks noChangeAspect="1"/>
          </p:cNvPicPr>
          <p:nvPr/>
        </p:nvPicPr>
        <p:blipFill>
          <a:blip r:embed="rId8"/>
          <a:srcRect t="17598" b="20893"/>
          <a:stretch>
            <a:fillRect/>
          </a:stretch>
        </p:blipFill>
        <p:spPr>
          <a:xfrm>
            <a:off x="5534068" y="4555088"/>
            <a:ext cx="1666795" cy="1025234"/>
          </a:xfrm>
          <a:prstGeom prst="rect">
            <a:avLst/>
          </a:prstGeom>
          <a:noFill/>
          <a:ln cap="flat">
            <a:noFill/>
          </a:ln>
        </p:spPr>
      </p:pic>
      <p:pic>
        <p:nvPicPr>
          <p:cNvPr id="19" name="Picture 12" descr="MFR DIVAJEU – Formations par alternance"/>
          <p:cNvPicPr>
            <a:picLocks noChangeAspect="1"/>
          </p:cNvPicPr>
          <p:nvPr/>
        </p:nvPicPr>
        <p:blipFill>
          <a:blip r:embed="rId9"/>
          <a:srcRect/>
          <a:stretch>
            <a:fillRect/>
          </a:stretch>
        </p:blipFill>
        <p:spPr>
          <a:xfrm>
            <a:off x="4035516" y="4444118"/>
            <a:ext cx="1483485" cy="1483485"/>
          </a:xfrm>
          <a:prstGeom prst="rect">
            <a:avLst/>
          </a:prstGeom>
          <a:noFill/>
          <a:ln cap="flat">
            <a:noFill/>
          </a:ln>
        </p:spPr>
      </p:pic>
      <p:cxnSp>
        <p:nvCxnSpPr>
          <p:cNvPr id="21" name="Connecteur droit 20"/>
          <p:cNvCxnSpPr/>
          <p:nvPr/>
        </p:nvCxnSpPr>
        <p:spPr>
          <a:xfrm>
            <a:off x="7200863" y="4555088"/>
            <a:ext cx="0" cy="1213457"/>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85561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Projet ATRACT en actions</a:t>
            </a:r>
            <a:br>
              <a:rPr lang="fr-FR" dirty="0"/>
            </a:br>
            <a:r>
              <a:rPr lang="fr-FR" sz="2000" b="0" dirty="0"/>
              <a:t>2024-2027</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white">
                  <a:lumMod val="50000"/>
                </a:prstClr>
              </a:solidFill>
              <a:effectLst/>
              <a:uLnTx/>
              <a:uFillTx/>
              <a:latin typeface="Aria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168</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pic>
        <p:nvPicPr>
          <p:cNvPr id="7" name="Image 5"/>
          <p:cNvPicPr>
            <a:picLocks noChangeAspect="1"/>
          </p:cNvPicPr>
          <p:nvPr/>
        </p:nvPicPr>
        <p:blipFill>
          <a:blip r:embed="rId3"/>
          <a:srcRect l="5364" t="21422" r="65452" b="10522"/>
          <a:stretch>
            <a:fillRect/>
          </a:stretch>
        </p:blipFill>
        <p:spPr>
          <a:xfrm>
            <a:off x="1494065" y="1360526"/>
            <a:ext cx="3041358" cy="4500521"/>
          </a:xfrm>
          <a:prstGeom prst="rect">
            <a:avLst/>
          </a:prstGeom>
          <a:noFill/>
          <a:ln cap="flat">
            <a:noFill/>
          </a:ln>
        </p:spPr>
      </p:pic>
      <p:pic>
        <p:nvPicPr>
          <p:cNvPr id="8" name="Image 5"/>
          <p:cNvPicPr>
            <a:picLocks noChangeAspect="1"/>
          </p:cNvPicPr>
          <p:nvPr/>
        </p:nvPicPr>
        <p:blipFill>
          <a:blip r:embed="rId3"/>
          <a:srcRect l="34723" t="21422" r="35269" b="10522"/>
          <a:stretch>
            <a:fillRect/>
          </a:stretch>
        </p:blipFill>
        <p:spPr>
          <a:xfrm>
            <a:off x="4553712" y="1360526"/>
            <a:ext cx="3127248" cy="4500521"/>
          </a:xfrm>
          <a:prstGeom prst="rect">
            <a:avLst/>
          </a:prstGeom>
          <a:noFill/>
          <a:ln cap="flat">
            <a:noFill/>
          </a:ln>
        </p:spPr>
      </p:pic>
      <p:pic>
        <p:nvPicPr>
          <p:cNvPr id="9" name="Image 5"/>
          <p:cNvPicPr>
            <a:picLocks noChangeAspect="1"/>
          </p:cNvPicPr>
          <p:nvPr/>
        </p:nvPicPr>
        <p:blipFill>
          <a:blip r:embed="rId3"/>
          <a:srcRect l="64994" t="21422" r="6160" b="10522"/>
          <a:stretch>
            <a:fillRect/>
          </a:stretch>
        </p:blipFill>
        <p:spPr>
          <a:xfrm>
            <a:off x="7708392" y="1360526"/>
            <a:ext cx="3006135" cy="4500521"/>
          </a:xfrm>
          <a:prstGeom prst="rect">
            <a:avLst/>
          </a:prstGeom>
          <a:noFill/>
          <a:ln cap="flat">
            <a:noFill/>
          </a:ln>
        </p:spPr>
      </p:pic>
    </p:spTree>
    <p:extLst>
      <p:ext uri="{BB962C8B-B14F-4D97-AF65-F5344CB8AC3E}">
        <p14:creationId xmlns:p14="http://schemas.microsoft.com/office/powerpoint/2010/main" val="346948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Projet ATRACT en actions</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white">
                  <a:lumMod val="50000"/>
                </a:prstClr>
              </a:solidFill>
              <a:effectLst/>
              <a:uLnTx/>
              <a:uFillTx/>
              <a:latin typeface="Aria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169</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pic>
        <p:nvPicPr>
          <p:cNvPr id="7" name="Image 5"/>
          <p:cNvPicPr>
            <a:picLocks noChangeAspect="1"/>
          </p:cNvPicPr>
          <p:nvPr/>
        </p:nvPicPr>
        <p:blipFill>
          <a:blip r:embed="rId3"/>
          <a:srcRect l="5364" t="21422" r="65452" b="10522"/>
          <a:stretch>
            <a:fillRect/>
          </a:stretch>
        </p:blipFill>
        <p:spPr>
          <a:xfrm>
            <a:off x="1494065" y="1360526"/>
            <a:ext cx="3041358" cy="4500521"/>
          </a:xfrm>
          <a:prstGeom prst="rect">
            <a:avLst/>
          </a:prstGeom>
          <a:noFill/>
          <a:ln cap="flat">
            <a:noFill/>
          </a:ln>
        </p:spPr>
      </p:pic>
      <p:sp>
        <p:nvSpPr>
          <p:cNvPr id="10" name="Espace réservé du contenu 2"/>
          <p:cNvSpPr>
            <a:spLocks noGrp="1"/>
          </p:cNvSpPr>
          <p:nvPr>
            <p:ph idx="13"/>
          </p:nvPr>
        </p:nvSpPr>
        <p:spPr>
          <a:xfrm>
            <a:off x="5189616" y="2657826"/>
            <a:ext cx="6099958" cy="1905920"/>
          </a:xfrm>
        </p:spPr>
        <p:txBody>
          <a:bodyPr anchor="t">
            <a:normAutofit/>
          </a:bodyPr>
          <a:lstStyle/>
          <a:p>
            <a:r>
              <a:rPr lang="fr-FR" dirty="0"/>
              <a:t>Analyse des données disponibles pour la définition de « projets types »</a:t>
            </a:r>
          </a:p>
          <a:p>
            <a:endParaRPr lang="fr-FR" dirty="0"/>
          </a:p>
          <a:p>
            <a:r>
              <a:rPr lang="fr-FR" b="1" dirty="0"/>
              <a:t>Analyse des besoins </a:t>
            </a:r>
            <a:r>
              <a:rPr lang="fr-FR" dirty="0"/>
              <a:t>(enquêtes PAI et lycées)</a:t>
            </a:r>
          </a:p>
          <a:p>
            <a:pPr marL="0" indent="0">
              <a:buNone/>
            </a:pPr>
            <a:r>
              <a:rPr lang="fr-FR" dirty="0"/>
              <a:t>=&gt;  Questionnaire Google </a:t>
            </a:r>
            <a:r>
              <a:rPr lang="fr-FR" dirty="0" err="1"/>
              <a:t>Form</a:t>
            </a:r>
            <a:endParaRPr lang="fr-FR" dirty="0"/>
          </a:p>
        </p:txBody>
      </p:sp>
    </p:spTree>
    <p:extLst>
      <p:ext uri="{BB962C8B-B14F-4D97-AF65-F5344CB8AC3E}">
        <p14:creationId xmlns:p14="http://schemas.microsoft.com/office/powerpoint/2010/main" val="29089854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FDA52B-C0FB-A279-40E8-48F432CCBCC9}"/>
              </a:ext>
            </a:extLst>
          </p:cNvPr>
          <p:cNvSpPr>
            <a:spLocks noGrp="1"/>
          </p:cNvSpPr>
          <p:nvPr>
            <p:ph type="title"/>
          </p:nvPr>
        </p:nvSpPr>
        <p:spPr>
          <a:xfrm>
            <a:off x="133200" y="365125"/>
            <a:ext cx="10980000" cy="864000"/>
          </a:xfrm>
        </p:spPr>
        <p:txBody>
          <a:bodyPr>
            <a:normAutofit fontScale="90000"/>
          </a:bodyPr>
          <a:lstStyle/>
          <a:p>
            <a:r>
              <a:rPr lang="fr-FR"/>
              <a:t>Chiffres clefs exploitations spécialisées et non spécialisées (par rapport à 2010) </a:t>
            </a:r>
          </a:p>
        </p:txBody>
      </p:sp>
      <p:sp>
        <p:nvSpPr>
          <p:cNvPr id="18" name="Espace réservé du contenu 17">
            <a:extLst>
              <a:ext uri="{FF2B5EF4-FFF2-40B4-BE49-F238E27FC236}">
                <a16:creationId xmlns:a16="http://schemas.microsoft.com/office/drawing/2014/main" id="{BD947F61-F9BE-68EF-2628-37CB94A1F97E}"/>
              </a:ext>
            </a:extLst>
          </p:cNvPr>
          <p:cNvSpPr>
            <a:spLocks noGrp="1"/>
          </p:cNvSpPr>
          <p:nvPr>
            <p:ph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0B4B51B-8219-2500-5EA3-5819F58D7CFB}"/>
              </a:ext>
            </a:extLst>
          </p:cNvPr>
          <p:cNvSpPr>
            <a:spLocks noGrp="1"/>
          </p:cNvSpPr>
          <p:nvPr>
            <p:ph type="sldNum" sz="quarter" idx="12"/>
          </p:nvPr>
        </p:nvSpPr>
        <p:spPr>
          <a:xfrm>
            <a:off x="11353800" y="3246437"/>
            <a:ext cx="838200" cy="365125"/>
          </a:xfrm>
        </p:spPr>
        <p:txBody>
          <a:bodyPr/>
          <a:lstStyle/>
          <a:p>
            <a:pPr lvl="0"/>
            <a:fld id="{6055246E-81F2-4716-A341-6139E5705588}" type="slidenum">
              <a:rPr lang="fr-FR" noProof="0" smtClean="0"/>
              <a:pPr lvl="0"/>
              <a:t>17</a:t>
            </a:fld>
            <a:endParaRPr lang="fr-FR" noProof="0"/>
          </a:p>
        </p:txBody>
      </p:sp>
      <p:sp>
        <p:nvSpPr>
          <p:cNvPr id="21" name="Espace réservé du contenu 20">
            <a:extLst>
              <a:ext uri="{FF2B5EF4-FFF2-40B4-BE49-F238E27FC236}">
                <a16:creationId xmlns:a16="http://schemas.microsoft.com/office/drawing/2014/main" id="{F7AD327A-2F18-C6CE-4349-D37A5236697E}"/>
              </a:ext>
            </a:extLst>
          </p:cNvPr>
          <p:cNvSpPr>
            <a:spLocks noGrp="1"/>
          </p:cNvSpPr>
          <p:nvPr>
            <p:ph sz="quarter" idx="13"/>
          </p:nvPr>
        </p:nvSpPr>
        <p:spPr/>
        <p:txBody>
          <a:bodyPr/>
          <a:lstStyle/>
          <a:p>
            <a:endParaRPr lang="fr-FR"/>
          </a:p>
        </p:txBody>
      </p:sp>
      <p:pic>
        <p:nvPicPr>
          <p:cNvPr id="6" name="Espace réservé du contenu 8" descr="Scène de ferme contour">
            <a:extLst>
              <a:ext uri="{FF2B5EF4-FFF2-40B4-BE49-F238E27FC236}">
                <a16:creationId xmlns:a16="http://schemas.microsoft.com/office/drawing/2014/main" id="{BCFF335F-E821-01B4-C7F6-F68F59CDBF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59937" y="1096333"/>
            <a:ext cx="1085432" cy="1085432"/>
          </a:xfrm>
          <a:prstGeom prst="rect">
            <a:avLst/>
          </a:prstGeom>
        </p:spPr>
      </p:pic>
      <p:pic>
        <p:nvPicPr>
          <p:cNvPr id="7" name="Graphique 6" descr="Homme agriculteur avec un remplissage uni">
            <a:extLst>
              <a:ext uri="{FF2B5EF4-FFF2-40B4-BE49-F238E27FC236}">
                <a16:creationId xmlns:a16="http://schemas.microsoft.com/office/drawing/2014/main" id="{F09E102D-F9E3-1F55-DADA-BC7D47C506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67906" y="2114325"/>
            <a:ext cx="963886" cy="963886"/>
          </a:xfrm>
          <a:prstGeom prst="rect">
            <a:avLst/>
          </a:prstGeom>
        </p:spPr>
      </p:pic>
      <p:pic>
        <p:nvPicPr>
          <p:cNvPr id="8" name="Graphique 7" descr="Agriculture contour">
            <a:extLst>
              <a:ext uri="{FF2B5EF4-FFF2-40B4-BE49-F238E27FC236}">
                <a16:creationId xmlns:a16="http://schemas.microsoft.com/office/drawing/2014/main" id="{FDC8F91F-29C8-E2DD-8F1B-993B2350D7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22712" y="3971473"/>
            <a:ext cx="1085432" cy="1085432"/>
          </a:xfrm>
          <a:prstGeom prst="rect">
            <a:avLst/>
          </a:prstGeom>
        </p:spPr>
      </p:pic>
      <p:pic>
        <p:nvPicPr>
          <p:cNvPr id="9" name="Graphique 8" descr="Femme agricultrice avec un remplissage uni">
            <a:extLst>
              <a:ext uri="{FF2B5EF4-FFF2-40B4-BE49-F238E27FC236}">
                <a16:creationId xmlns:a16="http://schemas.microsoft.com/office/drawing/2014/main" id="{92A19B50-DC74-85CA-4CBB-274373B1BB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39215" y="2114325"/>
            <a:ext cx="963886" cy="963886"/>
          </a:xfrm>
          <a:prstGeom prst="rect">
            <a:avLst/>
          </a:prstGeom>
        </p:spPr>
      </p:pic>
      <p:pic>
        <p:nvPicPr>
          <p:cNvPr id="10" name="Graphique 9" descr="Groupe avec un remplissage uni">
            <a:extLst>
              <a:ext uri="{FF2B5EF4-FFF2-40B4-BE49-F238E27FC236}">
                <a16:creationId xmlns:a16="http://schemas.microsoft.com/office/drawing/2014/main" id="{7594EA58-B830-E1CE-6088-06A528F3A2B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25809" y="3057073"/>
            <a:ext cx="1085432" cy="1085432"/>
          </a:xfrm>
          <a:prstGeom prst="rect">
            <a:avLst/>
          </a:prstGeom>
        </p:spPr>
      </p:pic>
      <p:sp>
        <p:nvSpPr>
          <p:cNvPr id="11" name="ZoneTexte 10">
            <a:extLst>
              <a:ext uri="{FF2B5EF4-FFF2-40B4-BE49-F238E27FC236}">
                <a16:creationId xmlns:a16="http://schemas.microsoft.com/office/drawing/2014/main" id="{A4F7F49D-8765-059C-EBC1-D9F1D1D4A456}"/>
              </a:ext>
            </a:extLst>
          </p:cNvPr>
          <p:cNvSpPr txBox="1"/>
          <p:nvPr/>
        </p:nvSpPr>
        <p:spPr>
          <a:xfrm>
            <a:off x="8156719" y="1354482"/>
            <a:ext cx="422632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469 </a:t>
            </a:r>
            <a:r>
              <a:rPr kumimoji="0" lang="fr-FR" sz="1600" b="0" i="0" u="none" strike="noStrike" kern="1200" cap="none" spc="0" normalizeH="0" baseline="0" noProof="0">
                <a:ln>
                  <a:noFill/>
                </a:ln>
                <a:solidFill>
                  <a:srgbClr val="000000"/>
                </a:solidFill>
                <a:effectLst/>
                <a:uLnTx/>
                <a:uFillTx/>
                <a:latin typeface="Verdana"/>
                <a:ea typeface="Verdana"/>
                <a:cs typeface="+mn-cs"/>
              </a:rPr>
              <a:t>exploitations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a:ln>
                  <a:noFill/>
                </a:ln>
                <a:solidFill>
                  <a:srgbClr val="000000"/>
                </a:solidFill>
                <a:effectLst/>
                <a:uLnTx/>
                <a:uFillTx/>
                <a:latin typeface="Verdana"/>
                <a:ea typeface="Verdana"/>
                <a:cs typeface="+mn-cs"/>
              </a:rPr>
              <a:t>(-23,24%) </a:t>
            </a:r>
          </a:p>
        </p:txBody>
      </p:sp>
      <p:sp>
        <p:nvSpPr>
          <p:cNvPr id="12" name="ZoneTexte 11">
            <a:extLst>
              <a:ext uri="{FF2B5EF4-FFF2-40B4-BE49-F238E27FC236}">
                <a16:creationId xmlns:a16="http://schemas.microsoft.com/office/drawing/2014/main" id="{7B3915E5-FF6E-9F0E-BEBC-CA4DD33CDD44}"/>
              </a:ext>
            </a:extLst>
          </p:cNvPr>
          <p:cNvSpPr txBox="1"/>
          <p:nvPr/>
        </p:nvSpPr>
        <p:spPr>
          <a:xfrm>
            <a:off x="8151221" y="2108953"/>
            <a:ext cx="371080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927 </a:t>
            </a:r>
            <a:r>
              <a:rPr kumimoji="0" lang="fr-FR" sz="1600" b="0" i="0" u="none" strike="noStrike" kern="1200" cap="none" spc="0" normalizeH="0" baseline="0" noProof="0">
                <a:ln>
                  <a:noFill/>
                </a:ln>
                <a:solidFill>
                  <a:srgbClr val="000000"/>
                </a:solidFill>
                <a:effectLst/>
                <a:uLnTx/>
                <a:uFillTx/>
                <a:latin typeface="Verdana"/>
                <a:ea typeface="Verdana"/>
                <a:cs typeface="+mn-cs"/>
              </a:rPr>
              <a:t>chefs d'exploitation et co-exploitants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a:ln>
                  <a:noFill/>
                </a:ln>
                <a:solidFill>
                  <a:srgbClr val="000000"/>
                </a:solidFill>
                <a:effectLst/>
                <a:uLnTx/>
                <a:uFillTx/>
                <a:latin typeface="Verdana"/>
                <a:ea typeface="Verdana"/>
                <a:cs typeface="+mn-cs"/>
              </a:rPr>
              <a:t>(-19,04%</a:t>
            </a:r>
            <a:r>
              <a:rPr kumimoji="0" lang="fr-FR" sz="1800" b="0" i="1" u="none" strike="noStrike" kern="1200" cap="none" spc="0" normalizeH="0" baseline="0" noProof="0">
                <a:ln>
                  <a:noFill/>
                </a:ln>
                <a:solidFill>
                  <a:srgbClr val="000000"/>
                </a:solidFill>
                <a:effectLst/>
                <a:uLnTx/>
                <a:uFillTx/>
                <a:latin typeface="Verdana"/>
                <a:ea typeface="Verdana"/>
                <a:cs typeface="+mn-cs"/>
              </a:rPr>
              <a:t>)</a:t>
            </a:r>
          </a:p>
        </p:txBody>
      </p:sp>
      <p:sp>
        <p:nvSpPr>
          <p:cNvPr id="13" name="ZoneTexte 12">
            <a:extLst>
              <a:ext uri="{FF2B5EF4-FFF2-40B4-BE49-F238E27FC236}">
                <a16:creationId xmlns:a16="http://schemas.microsoft.com/office/drawing/2014/main" id="{53DCCCB9-F688-4D6A-AA63-A00C0676E310}"/>
              </a:ext>
            </a:extLst>
          </p:cNvPr>
          <p:cNvSpPr txBox="1"/>
          <p:nvPr/>
        </p:nvSpPr>
        <p:spPr>
          <a:xfrm>
            <a:off x="8156719" y="3202280"/>
            <a:ext cx="351280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1 586 </a:t>
            </a:r>
            <a:r>
              <a:rPr kumimoji="0" lang="fr-FR" sz="1600" b="0" i="0" u="none" strike="noStrike" kern="1200" cap="none" spc="0" normalizeH="0" baseline="0" noProof="0">
                <a:ln>
                  <a:noFill/>
                </a:ln>
                <a:solidFill>
                  <a:srgbClr val="000000"/>
                </a:solidFill>
                <a:effectLst/>
                <a:uLnTx/>
                <a:uFillTx/>
                <a:latin typeface="Verdana"/>
                <a:ea typeface="Verdana"/>
                <a:cs typeface="+mn-cs"/>
              </a:rPr>
              <a:t>ETP</a:t>
            </a:r>
            <a:r>
              <a:rPr kumimoji="0" lang="fr-FR" sz="1600" b="0" i="1" u="none" strike="noStrike" kern="1200" cap="none" spc="0" normalizeH="0" baseline="0" noProof="0">
                <a:ln>
                  <a:noFill/>
                </a:ln>
                <a:solidFill>
                  <a:srgbClr val="000000"/>
                </a:solidFill>
                <a:effectLst/>
                <a:uLnTx/>
                <a:uFillTx/>
                <a:latin typeface="Verdana"/>
                <a:ea typeface="Verdan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a:ln>
                  <a:noFill/>
                </a:ln>
                <a:solidFill>
                  <a:srgbClr val="000000"/>
                </a:solidFill>
                <a:effectLst/>
                <a:uLnTx/>
                <a:uFillTx/>
                <a:latin typeface="Verdana"/>
                <a:ea typeface="Verdana"/>
                <a:cs typeface="+mn-cs"/>
              </a:rPr>
              <a:t>(-3,16%)</a:t>
            </a:r>
          </a:p>
        </p:txBody>
      </p:sp>
      <p:sp>
        <p:nvSpPr>
          <p:cNvPr id="14" name="ZoneTexte 13">
            <a:extLst>
              <a:ext uri="{FF2B5EF4-FFF2-40B4-BE49-F238E27FC236}">
                <a16:creationId xmlns:a16="http://schemas.microsoft.com/office/drawing/2014/main" id="{9973985A-7614-3B1C-FD52-4926AA42EE8C}"/>
              </a:ext>
            </a:extLst>
          </p:cNvPr>
          <p:cNvSpPr txBox="1"/>
          <p:nvPr/>
        </p:nvSpPr>
        <p:spPr>
          <a:xfrm>
            <a:off x="8156719" y="4041918"/>
            <a:ext cx="454834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55 688,67 ha </a:t>
            </a:r>
            <a:r>
              <a:rPr kumimoji="0" lang="fr-FR" sz="1600" b="0" i="0" u="none" strike="noStrike" kern="1200" cap="none" spc="0" normalizeH="0" baseline="0" noProof="0">
                <a:ln>
                  <a:noFill/>
                </a:ln>
                <a:solidFill>
                  <a:srgbClr val="000000"/>
                </a:solidFill>
                <a:effectLst/>
                <a:uLnTx/>
                <a:uFillTx/>
                <a:latin typeface="Verdana"/>
                <a:ea typeface="Verdana"/>
                <a:cs typeface="+mn-cs"/>
              </a:rPr>
              <a:t>de SAU</a:t>
            </a:r>
            <a:r>
              <a:rPr kumimoji="0" lang="fr-FR" sz="1600" b="0" i="1" u="none" strike="noStrike" kern="1200" cap="none" spc="0" normalizeH="0" baseline="0" noProof="0">
                <a:ln>
                  <a:noFill/>
                </a:ln>
                <a:solidFill>
                  <a:srgbClr val="000000"/>
                </a:solidFill>
                <a:effectLst/>
                <a:uLnTx/>
                <a:uFillTx/>
                <a:latin typeface="Verdana"/>
                <a:ea typeface="Verdana"/>
                <a:cs typeface="+mn-cs"/>
              </a:rPr>
              <a:t> (-4,22%)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106,57 ha</a:t>
            </a:r>
            <a:r>
              <a:rPr kumimoji="0" lang="fr-FR" sz="1600" b="0" i="0" u="none" strike="noStrike" kern="1200" cap="none" spc="0" normalizeH="0" baseline="0" noProof="0">
                <a:ln>
                  <a:noFill/>
                </a:ln>
                <a:solidFill>
                  <a:srgbClr val="000000"/>
                </a:solidFill>
                <a:effectLst/>
                <a:uLnTx/>
                <a:uFillTx/>
                <a:latin typeface="Verdana"/>
                <a:ea typeface="Verdana"/>
                <a:cs typeface="+mn-cs"/>
              </a:rPr>
              <a:t> de SAU médiane/exploitation  </a:t>
            </a:r>
            <a:r>
              <a:rPr kumimoji="0" lang="fr-FR" sz="1600" b="0" i="1" u="none" strike="noStrike" kern="1200" cap="none" spc="0" normalizeH="0" baseline="0" noProof="0">
                <a:ln>
                  <a:noFill/>
                </a:ln>
                <a:solidFill>
                  <a:srgbClr val="000000"/>
                </a:solidFill>
                <a:effectLst/>
                <a:uLnTx/>
                <a:uFillTx/>
                <a:latin typeface="Verdana"/>
                <a:ea typeface="Verdana"/>
                <a:cs typeface="+mn-cs"/>
              </a:rPr>
              <a:t>(+32,18%)</a:t>
            </a:r>
          </a:p>
        </p:txBody>
      </p:sp>
      <p:pic>
        <p:nvPicPr>
          <p:cNvPr id="15" name="Graphique 14" descr="Cochon avec un remplissage uni">
            <a:extLst>
              <a:ext uri="{FF2B5EF4-FFF2-40B4-BE49-F238E27FC236}">
                <a16:creationId xmlns:a16="http://schemas.microsoft.com/office/drawing/2014/main" id="{C357E408-0ACE-E2AE-E5FB-D4B1C9A6A1A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48832" y="1202943"/>
            <a:ext cx="832239" cy="832239"/>
          </a:xfrm>
          <a:prstGeom prst="rect">
            <a:avLst/>
          </a:prstGeom>
        </p:spPr>
      </p:pic>
      <p:pic>
        <p:nvPicPr>
          <p:cNvPr id="16" name="Graphique 15" descr="Tirelire avec un remplissage uni">
            <a:extLst>
              <a:ext uri="{FF2B5EF4-FFF2-40B4-BE49-F238E27FC236}">
                <a16:creationId xmlns:a16="http://schemas.microsoft.com/office/drawing/2014/main" id="{1160C77E-CC9C-BF7C-FDE6-AC98C7FC938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82015" y="4988201"/>
            <a:ext cx="1085432" cy="1085432"/>
          </a:xfrm>
          <a:prstGeom prst="rect">
            <a:avLst/>
          </a:prstGeom>
        </p:spPr>
      </p:pic>
      <p:sp>
        <p:nvSpPr>
          <p:cNvPr id="17" name="ZoneTexte 16">
            <a:extLst>
              <a:ext uri="{FF2B5EF4-FFF2-40B4-BE49-F238E27FC236}">
                <a16:creationId xmlns:a16="http://schemas.microsoft.com/office/drawing/2014/main" id="{746E5D34-206B-3195-9A69-12E41F87E537}"/>
              </a:ext>
            </a:extLst>
          </p:cNvPr>
          <p:cNvSpPr txBox="1"/>
          <p:nvPr/>
        </p:nvSpPr>
        <p:spPr>
          <a:xfrm>
            <a:off x="8077346" y="5038951"/>
            <a:ext cx="454834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140 611,37 € </a:t>
            </a:r>
            <a:r>
              <a:rPr kumimoji="0" lang="fr-FR" sz="1600" b="0" i="0" u="none" strike="noStrike" kern="1200" cap="none" spc="0" normalizeH="0" baseline="0" noProof="0">
                <a:ln>
                  <a:noFill/>
                </a:ln>
                <a:solidFill>
                  <a:srgbClr val="000000"/>
                </a:solidFill>
                <a:effectLst/>
                <a:uLnTx/>
                <a:uFillTx/>
                <a:latin typeface="Verdana"/>
                <a:ea typeface="Verdana"/>
                <a:cs typeface="+mn-cs"/>
              </a:rPr>
              <a:t>de PBS</a:t>
            </a:r>
            <a:r>
              <a:rPr kumimoji="0" lang="fr-FR" sz="1600" b="0" i="1" u="none" strike="noStrike" kern="1200" cap="none" spc="0" normalizeH="0" baseline="0" noProof="0">
                <a:ln>
                  <a:noFill/>
                </a:ln>
                <a:solidFill>
                  <a:srgbClr val="000000"/>
                </a:solidFill>
                <a:effectLst/>
                <a:uLnTx/>
                <a:uFillTx/>
                <a:latin typeface="Verdana"/>
                <a:ea typeface="Verdana"/>
                <a:cs typeface="+mn-cs"/>
              </a:rPr>
              <a:t> (-21,89%)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244,13 €</a:t>
            </a:r>
            <a:r>
              <a:rPr kumimoji="0" lang="fr-FR" sz="1600" b="0" i="0" u="none" strike="noStrike" kern="1200" cap="none" spc="0" normalizeH="0" baseline="0" noProof="0">
                <a:ln>
                  <a:noFill/>
                </a:ln>
                <a:solidFill>
                  <a:srgbClr val="000000"/>
                </a:solidFill>
                <a:effectLst/>
                <a:uLnTx/>
                <a:uFillTx/>
                <a:latin typeface="Verdana"/>
                <a:ea typeface="Verdana"/>
                <a:cs typeface="+mn-cs"/>
              </a:rPr>
              <a:t> de PBS médiane/exploitation </a:t>
            </a:r>
            <a:r>
              <a:rPr kumimoji="0" lang="fr-FR" sz="1600" b="0" i="1" u="none" strike="noStrike" kern="1200" cap="none" spc="0" normalizeH="0" baseline="0" noProof="0">
                <a:ln>
                  <a:noFill/>
                </a:ln>
                <a:solidFill>
                  <a:srgbClr val="000000"/>
                </a:solidFill>
                <a:effectLst/>
                <a:uLnTx/>
                <a:uFillTx/>
                <a:latin typeface="Verdana"/>
                <a:ea typeface="Verdana"/>
                <a:cs typeface="+mn-cs"/>
              </a:rPr>
              <a:t>(+6,66%)</a:t>
            </a:r>
          </a:p>
        </p:txBody>
      </p:sp>
      <p:pic>
        <p:nvPicPr>
          <p:cNvPr id="19" name="Graphique 18" descr="Cochon avec un remplissage uni">
            <a:extLst>
              <a:ext uri="{FF2B5EF4-FFF2-40B4-BE49-F238E27FC236}">
                <a16:creationId xmlns:a16="http://schemas.microsoft.com/office/drawing/2014/main" id="{228B8D62-249B-7225-9369-115909D150C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882015" y="5952421"/>
            <a:ext cx="1085431" cy="1085431"/>
          </a:xfrm>
          <a:prstGeom prst="rect">
            <a:avLst/>
          </a:prstGeom>
        </p:spPr>
      </p:pic>
      <p:sp>
        <p:nvSpPr>
          <p:cNvPr id="20" name="ZoneTexte 19">
            <a:extLst>
              <a:ext uri="{FF2B5EF4-FFF2-40B4-BE49-F238E27FC236}">
                <a16:creationId xmlns:a16="http://schemas.microsoft.com/office/drawing/2014/main" id="{95378CCA-7222-C757-B76A-0BF075056833}"/>
              </a:ext>
            </a:extLst>
          </p:cNvPr>
          <p:cNvSpPr txBox="1"/>
          <p:nvPr/>
        </p:nvSpPr>
        <p:spPr>
          <a:xfrm>
            <a:off x="8046114" y="5985894"/>
            <a:ext cx="41182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293 938 </a:t>
            </a:r>
            <a:r>
              <a:rPr kumimoji="0" lang="fr-FR" sz="1600" b="0" i="0" u="none" strike="noStrike" kern="1200" cap="none" spc="0" normalizeH="0" baseline="0" noProof="0">
                <a:ln>
                  <a:noFill/>
                </a:ln>
                <a:solidFill>
                  <a:srgbClr val="000000"/>
                </a:solidFill>
                <a:effectLst/>
                <a:uLnTx/>
                <a:uFillTx/>
                <a:latin typeface="Verdana"/>
                <a:ea typeface="Verdana"/>
                <a:cs typeface="+mn-cs"/>
              </a:rPr>
              <a:t>têtes de porcs </a:t>
            </a:r>
            <a:r>
              <a:rPr kumimoji="0" lang="fr-FR" sz="1600" b="0" i="1" u="none" strike="noStrike" kern="1200" cap="none" spc="0" normalizeH="0" baseline="0" noProof="0">
                <a:ln>
                  <a:noFill/>
                </a:ln>
                <a:solidFill>
                  <a:srgbClr val="000000"/>
                </a:solidFill>
                <a:effectLst/>
                <a:uLnTx/>
                <a:uFillTx/>
                <a:latin typeface="Verdana"/>
                <a:ea typeface="Verdana"/>
                <a:cs typeface="+mn-cs"/>
              </a:rPr>
              <a:t>(-12%)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626 </a:t>
            </a:r>
            <a:r>
              <a:rPr kumimoji="0" lang="fr-FR" sz="1600" b="0" i="0" u="none" strike="noStrike" kern="1200" cap="none" spc="0" normalizeH="0" baseline="0" noProof="0">
                <a:ln>
                  <a:noFill/>
                </a:ln>
                <a:solidFill>
                  <a:srgbClr val="000000"/>
                </a:solidFill>
                <a:effectLst/>
                <a:uLnTx/>
                <a:uFillTx/>
                <a:latin typeface="Verdana"/>
                <a:ea typeface="Verdana"/>
                <a:cs typeface="+mn-cs"/>
              </a:rPr>
              <a:t>têtes moyenne/exploitation </a:t>
            </a:r>
            <a:r>
              <a:rPr kumimoji="0" lang="fr-FR" sz="1600" b="0" i="1" u="none" strike="noStrike" kern="1200" cap="none" spc="0" normalizeH="0" baseline="0" noProof="0">
                <a:ln>
                  <a:noFill/>
                </a:ln>
                <a:solidFill>
                  <a:srgbClr val="000000"/>
                </a:solidFill>
                <a:effectLst/>
                <a:uLnTx/>
                <a:uFillTx/>
                <a:latin typeface="Verdana"/>
                <a:ea typeface="Verdana"/>
                <a:cs typeface="+mn-cs"/>
              </a:rPr>
              <a:t>(+14%)</a:t>
            </a:r>
          </a:p>
        </p:txBody>
      </p:sp>
      <p:sp>
        <p:nvSpPr>
          <p:cNvPr id="24" name="Rectangle 23">
            <a:extLst>
              <a:ext uri="{FF2B5EF4-FFF2-40B4-BE49-F238E27FC236}">
                <a16:creationId xmlns:a16="http://schemas.microsoft.com/office/drawing/2014/main" id="{9D5E7399-132B-EF1B-B6A0-57C0A2903501}"/>
              </a:ext>
            </a:extLst>
          </p:cNvPr>
          <p:cNvSpPr/>
          <p:nvPr/>
        </p:nvSpPr>
        <p:spPr>
          <a:xfrm>
            <a:off x="6459937" y="1202942"/>
            <a:ext cx="5453145" cy="5663877"/>
          </a:xfrm>
          <a:prstGeom prst="rect">
            <a:avLst/>
          </a:prstGeom>
          <a:noFill/>
          <a:ln w="38100">
            <a:solidFill>
              <a:srgbClr val="C88D7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Verdana"/>
              <a:ea typeface="+mn-ea"/>
              <a:cs typeface="+mn-cs"/>
            </a:endParaRPr>
          </a:p>
        </p:txBody>
      </p:sp>
      <p:pic>
        <p:nvPicPr>
          <p:cNvPr id="25" name="Espace réservé du contenu 8" descr="Scène de ferme contour">
            <a:extLst>
              <a:ext uri="{FF2B5EF4-FFF2-40B4-BE49-F238E27FC236}">
                <a16:creationId xmlns:a16="http://schemas.microsoft.com/office/drawing/2014/main" id="{31C21DD9-B546-DC3B-3A0C-B73399C0016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82651" y="1131975"/>
            <a:ext cx="1085432" cy="1085432"/>
          </a:xfrm>
          <a:prstGeom prst="rect">
            <a:avLst/>
          </a:prstGeom>
        </p:spPr>
      </p:pic>
      <p:pic>
        <p:nvPicPr>
          <p:cNvPr id="26" name="Graphique 25" descr="Homme agriculteur avec un remplissage uni">
            <a:extLst>
              <a:ext uri="{FF2B5EF4-FFF2-40B4-BE49-F238E27FC236}">
                <a16:creationId xmlns:a16="http://schemas.microsoft.com/office/drawing/2014/main" id="{B19A8A71-2F10-7B91-4B2E-3F58E1758CB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14438" y="2112543"/>
            <a:ext cx="963886" cy="963886"/>
          </a:xfrm>
          <a:prstGeom prst="rect">
            <a:avLst/>
          </a:prstGeom>
        </p:spPr>
      </p:pic>
      <p:pic>
        <p:nvPicPr>
          <p:cNvPr id="27" name="Graphique 26" descr="Agriculture contour">
            <a:extLst>
              <a:ext uri="{FF2B5EF4-FFF2-40B4-BE49-F238E27FC236}">
                <a16:creationId xmlns:a16="http://schemas.microsoft.com/office/drawing/2014/main" id="{BF79678E-3398-1567-6067-D6B166B4429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13798" y="4013033"/>
            <a:ext cx="1085432" cy="1085432"/>
          </a:xfrm>
          <a:prstGeom prst="rect">
            <a:avLst/>
          </a:prstGeom>
        </p:spPr>
      </p:pic>
      <p:pic>
        <p:nvPicPr>
          <p:cNvPr id="28" name="Graphique 27" descr="Femme agricultrice avec un remplissage uni">
            <a:extLst>
              <a:ext uri="{FF2B5EF4-FFF2-40B4-BE49-F238E27FC236}">
                <a16:creationId xmlns:a16="http://schemas.microsoft.com/office/drawing/2014/main" id="{3A5546E7-690E-AE12-1EFF-6B0C7A193D34}"/>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285747" y="2112543"/>
            <a:ext cx="963886" cy="963886"/>
          </a:xfrm>
          <a:prstGeom prst="rect">
            <a:avLst/>
          </a:prstGeom>
        </p:spPr>
      </p:pic>
      <p:pic>
        <p:nvPicPr>
          <p:cNvPr id="29" name="Graphique 28" descr="Groupe avec un remplissage uni">
            <a:extLst>
              <a:ext uri="{FF2B5EF4-FFF2-40B4-BE49-F238E27FC236}">
                <a16:creationId xmlns:a16="http://schemas.microsoft.com/office/drawing/2014/main" id="{4ECDBEFA-E566-FC70-5CD7-D0B48CD059E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46307" y="3058035"/>
            <a:ext cx="1085432" cy="1085432"/>
          </a:xfrm>
          <a:prstGeom prst="rect">
            <a:avLst/>
          </a:prstGeom>
        </p:spPr>
      </p:pic>
      <p:sp>
        <p:nvSpPr>
          <p:cNvPr id="30" name="ZoneTexte 29">
            <a:extLst>
              <a:ext uri="{FF2B5EF4-FFF2-40B4-BE49-F238E27FC236}">
                <a16:creationId xmlns:a16="http://schemas.microsoft.com/office/drawing/2014/main" id="{DB38C195-CA58-8FCE-B53F-EACC76D5C0AA}"/>
              </a:ext>
            </a:extLst>
          </p:cNvPr>
          <p:cNvSpPr txBox="1"/>
          <p:nvPr/>
        </p:nvSpPr>
        <p:spPr>
          <a:xfrm>
            <a:off x="2103251" y="1352700"/>
            <a:ext cx="422632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151 </a:t>
            </a:r>
            <a:r>
              <a:rPr kumimoji="0" lang="fr-FR" sz="1600" b="0" i="0" u="none" strike="noStrike" kern="1200" cap="none" spc="0" normalizeH="0" baseline="0" noProof="0">
                <a:ln>
                  <a:noFill/>
                </a:ln>
                <a:solidFill>
                  <a:srgbClr val="000000"/>
                </a:solidFill>
                <a:effectLst/>
                <a:uLnTx/>
                <a:uFillTx/>
                <a:latin typeface="Verdana"/>
                <a:ea typeface="Verdana"/>
                <a:cs typeface="+mn-cs"/>
              </a:rPr>
              <a:t>exploitations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a:ln>
                  <a:noFill/>
                </a:ln>
                <a:solidFill>
                  <a:srgbClr val="000000"/>
                </a:solidFill>
                <a:effectLst/>
                <a:uLnTx/>
                <a:uFillTx/>
                <a:latin typeface="Verdana"/>
                <a:ea typeface="Verdana"/>
                <a:cs typeface="+mn-cs"/>
              </a:rPr>
              <a:t>(-18,37%) </a:t>
            </a:r>
          </a:p>
        </p:txBody>
      </p:sp>
      <p:sp>
        <p:nvSpPr>
          <p:cNvPr id="31" name="ZoneTexte 30">
            <a:extLst>
              <a:ext uri="{FF2B5EF4-FFF2-40B4-BE49-F238E27FC236}">
                <a16:creationId xmlns:a16="http://schemas.microsoft.com/office/drawing/2014/main" id="{382322E8-9616-82CC-AB23-A3EE25C0215A}"/>
              </a:ext>
            </a:extLst>
          </p:cNvPr>
          <p:cNvSpPr txBox="1"/>
          <p:nvPr/>
        </p:nvSpPr>
        <p:spPr>
          <a:xfrm>
            <a:off x="2097753" y="2107171"/>
            <a:ext cx="371080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198 </a:t>
            </a:r>
            <a:r>
              <a:rPr kumimoji="0" lang="fr-FR" sz="1600" b="0" i="0" u="none" strike="noStrike" kern="1200" cap="none" spc="0" normalizeH="0" baseline="0" noProof="0">
                <a:ln>
                  <a:noFill/>
                </a:ln>
                <a:solidFill>
                  <a:srgbClr val="000000"/>
                </a:solidFill>
                <a:effectLst/>
                <a:uLnTx/>
                <a:uFillTx/>
                <a:latin typeface="Verdana"/>
                <a:ea typeface="Verdana"/>
                <a:cs typeface="+mn-cs"/>
              </a:rPr>
              <a:t>chefs d'exploitation et co-exploitants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a:ln>
                  <a:noFill/>
                </a:ln>
                <a:solidFill>
                  <a:srgbClr val="000000"/>
                </a:solidFill>
                <a:effectLst/>
                <a:uLnTx/>
                <a:uFillTx/>
                <a:latin typeface="Verdana"/>
                <a:ea typeface="Verdana"/>
                <a:cs typeface="+mn-cs"/>
              </a:rPr>
              <a:t>(-13,91%</a:t>
            </a:r>
            <a:r>
              <a:rPr kumimoji="0" lang="fr-FR" sz="1800" b="0" i="1" u="none" strike="noStrike" kern="1200" cap="none" spc="0" normalizeH="0" baseline="0" noProof="0">
                <a:ln>
                  <a:noFill/>
                </a:ln>
                <a:solidFill>
                  <a:srgbClr val="000000"/>
                </a:solidFill>
                <a:effectLst/>
                <a:uLnTx/>
                <a:uFillTx/>
                <a:latin typeface="Verdana"/>
                <a:ea typeface="Verdana"/>
                <a:cs typeface="+mn-cs"/>
              </a:rPr>
              <a:t>)</a:t>
            </a:r>
          </a:p>
        </p:txBody>
      </p:sp>
      <p:sp>
        <p:nvSpPr>
          <p:cNvPr id="32" name="ZoneTexte 31">
            <a:extLst>
              <a:ext uri="{FF2B5EF4-FFF2-40B4-BE49-F238E27FC236}">
                <a16:creationId xmlns:a16="http://schemas.microsoft.com/office/drawing/2014/main" id="{A358B216-4DB8-995F-9696-588ACABF5641}"/>
              </a:ext>
            </a:extLst>
          </p:cNvPr>
          <p:cNvSpPr txBox="1"/>
          <p:nvPr/>
        </p:nvSpPr>
        <p:spPr>
          <a:xfrm>
            <a:off x="2088137" y="3294649"/>
            <a:ext cx="351280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353 </a:t>
            </a:r>
            <a:r>
              <a:rPr kumimoji="0" lang="fr-FR" sz="1600" b="0" i="0" u="none" strike="noStrike" kern="1200" cap="none" spc="0" normalizeH="0" baseline="0" noProof="0">
                <a:ln>
                  <a:noFill/>
                </a:ln>
                <a:solidFill>
                  <a:srgbClr val="000000"/>
                </a:solidFill>
                <a:effectLst/>
                <a:uLnTx/>
                <a:uFillTx/>
                <a:latin typeface="Verdana"/>
                <a:ea typeface="Verdana"/>
                <a:cs typeface="+mn-cs"/>
              </a:rPr>
              <a:t>ETP</a:t>
            </a:r>
            <a:r>
              <a:rPr kumimoji="0" lang="fr-FR" sz="1600" b="0" i="1" u="none" strike="noStrike" kern="1200" cap="none" spc="0" normalizeH="0" baseline="0" noProof="0">
                <a:ln>
                  <a:noFill/>
                </a:ln>
                <a:solidFill>
                  <a:srgbClr val="000000"/>
                </a:solidFill>
                <a:effectLst/>
                <a:uLnTx/>
                <a:uFillTx/>
                <a:latin typeface="Verdana"/>
                <a:ea typeface="Verdan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a:ln>
                  <a:noFill/>
                </a:ln>
                <a:solidFill>
                  <a:srgbClr val="000000"/>
                </a:solidFill>
                <a:effectLst/>
                <a:uLnTx/>
                <a:uFillTx/>
                <a:latin typeface="Verdana"/>
                <a:ea typeface="Verdana"/>
                <a:cs typeface="+mn-cs"/>
              </a:rPr>
              <a:t>(+5,72%)</a:t>
            </a:r>
          </a:p>
        </p:txBody>
      </p:sp>
      <p:sp>
        <p:nvSpPr>
          <p:cNvPr id="33" name="ZoneTexte 32">
            <a:extLst>
              <a:ext uri="{FF2B5EF4-FFF2-40B4-BE49-F238E27FC236}">
                <a16:creationId xmlns:a16="http://schemas.microsoft.com/office/drawing/2014/main" id="{63B3F28C-8647-C5F2-EBFD-A58F3033795A}"/>
              </a:ext>
            </a:extLst>
          </p:cNvPr>
          <p:cNvSpPr txBox="1"/>
          <p:nvPr/>
        </p:nvSpPr>
        <p:spPr>
          <a:xfrm>
            <a:off x="2023878" y="4061030"/>
            <a:ext cx="35128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2 036,37 ha </a:t>
            </a:r>
            <a:r>
              <a:rPr kumimoji="0" lang="fr-FR" sz="1600" b="0" i="0" u="none" strike="noStrike" kern="1200" cap="none" spc="0" normalizeH="0" baseline="0" noProof="0">
                <a:ln>
                  <a:noFill/>
                </a:ln>
                <a:solidFill>
                  <a:srgbClr val="000000"/>
                </a:solidFill>
                <a:effectLst/>
                <a:uLnTx/>
                <a:uFillTx/>
                <a:latin typeface="Verdana"/>
                <a:ea typeface="Verdana"/>
                <a:cs typeface="+mn-cs"/>
              </a:rPr>
              <a:t>de SAU</a:t>
            </a:r>
            <a:r>
              <a:rPr kumimoji="0" lang="fr-FR" sz="1600" b="0" i="1" u="none" strike="noStrike" kern="1200" cap="none" spc="0" normalizeH="0" baseline="0" noProof="0">
                <a:ln>
                  <a:noFill/>
                </a:ln>
                <a:solidFill>
                  <a:srgbClr val="000000"/>
                </a:solidFill>
                <a:effectLst/>
                <a:uLnTx/>
                <a:uFillTx/>
                <a:latin typeface="Verdana"/>
                <a:ea typeface="Verdana"/>
                <a:cs typeface="+mn-cs"/>
              </a:rPr>
              <a:t> (-3,46%)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2 ha</a:t>
            </a:r>
            <a:r>
              <a:rPr kumimoji="0" lang="fr-FR" sz="1600" b="0" i="0" u="none" strike="noStrike" kern="1200" cap="none" spc="0" normalizeH="0" baseline="0" noProof="0">
                <a:ln>
                  <a:noFill/>
                </a:ln>
                <a:solidFill>
                  <a:srgbClr val="000000"/>
                </a:solidFill>
                <a:effectLst/>
                <a:uLnTx/>
                <a:uFillTx/>
                <a:latin typeface="Verdana"/>
                <a:ea typeface="Verdana"/>
                <a:cs typeface="+mn-cs"/>
              </a:rPr>
              <a:t> de SAU médiane/exploitation  </a:t>
            </a:r>
            <a:r>
              <a:rPr kumimoji="0" lang="fr-FR" sz="1600" b="0" i="1" u="none" strike="noStrike" kern="1200" cap="none" spc="0" normalizeH="0" baseline="0" noProof="0">
                <a:ln>
                  <a:noFill/>
                </a:ln>
                <a:solidFill>
                  <a:srgbClr val="000000"/>
                </a:solidFill>
                <a:effectLst/>
                <a:uLnTx/>
                <a:uFillTx/>
                <a:latin typeface="Verdana"/>
                <a:ea typeface="Verdana"/>
                <a:cs typeface="+mn-cs"/>
              </a:rPr>
              <a:t>(-87%)</a:t>
            </a:r>
          </a:p>
        </p:txBody>
      </p:sp>
      <p:pic>
        <p:nvPicPr>
          <p:cNvPr id="34" name="Graphique 33" descr="Cochon avec un remplissage uni">
            <a:extLst>
              <a:ext uri="{FF2B5EF4-FFF2-40B4-BE49-F238E27FC236}">
                <a16:creationId xmlns:a16="http://schemas.microsoft.com/office/drawing/2014/main" id="{EBEFA57A-EE73-675F-F17D-349D00BC7C1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395364" y="1201161"/>
            <a:ext cx="832239" cy="832239"/>
          </a:xfrm>
          <a:prstGeom prst="rect">
            <a:avLst/>
          </a:prstGeom>
        </p:spPr>
      </p:pic>
      <p:pic>
        <p:nvPicPr>
          <p:cNvPr id="35" name="Graphique 34" descr="Tirelire avec un remplissage uni">
            <a:extLst>
              <a:ext uri="{FF2B5EF4-FFF2-40B4-BE49-F238E27FC236}">
                <a16:creationId xmlns:a16="http://schemas.microsoft.com/office/drawing/2014/main" id="{BA50C2D7-8B05-5183-DF64-F81784AF2226}"/>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13798" y="5034064"/>
            <a:ext cx="1085432" cy="1085432"/>
          </a:xfrm>
          <a:prstGeom prst="rect">
            <a:avLst/>
          </a:prstGeom>
        </p:spPr>
      </p:pic>
      <p:sp>
        <p:nvSpPr>
          <p:cNvPr id="36" name="ZoneTexte 35">
            <a:extLst>
              <a:ext uri="{FF2B5EF4-FFF2-40B4-BE49-F238E27FC236}">
                <a16:creationId xmlns:a16="http://schemas.microsoft.com/office/drawing/2014/main" id="{0B9F2914-6669-75B4-5045-3754D5B16D9D}"/>
              </a:ext>
            </a:extLst>
          </p:cNvPr>
          <p:cNvSpPr txBox="1"/>
          <p:nvPr/>
        </p:nvSpPr>
        <p:spPr>
          <a:xfrm>
            <a:off x="2023878" y="5037169"/>
            <a:ext cx="378467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55 760,01 € </a:t>
            </a:r>
            <a:r>
              <a:rPr kumimoji="0" lang="fr-FR" sz="1600" b="0" i="0" u="none" strike="noStrike" kern="1200" cap="none" spc="0" normalizeH="0" baseline="0" noProof="0">
                <a:ln>
                  <a:noFill/>
                </a:ln>
                <a:solidFill>
                  <a:srgbClr val="000000"/>
                </a:solidFill>
                <a:effectLst/>
                <a:uLnTx/>
                <a:uFillTx/>
                <a:latin typeface="Verdana"/>
                <a:ea typeface="Verdana"/>
                <a:cs typeface="+mn-cs"/>
              </a:rPr>
              <a:t>de PBS</a:t>
            </a:r>
            <a:r>
              <a:rPr kumimoji="0" lang="fr-FR" sz="1600" b="0" i="1" u="none" strike="noStrike" kern="1200" cap="none" spc="0" normalizeH="0" baseline="0" noProof="0">
                <a:ln>
                  <a:noFill/>
                </a:ln>
                <a:solidFill>
                  <a:srgbClr val="000000"/>
                </a:solidFill>
                <a:effectLst/>
                <a:uLnTx/>
                <a:uFillTx/>
                <a:latin typeface="Verdana"/>
                <a:ea typeface="Verdana"/>
                <a:cs typeface="+mn-cs"/>
              </a:rPr>
              <a:t> (-5,35%)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124,20 €</a:t>
            </a:r>
            <a:r>
              <a:rPr kumimoji="0" lang="fr-FR" sz="1600" b="0" i="0" u="none" strike="noStrike" kern="1200" cap="none" spc="0" normalizeH="0" baseline="0" noProof="0">
                <a:ln>
                  <a:noFill/>
                </a:ln>
                <a:solidFill>
                  <a:srgbClr val="000000"/>
                </a:solidFill>
                <a:effectLst/>
                <a:uLnTx/>
                <a:uFillTx/>
                <a:latin typeface="Verdana"/>
                <a:ea typeface="Verdana"/>
                <a:cs typeface="+mn-cs"/>
              </a:rPr>
              <a:t> de PBS médiane/exploitation </a:t>
            </a:r>
            <a:r>
              <a:rPr kumimoji="0" lang="fr-FR" sz="1600" b="0" i="1" u="none" strike="noStrike" kern="1200" cap="none" spc="0" normalizeH="0" baseline="0" noProof="0">
                <a:ln>
                  <a:noFill/>
                </a:ln>
                <a:solidFill>
                  <a:srgbClr val="000000"/>
                </a:solidFill>
                <a:effectLst/>
                <a:uLnTx/>
                <a:uFillTx/>
                <a:latin typeface="Verdana"/>
                <a:ea typeface="Verdana"/>
                <a:cs typeface="+mn-cs"/>
              </a:rPr>
              <a:t>(-5%)</a:t>
            </a:r>
          </a:p>
        </p:txBody>
      </p:sp>
      <p:pic>
        <p:nvPicPr>
          <p:cNvPr id="37" name="Graphique 36" descr="Cochon avec un remplissage uni">
            <a:extLst>
              <a:ext uri="{FF2B5EF4-FFF2-40B4-BE49-F238E27FC236}">
                <a16:creationId xmlns:a16="http://schemas.microsoft.com/office/drawing/2014/main" id="{D87ABCF4-A267-D52D-F0F8-61BF9A2CEDAF}"/>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679641" y="5888716"/>
            <a:ext cx="1085431" cy="1085431"/>
          </a:xfrm>
          <a:prstGeom prst="rect">
            <a:avLst/>
          </a:prstGeom>
        </p:spPr>
      </p:pic>
      <p:sp>
        <p:nvSpPr>
          <p:cNvPr id="38" name="ZoneTexte 37">
            <a:extLst>
              <a:ext uri="{FF2B5EF4-FFF2-40B4-BE49-F238E27FC236}">
                <a16:creationId xmlns:a16="http://schemas.microsoft.com/office/drawing/2014/main" id="{39EC9046-679F-1E40-215C-EC96BFD40C88}"/>
              </a:ext>
            </a:extLst>
          </p:cNvPr>
          <p:cNvSpPr txBox="1"/>
          <p:nvPr/>
        </p:nvSpPr>
        <p:spPr>
          <a:xfrm>
            <a:off x="1992646" y="5984112"/>
            <a:ext cx="41182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188 719 </a:t>
            </a:r>
            <a:r>
              <a:rPr kumimoji="0" lang="fr-FR" sz="1600" b="0" i="0" u="none" strike="noStrike" kern="1200" cap="none" spc="0" normalizeH="0" baseline="0" noProof="0">
                <a:ln>
                  <a:noFill/>
                </a:ln>
                <a:solidFill>
                  <a:srgbClr val="000000"/>
                </a:solidFill>
                <a:effectLst/>
                <a:uLnTx/>
                <a:uFillTx/>
                <a:latin typeface="Verdana"/>
                <a:ea typeface="Verdana"/>
                <a:cs typeface="+mn-cs"/>
              </a:rPr>
              <a:t>têtes de porcs </a:t>
            </a:r>
            <a:r>
              <a:rPr kumimoji="0" lang="fr-FR" sz="1600" b="0" i="1" u="none" strike="noStrike" kern="1200" cap="none" spc="0" normalizeH="0" baseline="0" noProof="0">
                <a:ln>
                  <a:noFill/>
                </a:ln>
                <a:solidFill>
                  <a:srgbClr val="000000"/>
                </a:solidFill>
                <a:effectLst/>
                <a:uLnTx/>
                <a:uFillTx/>
                <a:latin typeface="Verdana"/>
                <a:ea typeface="Verdana"/>
                <a:cs typeface="+mn-cs"/>
              </a:rPr>
              <a:t>(-0,45%)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1 249 </a:t>
            </a:r>
            <a:r>
              <a:rPr kumimoji="0" lang="fr-FR" sz="1600" b="0" i="0" u="none" strike="noStrike" kern="1200" cap="none" spc="0" normalizeH="0" baseline="0" noProof="0">
                <a:ln>
                  <a:noFill/>
                </a:ln>
                <a:solidFill>
                  <a:srgbClr val="000000"/>
                </a:solidFill>
                <a:effectLst/>
                <a:uLnTx/>
                <a:uFillTx/>
                <a:latin typeface="Verdana"/>
                <a:ea typeface="Verdana"/>
                <a:cs typeface="+mn-cs"/>
              </a:rPr>
              <a:t>têtes moyenne/exploitation </a:t>
            </a:r>
            <a:r>
              <a:rPr kumimoji="0" lang="fr-FR" sz="1600" b="0" i="1" u="none" strike="noStrike" kern="1200" cap="none" spc="0" normalizeH="0" baseline="0" noProof="0">
                <a:ln>
                  <a:noFill/>
                </a:ln>
                <a:solidFill>
                  <a:srgbClr val="000000"/>
                </a:solidFill>
                <a:effectLst/>
                <a:uLnTx/>
                <a:uFillTx/>
                <a:latin typeface="Verdana"/>
                <a:ea typeface="Verdana"/>
                <a:cs typeface="+mn-cs"/>
              </a:rPr>
              <a:t>(+22%)</a:t>
            </a:r>
          </a:p>
        </p:txBody>
      </p:sp>
      <p:sp>
        <p:nvSpPr>
          <p:cNvPr id="39" name="Rectangle 38">
            <a:extLst>
              <a:ext uri="{FF2B5EF4-FFF2-40B4-BE49-F238E27FC236}">
                <a16:creationId xmlns:a16="http://schemas.microsoft.com/office/drawing/2014/main" id="{13B41B0B-33EF-E7F7-0779-DB382B987EF2}"/>
              </a:ext>
            </a:extLst>
          </p:cNvPr>
          <p:cNvSpPr/>
          <p:nvPr/>
        </p:nvSpPr>
        <p:spPr>
          <a:xfrm>
            <a:off x="423042" y="1201160"/>
            <a:ext cx="5453145" cy="5663877"/>
          </a:xfrm>
          <a:prstGeom prst="rect">
            <a:avLst/>
          </a:prstGeom>
          <a:noFill/>
          <a:ln w="38100">
            <a:solidFill>
              <a:srgbClr val="F97AA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Verdana"/>
              <a:ea typeface="+mn-ea"/>
              <a:cs typeface="+mn-cs"/>
            </a:endParaRPr>
          </a:p>
        </p:txBody>
      </p:sp>
      <p:sp>
        <p:nvSpPr>
          <p:cNvPr id="41" name="ZoneTexte 40">
            <a:extLst>
              <a:ext uri="{FF2B5EF4-FFF2-40B4-BE49-F238E27FC236}">
                <a16:creationId xmlns:a16="http://schemas.microsoft.com/office/drawing/2014/main" id="{BA785CD5-3375-AFEC-0589-DB84CD1ADE21}"/>
              </a:ext>
            </a:extLst>
          </p:cNvPr>
          <p:cNvSpPr txBox="1"/>
          <p:nvPr/>
        </p:nvSpPr>
        <p:spPr>
          <a:xfrm>
            <a:off x="6052256" y="2569140"/>
            <a:ext cx="461665" cy="2429963"/>
          </a:xfrm>
          <a:prstGeom prst="rect">
            <a:avLst/>
          </a:prstGeom>
          <a:solidFill>
            <a:schemeClr val="accent2"/>
          </a:solid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NON SPECIALISEES</a:t>
            </a:r>
          </a:p>
        </p:txBody>
      </p:sp>
      <p:sp>
        <p:nvSpPr>
          <p:cNvPr id="42" name="ZoneTexte 41">
            <a:extLst>
              <a:ext uri="{FF2B5EF4-FFF2-40B4-BE49-F238E27FC236}">
                <a16:creationId xmlns:a16="http://schemas.microsoft.com/office/drawing/2014/main" id="{AD4B131C-89D2-F01F-10AE-9689CFDD8162}"/>
              </a:ext>
            </a:extLst>
          </p:cNvPr>
          <p:cNvSpPr txBox="1"/>
          <p:nvPr/>
        </p:nvSpPr>
        <p:spPr>
          <a:xfrm>
            <a:off x="23477" y="2845794"/>
            <a:ext cx="461665" cy="1876654"/>
          </a:xfrm>
          <a:prstGeom prst="rect">
            <a:avLst/>
          </a:prstGeom>
          <a:solidFill>
            <a:srgbClr val="F97AA1"/>
          </a:solid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SPECIALISEES</a:t>
            </a:r>
          </a:p>
        </p:txBody>
      </p:sp>
    </p:spTree>
    <p:extLst>
      <p:ext uri="{BB962C8B-B14F-4D97-AF65-F5344CB8AC3E}">
        <p14:creationId xmlns:p14="http://schemas.microsoft.com/office/powerpoint/2010/main" val="34572742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4038599" y="580347"/>
            <a:ext cx="3344695" cy="814155"/>
          </a:xfrm>
        </p:spPr>
        <p:txBody>
          <a:bodyPr/>
          <a:lstStyle/>
          <a:p>
            <a:r>
              <a:rPr lang="fr-FR" dirty="0">
                <a:solidFill>
                  <a:schemeClr val="tx1"/>
                </a:solidFill>
              </a:rPr>
              <a:t>Qui a répondu ?</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170</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graphicFrame>
        <p:nvGraphicFramePr>
          <p:cNvPr id="16" name="Espace réservé du contenu 15"/>
          <p:cNvGraphicFramePr>
            <a:graphicFrameLocks noGrp="1"/>
          </p:cNvGraphicFramePr>
          <p:nvPr>
            <p:ph idx="1"/>
          </p:nvPr>
        </p:nvGraphicFramePr>
        <p:xfrm>
          <a:off x="5181600" y="1317807"/>
          <a:ext cx="6172200" cy="4873625"/>
        </p:xfrm>
        <a:graphic>
          <a:graphicData uri="http://schemas.openxmlformats.org/drawingml/2006/chart">
            <c:chart xmlns:c="http://schemas.openxmlformats.org/drawingml/2006/chart" xmlns:r="http://schemas.openxmlformats.org/officeDocument/2006/relationships" r:id="rId2"/>
          </a:graphicData>
        </a:graphic>
      </p:graphicFrame>
      <p:sp>
        <p:nvSpPr>
          <p:cNvPr id="8" name="Espace réservé du contenu 2"/>
          <p:cNvSpPr txBox="1">
            <a:spLocks/>
          </p:cNvSpPr>
          <p:nvPr/>
        </p:nvSpPr>
        <p:spPr>
          <a:xfrm>
            <a:off x="531421" y="2840007"/>
            <a:ext cx="4030851" cy="19059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Tx/>
              <a:buBlip>
                <a:blip r:embed="rId3"/>
              </a:buBlip>
              <a:tabLst/>
              <a:defRPr/>
            </a:pPr>
            <a:r>
              <a:rPr kumimoji="0" lang="fr-FR" sz="2000" b="1" i="0" u="none" strike="noStrike" kern="1200" cap="none" spc="0" normalizeH="0" baseline="0" noProof="0" dirty="0">
                <a:ln>
                  <a:noFill/>
                </a:ln>
                <a:solidFill>
                  <a:srgbClr val="442D34"/>
                </a:solidFill>
                <a:effectLst/>
                <a:uLnTx/>
                <a:uFillTx/>
                <a:latin typeface="Arial"/>
                <a:ea typeface="+mn-ea"/>
                <a:cs typeface="+mn-cs"/>
              </a:rPr>
              <a:t>73 réponses </a:t>
            </a:r>
            <a:r>
              <a:rPr kumimoji="0" lang="fr-FR" sz="2000" b="0" i="0" u="none" strike="noStrike" kern="1200" cap="none" spc="0" normalizeH="0" baseline="0" noProof="0" dirty="0">
                <a:ln>
                  <a:noFill/>
                </a:ln>
                <a:solidFill>
                  <a:srgbClr val="442D34"/>
                </a:solidFill>
                <a:effectLst/>
                <a:uLnTx/>
                <a:uFillTx/>
                <a:latin typeface="Arial"/>
                <a:ea typeface="+mn-ea"/>
                <a:cs typeface="+mn-cs"/>
              </a:rPr>
              <a:t>au total </a:t>
            </a:r>
          </a:p>
          <a:p>
            <a:pPr marL="228600" marR="0" lvl="0" indent="-228600" algn="just" defTabSz="914400" rtl="0" eaLnBrk="1" fontAlgn="auto" latinLnBrk="0" hangingPunct="1">
              <a:lnSpc>
                <a:spcPct val="90000"/>
              </a:lnSpc>
              <a:spcBef>
                <a:spcPts val="1000"/>
              </a:spcBef>
              <a:spcAft>
                <a:spcPts val="0"/>
              </a:spcAft>
              <a:buClrTx/>
              <a:buSzTx/>
              <a:buFontTx/>
              <a:buBlip>
                <a:blip r:embed="rId3"/>
              </a:buBlip>
              <a:tabLst/>
              <a:defRPr/>
            </a:pPr>
            <a:endParaRPr kumimoji="0" lang="fr-FR" sz="2000" b="0" i="0" u="none" strike="noStrike" kern="1200" cap="none" spc="0" normalizeH="0" baseline="0" noProof="0" dirty="0">
              <a:ln>
                <a:noFill/>
              </a:ln>
              <a:solidFill>
                <a:srgbClr val="442D34"/>
              </a:solidFill>
              <a:effectLst/>
              <a:uLnTx/>
              <a:uFillTx/>
              <a:latin typeface="Arial"/>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Tx/>
              <a:buBlip>
                <a:blip r:embed="rId3"/>
              </a:buBlip>
              <a:tabLst/>
              <a:defRPr/>
            </a:pPr>
            <a:r>
              <a:rPr kumimoji="0" lang="fr-FR" sz="2000" b="0" i="0" u="none" strike="noStrike" kern="1200" cap="none" spc="0" normalizeH="0" baseline="0" noProof="0" dirty="0">
                <a:ln>
                  <a:noFill/>
                </a:ln>
                <a:solidFill>
                  <a:srgbClr val="442D34"/>
                </a:solidFill>
                <a:effectLst/>
                <a:uLnTx/>
                <a:uFillTx/>
                <a:latin typeface="Arial"/>
                <a:ea typeface="+mn-ea"/>
                <a:cs typeface="+mn-cs"/>
              </a:rPr>
              <a:t>Réponses partagées entre les </a:t>
            </a:r>
            <a:r>
              <a:rPr kumimoji="0" lang="fr-FR" sz="2000" b="1" i="0" u="none" strike="noStrike" kern="1200" cap="none" spc="0" normalizeH="0" baseline="0" noProof="0" dirty="0">
                <a:ln>
                  <a:noFill/>
                </a:ln>
                <a:solidFill>
                  <a:srgbClr val="442D34"/>
                </a:solidFill>
                <a:effectLst/>
                <a:uLnTx/>
                <a:uFillTx/>
                <a:latin typeface="Arial"/>
                <a:ea typeface="+mn-ea"/>
                <a:cs typeface="+mn-cs"/>
              </a:rPr>
              <a:t>chambres d’agriculture </a:t>
            </a:r>
            <a:r>
              <a:rPr kumimoji="0" lang="fr-FR" sz="2000" b="0" i="0" u="none" strike="noStrike" kern="1200" cap="none" spc="0" normalizeH="0" baseline="0" noProof="0" dirty="0">
                <a:ln>
                  <a:noFill/>
                </a:ln>
                <a:solidFill>
                  <a:srgbClr val="442D34"/>
                </a:solidFill>
                <a:effectLst/>
                <a:uLnTx/>
                <a:uFillTx/>
                <a:latin typeface="Arial"/>
                <a:ea typeface="+mn-ea"/>
                <a:cs typeface="+mn-cs"/>
              </a:rPr>
              <a:t>et </a:t>
            </a:r>
            <a:r>
              <a:rPr kumimoji="0" lang="fr-FR" sz="2000" b="1" i="0" u="none" strike="noStrike" kern="1200" cap="none" spc="0" normalizeH="0" baseline="0" noProof="0" dirty="0">
                <a:ln>
                  <a:noFill/>
                </a:ln>
                <a:solidFill>
                  <a:srgbClr val="442D34"/>
                </a:solidFill>
                <a:effectLst/>
                <a:uLnTx/>
                <a:uFillTx/>
                <a:latin typeface="Arial"/>
                <a:ea typeface="+mn-ea"/>
                <a:cs typeface="+mn-cs"/>
              </a:rPr>
              <a:t>l’enseignement agricole</a:t>
            </a:r>
          </a:p>
        </p:txBody>
      </p:sp>
    </p:spTree>
    <p:extLst>
      <p:ext uri="{BB962C8B-B14F-4D97-AF65-F5344CB8AC3E}">
        <p14:creationId xmlns:p14="http://schemas.microsoft.com/office/powerpoint/2010/main" val="257253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CA/département : presque complet ! </a:t>
            </a:r>
          </a:p>
        </p:txBody>
      </p:sp>
      <p:pic>
        <p:nvPicPr>
          <p:cNvPr id="8" name="Espace réservé du contenu 7"/>
          <p:cNvPicPr>
            <a:picLocks noGrp="1" noChangeAspect="1"/>
          </p:cNvPicPr>
          <p:nvPr>
            <p:ph idx="13"/>
          </p:nvPr>
        </p:nvPicPr>
        <p:blipFill rotWithShape="1">
          <a:blip r:embed="rId2">
            <a:extLst>
              <a:ext uri="{28A0092B-C50C-407E-A947-70E740481C1C}">
                <a14:useLocalDpi xmlns:a14="http://schemas.microsoft.com/office/drawing/2010/main" val="0"/>
              </a:ext>
            </a:extLst>
          </a:blip>
          <a:srcRect t="1873" b="1"/>
          <a:stretch/>
        </p:blipFill>
        <p:spPr>
          <a:xfrm>
            <a:off x="1342209" y="1478605"/>
            <a:ext cx="7137547" cy="4678354"/>
          </a:xfrm>
          <a:prstGeom prst="rect">
            <a:avLst/>
          </a:prstGeom>
        </p:spPr>
      </p:pic>
      <p:sp>
        <p:nvSpPr>
          <p:cNvPr id="5" name="Espace réservé de la dat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171</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9" name="Interdiction 8"/>
          <p:cNvSpPr/>
          <p:nvPr/>
        </p:nvSpPr>
        <p:spPr>
          <a:xfrm>
            <a:off x="4411859" y="4718208"/>
            <a:ext cx="499123" cy="474000"/>
          </a:xfrm>
          <a:prstGeom prst="noSmoking">
            <a:avLst/>
          </a:prstGeom>
          <a:solidFill>
            <a:schemeClr val="accent3">
              <a:lumMod val="60000"/>
              <a:lumOff val="40000"/>
            </a:schemeClr>
          </a:solidFill>
          <a:ln>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42D34"/>
              </a:solidFill>
              <a:effectLst/>
              <a:uLnTx/>
              <a:uFillTx/>
              <a:latin typeface="Arial"/>
              <a:ea typeface="+mn-ea"/>
              <a:cs typeface="+mn-cs"/>
            </a:endParaRPr>
          </a:p>
        </p:txBody>
      </p:sp>
      <p:sp>
        <p:nvSpPr>
          <p:cNvPr id="11" name="Espace réservé du contenu 2"/>
          <p:cNvSpPr txBox="1">
            <a:spLocks/>
          </p:cNvSpPr>
          <p:nvPr/>
        </p:nvSpPr>
        <p:spPr>
          <a:xfrm>
            <a:off x="8785136" y="3432802"/>
            <a:ext cx="2904331" cy="76995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fr-FR" sz="2000" b="0" i="0" u="none" strike="noStrike" kern="1200" cap="none" spc="0" normalizeH="0" baseline="0" noProof="0" dirty="0">
                <a:ln>
                  <a:noFill/>
                </a:ln>
                <a:solidFill>
                  <a:srgbClr val="442D34"/>
                </a:solidFill>
                <a:effectLst/>
                <a:uLnTx/>
                <a:uFillTx/>
                <a:latin typeface="Arial"/>
                <a:ea typeface="+mn-ea"/>
                <a:cs typeface="+mn-cs"/>
              </a:rPr>
              <a:t>Total : </a:t>
            </a:r>
            <a:r>
              <a:rPr kumimoji="0" lang="fr-FR" sz="2000" b="1" i="0" u="none" strike="noStrike" kern="1200" cap="none" spc="0" normalizeH="0" baseline="0" noProof="0" dirty="0">
                <a:ln>
                  <a:noFill/>
                </a:ln>
                <a:solidFill>
                  <a:srgbClr val="442D34"/>
                </a:solidFill>
                <a:effectLst/>
                <a:uLnTx/>
                <a:uFillTx/>
                <a:latin typeface="Arial"/>
                <a:ea typeface="+mn-ea"/>
                <a:cs typeface="+mn-cs"/>
              </a:rPr>
              <a:t>38 réponses</a:t>
            </a:r>
          </a:p>
        </p:txBody>
      </p:sp>
    </p:spTree>
    <p:extLst>
      <p:ext uri="{BB962C8B-B14F-4D97-AF65-F5344CB8AC3E}">
        <p14:creationId xmlns:p14="http://schemas.microsoft.com/office/powerpoint/2010/main" val="119181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srgbClr val="4A2F35"/>
              </a:solidFill>
              <a:effectLst/>
              <a:uLnTx/>
              <a:uFillTx/>
              <a:latin typeface="Arial"/>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srgbClr val="4A2F35"/>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172</a:t>
            </a:fld>
            <a:endParaRPr kumimoji="0" lang="fr-FR" sz="1100" b="0" i="0" u="none" strike="noStrike" kern="1200" cap="none" spc="0" normalizeH="0" baseline="0" noProof="0">
              <a:ln>
                <a:noFill/>
              </a:ln>
              <a:solidFill>
                <a:srgbClr val="4A2F35"/>
              </a:solidFill>
              <a:effectLst/>
              <a:uLnTx/>
              <a:uFillTx/>
              <a:latin typeface="Arial"/>
              <a:ea typeface="+mn-ea"/>
              <a:cs typeface="+mn-cs"/>
            </a:endParaRPr>
          </a:p>
        </p:txBody>
      </p:sp>
      <p:sp>
        <p:nvSpPr>
          <p:cNvPr id="5" name="Espace réservé de la dat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srgbClr val="442D34"/>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srgbClr val="442D34"/>
              </a:solidFill>
              <a:effectLst/>
              <a:uLnTx/>
              <a:uFillTx/>
              <a:latin typeface="Arial"/>
              <a:ea typeface="+mn-ea"/>
              <a:cs typeface="+mn-cs"/>
            </a:endParaRPr>
          </a:p>
        </p:txBody>
      </p:sp>
      <p:sp>
        <p:nvSpPr>
          <p:cNvPr id="8" name="Titre 1"/>
          <p:cNvSpPr txBox="1">
            <a:spLocks/>
          </p:cNvSpPr>
          <p:nvPr/>
        </p:nvSpPr>
        <p:spPr>
          <a:xfrm>
            <a:off x="6911842" y="866442"/>
            <a:ext cx="5015346" cy="3151376"/>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a:ln>
                  <a:noFill/>
                </a:ln>
                <a:solidFill>
                  <a:srgbClr val="442D34">
                    <a:lumMod val="60000"/>
                    <a:lumOff val="40000"/>
                  </a:srgbClr>
                </a:solidFill>
                <a:effectLst/>
                <a:uLnTx/>
                <a:uFillTx/>
                <a:latin typeface="Segoe UI Black"/>
                <a:ea typeface="+mj-ea"/>
                <a:cs typeface="+mj-cs"/>
              </a:rPr>
              <a:t>Réponses des Chambres : état des lieux des connaissances sur la filière porcine et besoins.</a:t>
            </a: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2513" y="4268626"/>
            <a:ext cx="2574004" cy="1968356"/>
          </a:xfrm>
          <a:prstGeom prst="rect">
            <a:avLst/>
          </a:prstGeom>
        </p:spPr>
      </p:pic>
    </p:spTree>
    <p:extLst>
      <p:ext uri="{BB962C8B-B14F-4D97-AF65-F5344CB8AC3E}">
        <p14:creationId xmlns:p14="http://schemas.microsoft.com/office/powerpoint/2010/main" val="59234775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Connaissances de la filière porcine en CA</a:t>
            </a:r>
          </a:p>
        </p:txBody>
      </p:sp>
      <p:graphicFrame>
        <p:nvGraphicFramePr>
          <p:cNvPr id="9" name="Espace réservé du contenu 8"/>
          <p:cNvGraphicFramePr>
            <a:graphicFrameLocks noGrp="1"/>
          </p:cNvGraphicFramePr>
          <p:nvPr>
            <p:ph idx="13"/>
          </p:nvPr>
        </p:nvGraphicFramePr>
        <p:xfrm>
          <a:off x="5551053" y="1969077"/>
          <a:ext cx="6114474" cy="3848100"/>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173</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12" name="Espace réservé du contenu 2"/>
          <p:cNvSpPr txBox="1">
            <a:spLocks/>
          </p:cNvSpPr>
          <p:nvPr/>
        </p:nvSpPr>
        <p:spPr>
          <a:xfrm>
            <a:off x="363914" y="2423007"/>
            <a:ext cx="6099958" cy="26048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4"/>
              </a:buBlip>
              <a:tabLst/>
              <a:defRPr/>
            </a:pPr>
            <a:r>
              <a:rPr kumimoji="0" lang="fr-FR" sz="2000" b="0" i="0" u="none" strike="noStrike" kern="1200" cap="none" spc="0" normalizeH="0" baseline="0" noProof="0" dirty="0">
                <a:ln>
                  <a:noFill/>
                </a:ln>
                <a:solidFill>
                  <a:srgbClr val="442D34"/>
                </a:solidFill>
                <a:effectLst/>
                <a:uLnTx/>
                <a:uFillTx/>
                <a:latin typeface="Arial"/>
                <a:ea typeface="+mn-ea"/>
                <a:cs typeface="+mn-cs"/>
              </a:rPr>
              <a:t>42% ont besoin de connaissances supplémentaires </a:t>
            </a:r>
          </a:p>
          <a:p>
            <a:pPr marL="228600" marR="0" lvl="0" indent="-228600" algn="l" defTabSz="914400" rtl="0" eaLnBrk="1" fontAlgn="auto" latinLnBrk="0" hangingPunct="1">
              <a:lnSpc>
                <a:spcPct val="90000"/>
              </a:lnSpc>
              <a:spcBef>
                <a:spcPts val="1000"/>
              </a:spcBef>
              <a:spcAft>
                <a:spcPts val="0"/>
              </a:spcAft>
              <a:buClrTx/>
              <a:buSzTx/>
              <a:buFontTx/>
              <a:buBlip>
                <a:blip r:embed="rId4"/>
              </a:buBlip>
              <a:tabLst/>
              <a:defRPr/>
            </a:pPr>
            <a:endParaRPr kumimoji="0" lang="fr-FR" sz="2000" b="0" i="0" u="none" strike="noStrike" kern="1200" cap="none" spc="0" normalizeH="0" baseline="0" noProof="0" dirty="0">
              <a:ln>
                <a:noFill/>
              </a:ln>
              <a:solidFill>
                <a:srgbClr val="442D34"/>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4"/>
              </a:buBlip>
              <a:tabLst/>
              <a:defRPr/>
            </a:pPr>
            <a:r>
              <a:rPr kumimoji="0" lang="fr-FR" sz="2000" b="0" i="0" u="none" strike="noStrike" kern="1200" cap="none" spc="0" normalizeH="0" baseline="0" noProof="0" dirty="0">
                <a:ln>
                  <a:noFill/>
                </a:ln>
                <a:solidFill>
                  <a:srgbClr val="442D34"/>
                </a:solidFill>
                <a:effectLst/>
                <a:uLnTx/>
                <a:uFillTx/>
                <a:latin typeface="Arial"/>
                <a:ea typeface="+mn-ea"/>
                <a:cs typeface="+mn-cs"/>
              </a:rPr>
              <a:t>29% n’ont pas accès à l’information</a:t>
            </a:r>
          </a:p>
          <a:p>
            <a:pPr marL="228600" marR="0" lvl="0" indent="-228600" algn="l" defTabSz="914400" rtl="0" eaLnBrk="1" fontAlgn="auto" latinLnBrk="0" hangingPunct="1">
              <a:lnSpc>
                <a:spcPct val="90000"/>
              </a:lnSpc>
              <a:spcBef>
                <a:spcPts val="1000"/>
              </a:spcBef>
              <a:spcAft>
                <a:spcPts val="0"/>
              </a:spcAft>
              <a:buClrTx/>
              <a:buSzTx/>
              <a:buFontTx/>
              <a:buBlip>
                <a:blip r:embed="rId4"/>
              </a:buBlip>
              <a:tabLst/>
              <a:defRPr/>
            </a:pPr>
            <a:endParaRPr kumimoji="0" lang="fr-FR" sz="2000" b="0" i="0" u="none" strike="noStrike" kern="1200" cap="none" spc="0" normalizeH="0" baseline="0" noProof="0" dirty="0">
              <a:ln>
                <a:noFill/>
              </a:ln>
              <a:solidFill>
                <a:srgbClr val="442D34"/>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4"/>
              </a:buBlip>
              <a:tabLst/>
              <a:defRPr/>
            </a:pPr>
            <a:r>
              <a:rPr kumimoji="0" lang="fr-FR" sz="2000" b="0" i="0" u="none" strike="noStrike" kern="1200" cap="none" spc="0" normalizeH="0" baseline="0" noProof="0" dirty="0">
                <a:ln>
                  <a:noFill/>
                </a:ln>
                <a:solidFill>
                  <a:srgbClr val="442D34"/>
                </a:solidFill>
                <a:effectLst/>
                <a:uLnTx/>
                <a:uFillTx/>
                <a:latin typeface="Arial"/>
                <a:ea typeface="+mn-ea"/>
                <a:cs typeface="+mn-cs"/>
              </a:rPr>
              <a:t>Un enjeu sur la </a:t>
            </a:r>
            <a:r>
              <a:rPr kumimoji="0" lang="fr-FR" sz="2000" b="1" i="0" u="none" strike="noStrike" kern="1200" cap="none" spc="0" normalizeH="0" baseline="0" noProof="0" dirty="0">
                <a:ln>
                  <a:noFill/>
                </a:ln>
                <a:solidFill>
                  <a:srgbClr val="442D34"/>
                </a:solidFill>
                <a:effectLst/>
                <a:uLnTx/>
                <a:uFillTx/>
                <a:latin typeface="Arial"/>
                <a:ea typeface="+mn-ea"/>
                <a:cs typeface="+mn-cs"/>
              </a:rPr>
              <a:t>communication</a:t>
            </a:r>
            <a:r>
              <a:rPr kumimoji="0" lang="fr-FR" sz="2000" b="0" i="0" u="none" strike="noStrike" kern="1200" cap="none" spc="0" normalizeH="0" baseline="0" noProof="0" dirty="0">
                <a:ln>
                  <a:noFill/>
                </a:ln>
                <a:solidFill>
                  <a:srgbClr val="442D34"/>
                </a:solidFill>
                <a:effectLst/>
                <a:uLnTx/>
                <a:uFillTx/>
                <a:latin typeface="Arial"/>
                <a:ea typeface="+mn-ea"/>
                <a:cs typeface="+mn-cs"/>
              </a:rPr>
              <a:t> de la filière !</a:t>
            </a:r>
          </a:p>
        </p:txBody>
      </p:sp>
      <p:sp>
        <p:nvSpPr>
          <p:cNvPr id="13" name="ZoneTexte 12"/>
          <p:cNvSpPr txBox="1"/>
          <p:nvPr/>
        </p:nvSpPr>
        <p:spPr>
          <a:xfrm>
            <a:off x="1103974" y="4580949"/>
            <a:ext cx="36965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srgbClr val="00B0F0"/>
                </a:solidFill>
                <a:effectLst/>
                <a:uLnTx/>
                <a:uFillTx/>
                <a:latin typeface="Arial"/>
                <a:ea typeface="+mn-ea"/>
                <a:cs typeface="+mn-cs"/>
              </a:rPr>
              <a:t>Quelles infos communiquer ? Comment ?</a:t>
            </a:r>
          </a:p>
        </p:txBody>
      </p:sp>
    </p:spTree>
    <p:extLst>
      <p:ext uri="{BB962C8B-B14F-4D97-AF65-F5344CB8AC3E}">
        <p14:creationId xmlns:p14="http://schemas.microsoft.com/office/powerpoint/2010/main" val="102756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Effect transition="in" filter="fade">
                                      <p:cBhvr>
                                        <p:cTn id="7" dur="500"/>
                                        <p:tgtEl>
                                          <p:spTgt spid="1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 plus précisément ?</a:t>
            </a:r>
          </a:p>
        </p:txBody>
      </p:sp>
      <p:graphicFrame>
        <p:nvGraphicFramePr>
          <p:cNvPr id="9" name="Espace réservé du contenu 8"/>
          <p:cNvGraphicFramePr>
            <a:graphicFrameLocks noGrp="1"/>
          </p:cNvGraphicFramePr>
          <p:nvPr>
            <p:ph idx="13"/>
          </p:nvPr>
        </p:nvGraphicFramePr>
        <p:xfrm>
          <a:off x="885009" y="1830827"/>
          <a:ext cx="10480675" cy="3848100"/>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174</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10" name="Ellipse 9"/>
          <p:cNvSpPr/>
          <p:nvPr/>
        </p:nvSpPr>
        <p:spPr>
          <a:xfrm>
            <a:off x="4962727" y="2645924"/>
            <a:ext cx="2566481" cy="290857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Arial"/>
              <a:ea typeface="+mn-ea"/>
              <a:cs typeface="+mn-cs"/>
            </a:endParaRPr>
          </a:p>
        </p:txBody>
      </p:sp>
      <p:sp>
        <p:nvSpPr>
          <p:cNvPr id="11" name="Ellipse 10"/>
          <p:cNvSpPr/>
          <p:nvPr/>
        </p:nvSpPr>
        <p:spPr>
          <a:xfrm>
            <a:off x="8954061" y="2487039"/>
            <a:ext cx="2566481" cy="290857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7007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Mais quelle sources d’informations ?</a:t>
            </a:r>
          </a:p>
        </p:txBody>
      </p:sp>
      <p:sp>
        <p:nvSpPr>
          <p:cNvPr id="3" name="Espace réservé du contenu 2"/>
          <p:cNvSpPr>
            <a:spLocks noGrp="1"/>
          </p:cNvSpPr>
          <p:nvPr>
            <p:ph idx="13"/>
          </p:nvPr>
        </p:nvSpPr>
        <p:spPr/>
        <p:txBody>
          <a:bodyPr/>
          <a:lstStyle/>
          <a:p>
            <a:r>
              <a:rPr lang="fr-FR" dirty="0"/>
              <a:t>Réseau chambres : d’autres conseillers, données, références, ancien dossier d’installation…</a:t>
            </a:r>
          </a:p>
          <a:p>
            <a:r>
              <a:rPr lang="fr-FR" dirty="0"/>
              <a:t>TRAACE</a:t>
            </a:r>
          </a:p>
          <a:p>
            <a:r>
              <a:rPr lang="fr-FR" dirty="0"/>
              <a:t>Fiches CERD, …</a:t>
            </a:r>
          </a:p>
          <a:p>
            <a:endParaRPr lang="fr-FR" dirty="0"/>
          </a:p>
          <a:p>
            <a:r>
              <a:rPr lang="fr-FR" dirty="0"/>
              <a:t>Et qui contacter ? Toujours CA, conseillers divers</a:t>
            </a:r>
          </a:p>
          <a:p>
            <a:r>
              <a:rPr lang="fr-FR" dirty="0"/>
              <a:t>(des groupements, des techniciens = 1 ou 2 réponses)</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175</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Tree>
    <p:extLst>
      <p:ext uri="{BB962C8B-B14F-4D97-AF65-F5344CB8AC3E}">
        <p14:creationId xmlns:p14="http://schemas.microsoft.com/office/powerpoint/2010/main" val="92979093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Quels atouts pour la filière porcine ?</a:t>
            </a:r>
          </a:p>
        </p:txBody>
      </p:sp>
      <p:pic>
        <p:nvPicPr>
          <p:cNvPr id="7" name="Espace réservé du contenu 6"/>
          <p:cNvPicPr>
            <a:picLocks noGrp="1" noChangeAspect="1"/>
          </p:cNvPicPr>
          <p:nvPr>
            <p:ph idx="13"/>
          </p:nvPr>
        </p:nvPicPr>
        <p:blipFill>
          <a:blip r:embed="rId2"/>
          <a:stretch>
            <a:fillRect/>
          </a:stretch>
        </p:blipFill>
        <p:spPr>
          <a:xfrm>
            <a:off x="3824570" y="1566115"/>
            <a:ext cx="4580520" cy="4565098"/>
          </a:xfrm>
          <a:prstGeom prst="rect">
            <a:avLst/>
          </a:prstGeom>
        </p:spPr>
      </p:pic>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176</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Tree>
    <p:extLst>
      <p:ext uri="{BB962C8B-B14F-4D97-AF65-F5344CB8AC3E}">
        <p14:creationId xmlns:p14="http://schemas.microsoft.com/office/powerpoint/2010/main" val="28896110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Atouts et freins de la filière</a:t>
            </a:r>
          </a:p>
        </p:txBody>
      </p:sp>
      <p:sp>
        <p:nvSpPr>
          <p:cNvPr id="3" name="Espace réservé du contenu 2"/>
          <p:cNvSpPr>
            <a:spLocks noGrp="1"/>
          </p:cNvSpPr>
          <p:nvPr>
            <p:ph idx="13"/>
          </p:nvPr>
        </p:nvSpPr>
        <p:spPr>
          <a:xfrm>
            <a:off x="885007" y="2223326"/>
            <a:ext cx="4697645" cy="3848099"/>
          </a:xfrm>
          <a:solidFill>
            <a:srgbClr val="99CDD3"/>
          </a:solidFill>
        </p:spPr>
        <p:txBody>
          <a:bodyPr>
            <a:normAutofit/>
          </a:bodyPr>
          <a:lstStyle/>
          <a:p>
            <a:r>
              <a:rPr lang="fr-FR" sz="2400" dirty="0"/>
              <a:t>Bonne </a:t>
            </a:r>
            <a:r>
              <a:rPr lang="fr-FR" sz="2400" b="1" dirty="0"/>
              <a:t>valeur ajoutée / forte valorisation</a:t>
            </a:r>
          </a:p>
          <a:p>
            <a:pPr marL="0" indent="0">
              <a:buNone/>
            </a:pPr>
            <a:endParaRPr lang="fr-FR" b="1" dirty="0"/>
          </a:p>
          <a:p>
            <a:r>
              <a:rPr lang="fr-FR" sz="2400" b="1" dirty="0"/>
              <a:t>Demande</a:t>
            </a:r>
            <a:r>
              <a:rPr lang="fr-FR" sz="2400" dirty="0"/>
              <a:t> des consommateurs</a:t>
            </a:r>
          </a:p>
          <a:p>
            <a:endParaRPr lang="fr-FR" dirty="0"/>
          </a:p>
          <a:p>
            <a:r>
              <a:rPr lang="fr-FR" sz="2400" b="1" dirty="0"/>
              <a:t>Complémentarité</a:t>
            </a:r>
            <a:r>
              <a:rPr lang="fr-FR" sz="2400" dirty="0"/>
              <a:t> des ateliers</a:t>
            </a:r>
          </a:p>
          <a:p>
            <a:pPr marL="0" indent="0">
              <a:buNone/>
            </a:pPr>
            <a:endParaRPr lang="fr-FR" sz="2400" dirty="0"/>
          </a:p>
          <a:p>
            <a:r>
              <a:rPr lang="fr-FR" sz="2400" dirty="0"/>
              <a:t> </a:t>
            </a:r>
            <a:r>
              <a:rPr lang="fr-FR" sz="2400" b="1" dirty="0"/>
              <a:t>Installation spécialisée </a:t>
            </a:r>
            <a:r>
              <a:rPr lang="fr-FR" sz="2400" dirty="0"/>
              <a:t>possible</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177</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8" name="Espace réservé du contenu 2"/>
          <p:cNvSpPr txBox="1">
            <a:spLocks/>
          </p:cNvSpPr>
          <p:nvPr/>
        </p:nvSpPr>
        <p:spPr>
          <a:xfrm>
            <a:off x="6239020" y="2210875"/>
            <a:ext cx="4697645" cy="3848099"/>
          </a:xfrm>
          <a:prstGeom prst="rect">
            <a:avLst/>
          </a:prstGeom>
          <a:solidFill>
            <a:srgbClr val="F7E899"/>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3"/>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fr-FR" sz="2400" b="0" i="0" u="none" strike="noStrike" kern="1200" cap="none" spc="0" normalizeH="0" baseline="0" noProof="0" dirty="0">
                <a:ln>
                  <a:noFill/>
                </a:ln>
                <a:solidFill>
                  <a:srgbClr val="442D34"/>
                </a:solidFill>
                <a:effectLst/>
                <a:uLnTx/>
                <a:uFillTx/>
                <a:latin typeface="Arial"/>
                <a:ea typeface="+mn-ea"/>
                <a:cs typeface="+mn-cs"/>
              </a:rPr>
              <a:t>Production </a:t>
            </a:r>
            <a:r>
              <a:rPr kumimoji="0" lang="fr-FR" sz="2400" b="1" i="0" u="none" strike="noStrike" kern="1200" cap="none" spc="0" normalizeH="0" baseline="0" noProof="0" dirty="0">
                <a:ln>
                  <a:noFill/>
                </a:ln>
                <a:solidFill>
                  <a:srgbClr val="442D34"/>
                </a:solidFill>
                <a:effectLst/>
                <a:uLnTx/>
                <a:uFillTx/>
                <a:latin typeface="Arial"/>
                <a:ea typeface="+mn-ea"/>
                <a:cs typeface="+mn-cs"/>
              </a:rPr>
              <a:t>peu abordée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srgbClr val="442D34"/>
                </a:solidFill>
                <a:effectLst/>
                <a:uLnTx/>
                <a:uFillTx/>
                <a:latin typeface="Arial"/>
                <a:ea typeface="+mn-ea"/>
                <a:cs typeface="+mn-cs"/>
              </a:rPr>
              <a:t>Peu de création d’un nouvel atelier + peu de candidats pour reprise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srgbClr val="442D34"/>
                </a:solidFill>
                <a:effectLst/>
                <a:uLnTx/>
                <a:uFillTx/>
                <a:latin typeface="Arial"/>
                <a:ea typeface="+mn-ea"/>
                <a:cs typeface="+mn-cs"/>
              </a:rPr>
              <a:t>+ de porc en circuit court rencontrés</a:t>
            </a:r>
            <a:endParaRPr kumimoji="0" lang="fr-FR" sz="2400" b="1" i="0" u="none" strike="noStrike" kern="1200" cap="none" spc="0" normalizeH="0" baseline="0" noProof="0" dirty="0">
              <a:ln>
                <a:noFill/>
              </a:ln>
              <a:solidFill>
                <a:srgbClr val="442D34"/>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fr-FR" sz="2400" b="1" i="0" u="none" strike="noStrike" kern="1200" cap="none" spc="0" normalizeH="0" baseline="0" noProof="0" dirty="0">
                <a:ln>
                  <a:noFill/>
                </a:ln>
                <a:solidFill>
                  <a:srgbClr val="442D34"/>
                </a:solidFill>
                <a:effectLst/>
                <a:uLnTx/>
                <a:uFillTx/>
                <a:latin typeface="Arial"/>
                <a:ea typeface="+mn-ea"/>
                <a:cs typeface="+mn-cs"/>
              </a:rPr>
              <a:t>Manque d’informations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srgbClr val="442D34"/>
                </a:solidFill>
                <a:effectLst/>
                <a:uLnTx/>
                <a:uFillTx/>
                <a:latin typeface="Arial"/>
                <a:ea typeface="+mn-ea"/>
                <a:cs typeface="+mn-cs"/>
              </a:rPr>
              <a:t>Données globales, références technico-€, interlocuteurs, fiche techniques</a:t>
            </a:r>
            <a:endParaRPr kumimoji="0" lang="fr-FR" sz="2400" b="1" i="0" u="none" strike="noStrike" kern="1200" cap="none" spc="0" normalizeH="0" baseline="0" noProof="0" dirty="0">
              <a:ln>
                <a:noFill/>
              </a:ln>
              <a:solidFill>
                <a:srgbClr val="442D34"/>
              </a:solidFill>
              <a:effectLst/>
              <a:uLnTx/>
              <a:uFillTx/>
              <a:latin typeface="Arial"/>
              <a:ea typeface="+mn-ea"/>
              <a:cs typeface="+mn-cs"/>
            </a:endParaRPr>
          </a:p>
        </p:txBody>
      </p:sp>
      <p:sp>
        <p:nvSpPr>
          <p:cNvPr id="9" name="ZoneTexte 8"/>
          <p:cNvSpPr txBox="1"/>
          <p:nvPr/>
        </p:nvSpPr>
        <p:spPr>
          <a:xfrm>
            <a:off x="1365602" y="1720233"/>
            <a:ext cx="37364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8291"/>
                </a:solidFill>
                <a:effectLst/>
                <a:uLnTx/>
                <a:uFillTx/>
                <a:latin typeface="Arial"/>
                <a:ea typeface="+mn-ea"/>
                <a:cs typeface="+mn-cs"/>
              </a:rPr>
              <a:t>ATOUTS</a:t>
            </a:r>
            <a:endParaRPr kumimoji="0" lang="fr-FR" sz="1800" b="1" i="0" u="none" strike="noStrike" kern="1200" cap="none" spc="0" normalizeH="0" baseline="0" noProof="0" dirty="0">
              <a:ln>
                <a:noFill/>
              </a:ln>
              <a:solidFill>
                <a:srgbClr val="008291"/>
              </a:solidFill>
              <a:effectLst/>
              <a:uLnTx/>
              <a:uFillTx/>
              <a:latin typeface="Arial"/>
              <a:ea typeface="+mn-ea"/>
              <a:cs typeface="+mn-cs"/>
            </a:endParaRPr>
          </a:p>
        </p:txBody>
      </p:sp>
      <p:sp>
        <p:nvSpPr>
          <p:cNvPr id="10" name="ZoneTexte 9"/>
          <p:cNvSpPr txBox="1"/>
          <p:nvPr/>
        </p:nvSpPr>
        <p:spPr>
          <a:xfrm>
            <a:off x="6719615" y="1718369"/>
            <a:ext cx="37364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CC500"/>
                </a:solidFill>
                <a:effectLst/>
                <a:uLnTx/>
                <a:uFillTx/>
                <a:latin typeface="Arial"/>
                <a:ea typeface="+mn-ea"/>
                <a:cs typeface="+mn-cs"/>
              </a:rPr>
              <a:t>FREINS</a:t>
            </a:r>
            <a:endParaRPr kumimoji="0" lang="fr-FR" sz="1800" b="1" i="0" u="none" strike="noStrike" kern="1200" cap="none" spc="0" normalizeH="0" baseline="0" noProof="0" dirty="0">
              <a:ln>
                <a:noFill/>
              </a:ln>
              <a:solidFill>
                <a:srgbClr val="ECC500"/>
              </a:solidFill>
              <a:effectLst/>
              <a:uLnTx/>
              <a:uFillTx/>
              <a:latin typeface="Arial"/>
              <a:ea typeface="+mn-ea"/>
              <a:cs typeface="+mn-cs"/>
            </a:endParaRPr>
          </a:p>
        </p:txBody>
      </p:sp>
    </p:spTree>
    <p:extLst>
      <p:ext uri="{BB962C8B-B14F-4D97-AF65-F5344CB8AC3E}">
        <p14:creationId xmlns:p14="http://schemas.microsoft.com/office/powerpoint/2010/main" val="92121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Ce qu’il en ressort … </a:t>
            </a:r>
          </a:p>
        </p:txBody>
      </p:sp>
      <p:sp>
        <p:nvSpPr>
          <p:cNvPr id="3" name="Espace réservé du contenu 2"/>
          <p:cNvSpPr>
            <a:spLocks noGrp="1"/>
          </p:cNvSpPr>
          <p:nvPr>
            <p:ph idx="13"/>
          </p:nvPr>
        </p:nvSpPr>
        <p:spPr/>
        <p:txBody>
          <a:bodyPr>
            <a:normAutofit/>
          </a:bodyPr>
          <a:lstStyle/>
          <a:p>
            <a:r>
              <a:rPr lang="fr-FR" sz="2800" dirty="0"/>
              <a:t>Manque </a:t>
            </a:r>
            <a:r>
              <a:rPr lang="fr-FR" sz="2800" b="1" dirty="0"/>
              <a:t>d’informations globales </a:t>
            </a:r>
            <a:r>
              <a:rPr lang="fr-FR" sz="2800" dirty="0"/>
              <a:t>et de </a:t>
            </a:r>
            <a:r>
              <a:rPr lang="fr-FR" sz="2800" b="1" dirty="0"/>
              <a:t>connaissances</a:t>
            </a:r>
            <a:r>
              <a:rPr lang="fr-FR" sz="2800" dirty="0"/>
              <a:t> techniques et économiques de la filière</a:t>
            </a:r>
          </a:p>
          <a:p>
            <a:pPr lvl="1">
              <a:buFont typeface="Symbol" panose="05050102010706020507" pitchFamily="18" charset="2"/>
              <a:buChar char="Þ"/>
            </a:pPr>
            <a:r>
              <a:rPr lang="fr-FR" sz="2800" dirty="0"/>
              <a:t>Entraine une difficulté </a:t>
            </a:r>
            <a:r>
              <a:rPr lang="fr-FR" sz="2800" b="1" dirty="0"/>
              <a:t>pour conseiller </a:t>
            </a:r>
            <a:r>
              <a:rPr lang="fr-FR" sz="2800" dirty="0"/>
              <a:t>ces filières</a:t>
            </a:r>
          </a:p>
          <a:p>
            <a:pPr lvl="1">
              <a:buFont typeface="Symbol" panose="05050102010706020507" pitchFamily="18" charset="2"/>
              <a:buChar char="Þ"/>
            </a:pPr>
            <a:r>
              <a:rPr lang="fr-FR" sz="2800" dirty="0"/>
              <a:t>Besoin de </a:t>
            </a:r>
            <a:r>
              <a:rPr lang="fr-FR" sz="2800" b="1" dirty="0"/>
              <a:t>supports</a:t>
            </a:r>
            <a:r>
              <a:rPr lang="fr-FR" sz="2800" dirty="0"/>
              <a:t> adaptés </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178</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Tree>
    <p:extLst>
      <p:ext uri="{BB962C8B-B14F-4D97-AF65-F5344CB8AC3E}">
        <p14:creationId xmlns:p14="http://schemas.microsoft.com/office/powerpoint/2010/main" val="132837345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Quels besoins pour conseiller ces filières ?</a:t>
            </a:r>
          </a:p>
        </p:txBody>
      </p:sp>
      <p:pic>
        <p:nvPicPr>
          <p:cNvPr id="7" name="Espace réservé du contenu 6"/>
          <p:cNvPicPr>
            <a:picLocks noGrp="1" noChangeAspect="1"/>
          </p:cNvPicPr>
          <p:nvPr>
            <p:ph idx="13"/>
          </p:nvPr>
        </p:nvPicPr>
        <p:blipFill>
          <a:blip r:embed="rId2"/>
          <a:stretch>
            <a:fillRect/>
          </a:stretch>
        </p:blipFill>
        <p:spPr>
          <a:xfrm>
            <a:off x="536908" y="1985818"/>
            <a:ext cx="10816892" cy="4080741"/>
          </a:xfrm>
          <a:prstGeom prst="rect">
            <a:avLst/>
          </a:prstGeom>
        </p:spPr>
      </p:pic>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179</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8" name="ZoneTexte 7"/>
          <p:cNvSpPr txBox="1"/>
          <p:nvPr/>
        </p:nvSpPr>
        <p:spPr>
          <a:xfrm>
            <a:off x="5680364" y="5232358"/>
            <a:ext cx="4294910" cy="707886"/>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885A67"/>
                </a:solidFill>
                <a:effectLst/>
                <a:uLnTx/>
                <a:uFillTx/>
                <a:latin typeface="Arial"/>
                <a:ea typeface="+mn-ea"/>
                <a:cs typeface="+mn-cs"/>
              </a:rPr>
              <a:t>Intérêt pour des webinaires de présentation !</a:t>
            </a:r>
          </a:p>
        </p:txBody>
      </p:sp>
    </p:spTree>
    <p:extLst>
      <p:ext uri="{BB962C8B-B14F-4D97-AF65-F5344CB8AC3E}">
        <p14:creationId xmlns:p14="http://schemas.microsoft.com/office/powerpoint/2010/main" val="33516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72FE4D-EC7A-224D-C236-57346EC2C931}"/>
              </a:ext>
            </a:extLst>
          </p:cNvPr>
          <p:cNvSpPr>
            <a:spLocks noGrp="1"/>
          </p:cNvSpPr>
          <p:nvPr>
            <p:ph type="title"/>
          </p:nvPr>
        </p:nvSpPr>
        <p:spPr>
          <a:xfrm>
            <a:off x="133200" y="365125"/>
            <a:ext cx="10980000" cy="864000"/>
          </a:xfrm>
        </p:spPr>
        <p:txBody>
          <a:bodyPr/>
          <a:lstStyle/>
          <a:p>
            <a:r>
              <a:rPr lang="fr-FR"/>
              <a:t>Typologie des exploitations non spécialisées</a:t>
            </a:r>
          </a:p>
        </p:txBody>
      </p:sp>
      <mc:AlternateContent xmlns:mc="http://schemas.openxmlformats.org/markup-compatibility/2006">
        <mc:Choice xmlns:cx1="http://schemas.microsoft.com/office/drawing/2015/9/8/chartex" Requires="cx1">
          <p:graphicFrame>
            <p:nvGraphicFramePr>
              <p:cNvPr id="12" name="Espace réservé du contenu 11">
                <a:extLst>
                  <a:ext uri="{FF2B5EF4-FFF2-40B4-BE49-F238E27FC236}">
                    <a16:creationId xmlns:a16="http://schemas.microsoft.com/office/drawing/2014/main" id="{690ACF73-2EBE-A3C6-6751-7C7F80817470}"/>
                  </a:ext>
                </a:extLst>
              </p:cNvPr>
              <p:cNvGraphicFramePr>
                <a:graphicFrameLocks noGrp="1"/>
              </p:cNvGraphicFramePr>
              <p:nvPr>
                <p:ph idx="1"/>
                <p:extLst>
                  <p:ext uri="{D42A27DB-BD31-4B8C-83A1-F6EECF244321}">
                    <p14:modId xmlns:p14="http://schemas.microsoft.com/office/powerpoint/2010/main" val="3153081605"/>
                  </p:ext>
                </p:extLst>
              </p:nvPr>
            </p:nvGraphicFramePr>
            <p:xfrm>
              <a:off x="1062038" y="1476375"/>
              <a:ext cx="4913312" cy="4427538"/>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12" name="Espace réservé du contenu 11">
                <a:extLst>
                  <a:ext uri="{FF2B5EF4-FFF2-40B4-BE49-F238E27FC236}">
                    <a16:creationId xmlns:a16="http://schemas.microsoft.com/office/drawing/2014/main" id="{690ACF73-2EBE-A3C6-6751-7C7F80817470}"/>
                  </a:ext>
                </a:extLst>
              </p:cNvPr>
              <p:cNvPicPr>
                <a:picLocks noGrp="1" noRot="1" noChangeAspect="1" noMove="1" noResize="1" noEditPoints="1" noAdjustHandles="1" noChangeArrowheads="1" noChangeShapeType="1"/>
              </p:cNvPicPr>
              <p:nvPr/>
            </p:nvPicPr>
            <p:blipFill>
              <a:blip r:embed="rId4"/>
              <a:stretch>
                <a:fillRect/>
              </a:stretch>
            </p:blipFill>
            <p:spPr>
              <a:xfrm>
                <a:off x="1062038" y="1476375"/>
                <a:ext cx="4913312" cy="4427538"/>
              </a:xfrm>
              <a:prstGeom prst="rect">
                <a:avLst/>
              </a:prstGeom>
            </p:spPr>
          </p:pic>
        </mc:Fallback>
      </mc:AlternateContent>
      <p:sp>
        <p:nvSpPr>
          <p:cNvPr id="4" name="Espace réservé du numéro de diapositive 3">
            <a:extLst>
              <a:ext uri="{FF2B5EF4-FFF2-40B4-BE49-F238E27FC236}">
                <a16:creationId xmlns:a16="http://schemas.microsoft.com/office/drawing/2014/main" id="{3B1E554D-E2A6-FDA5-9E4A-893854D40F1B}"/>
              </a:ext>
            </a:extLst>
          </p:cNvPr>
          <p:cNvSpPr>
            <a:spLocks noGrp="1"/>
          </p:cNvSpPr>
          <p:nvPr>
            <p:ph type="sldNum" sz="quarter" idx="12"/>
          </p:nvPr>
        </p:nvSpPr>
        <p:spPr>
          <a:xfrm>
            <a:off x="11353800" y="3246437"/>
            <a:ext cx="838200" cy="365125"/>
          </a:xfrm>
        </p:spPr>
        <p:txBody>
          <a:bodyPr/>
          <a:lstStyle/>
          <a:p>
            <a:pPr lvl="0"/>
            <a:fld id="{6055246E-81F2-4716-A341-6139E5705588}" type="slidenum">
              <a:rPr lang="fr-FR" noProof="0" smtClean="0"/>
              <a:pPr lvl="0"/>
              <a:t>18</a:t>
            </a:fld>
            <a:endParaRPr lang="fr-FR" noProof="0"/>
          </a:p>
        </p:txBody>
      </p:sp>
      <p:sp>
        <p:nvSpPr>
          <p:cNvPr id="7" name="Espace réservé du contenu 6">
            <a:extLst>
              <a:ext uri="{FF2B5EF4-FFF2-40B4-BE49-F238E27FC236}">
                <a16:creationId xmlns:a16="http://schemas.microsoft.com/office/drawing/2014/main" id="{7E643105-B832-4E08-025B-B63A30519B95}"/>
              </a:ext>
            </a:extLst>
          </p:cNvPr>
          <p:cNvSpPr>
            <a:spLocks noGrp="1"/>
          </p:cNvSpPr>
          <p:nvPr>
            <p:ph sz="quarter" idx="13"/>
          </p:nvPr>
        </p:nvSpPr>
        <p:spPr/>
        <p:txBody>
          <a:bodyPr/>
          <a:lstStyle/>
          <a:p>
            <a:endParaRPr lang="fr-FR"/>
          </a:p>
        </p:txBody>
      </p:sp>
      <p:pic>
        <p:nvPicPr>
          <p:cNvPr id="16" name="Graphique 15" descr="Canard avec un remplissage uni">
            <a:extLst>
              <a:ext uri="{FF2B5EF4-FFF2-40B4-BE49-F238E27FC236}">
                <a16:creationId xmlns:a16="http://schemas.microsoft.com/office/drawing/2014/main" id="{FD3DAB59-252D-FE20-8017-87CA49B413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74695" y="4829468"/>
            <a:ext cx="792212" cy="792212"/>
          </a:xfrm>
          <a:prstGeom prst="rect">
            <a:avLst/>
          </a:prstGeom>
        </p:spPr>
      </p:pic>
      <p:pic>
        <p:nvPicPr>
          <p:cNvPr id="18" name="Graphique 17" descr="Poulet avec un remplissage uni">
            <a:extLst>
              <a:ext uri="{FF2B5EF4-FFF2-40B4-BE49-F238E27FC236}">
                <a16:creationId xmlns:a16="http://schemas.microsoft.com/office/drawing/2014/main" id="{619B3012-C0CC-5279-EA11-EA80EFA1F1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54049" y="4809575"/>
            <a:ext cx="772182" cy="772182"/>
          </a:xfrm>
          <a:prstGeom prst="rect">
            <a:avLst/>
          </a:prstGeom>
        </p:spPr>
      </p:pic>
      <p:pic>
        <p:nvPicPr>
          <p:cNvPr id="20" name="Graphique 19" descr="Cultures avec un remplissage uni">
            <a:extLst>
              <a:ext uri="{FF2B5EF4-FFF2-40B4-BE49-F238E27FC236}">
                <a16:creationId xmlns:a16="http://schemas.microsoft.com/office/drawing/2014/main" id="{24E9F01D-5682-53C1-11C7-7B433BE53A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87104" y="2606716"/>
            <a:ext cx="914400" cy="914400"/>
          </a:xfrm>
          <a:prstGeom prst="rect">
            <a:avLst/>
          </a:prstGeom>
        </p:spPr>
      </p:pic>
      <p:pic>
        <p:nvPicPr>
          <p:cNvPr id="22" name="Graphique 21" descr="Fleur avec un remplissage uni">
            <a:extLst>
              <a:ext uri="{FF2B5EF4-FFF2-40B4-BE49-F238E27FC236}">
                <a16:creationId xmlns:a16="http://schemas.microsoft.com/office/drawing/2014/main" id="{2512B1CE-52BE-4EB7-99B1-9BE1725BBA7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03269" y="2864227"/>
            <a:ext cx="914400" cy="914400"/>
          </a:xfrm>
          <a:prstGeom prst="rect">
            <a:avLst/>
          </a:prstGeom>
        </p:spPr>
      </p:pic>
      <p:pic>
        <p:nvPicPr>
          <p:cNvPr id="24" name="Graphique 23" descr="Aubergine avec un remplissage uni">
            <a:extLst>
              <a:ext uri="{FF2B5EF4-FFF2-40B4-BE49-F238E27FC236}">
                <a16:creationId xmlns:a16="http://schemas.microsoft.com/office/drawing/2014/main" id="{3141ED32-B3B5-CB13-CE0C-7F5ED0D8299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17669" y="2496330"/>
            <a:ext cx="914400" cy="914400"/>
          </a:xfrm>
          <a:prstGeom prst="rect">
            <a:avLst/>
          </a:prstGeom>
        </p:spPr>
      </p:pic>
      <p:pic>
        <p:nvPicPr>
          <p:cNvPr id="26" name="Graphique 25" descr="Pomme avec un remplissage uni">
            <a:extLst>
              <a:ext uri="{FF2B5EF4-FFF2-40B4-BE49-F238E27FC236}">
                <a16:creationId xmlns:a16="http://schemas.microsoft.com/office/drawing/2014/main" id="{68304987-A21B-4F4B-8B0C-44E688D26E6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34828" y="1750812"/>
            <a:ext cx="914400" cy="914400"/>
          </a:xfrm>
          <a:prstGeom prst="rect">
            <a:avLst/>
          </a:prstGeom>
        </p:spPr>
      </p:pic>
      <p:pic>
        <p:nvPicPr>
          <p:cNvPr id="28" name="Graphique 27" descr="Produits laitiers avec un remplissage uni">
            <a:extLst>
              <a:ext uri="{FF2B5EF4-FFF2-40B4-BE49-F238E27FC236}">
                <a16:creationId xmlns:a16="http://schemas.microsoft.com/office/drawing/2014/main" id="{7BB5D9EB-B0EA-B6E5-8F9B-84AAE9282EC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74706" y="2496330"/>
            <a:ext cx="914400" cy="914400"/>
          </a:xfrm>
          <a:prstGeom prst="rect">
            <a:avLst/>
          </a:prstGeom>
        </p:spPr>
      </p:pic>
      <p:pic>
        <p:nvPicPr>
          <p:cNvPr id="30" name="Graphique 29" descr="Cuisse de poulet avec un remplissage uni">
            <a:extLst>
              <a:ext uri="{FF2B5EF4-FFF2-40B4-BE49-F238E27FC236}">
                <a16:creationId xmlns:a16="http://schemas.microsoft.com/office/drawing/2014/main" id="{B79B48CF-A214-E9DA-305F-63336F3B52E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193711" y="2328724"/>
            <a:ext cx="914400" cy="914400"/>
          </a:xfrm>
          <a:prstGeom prst="rect">
            <a:avLst/>
          </a:prstGeom>
        </p:spPr>
      </p:pic>
      <p:pic>
        <p:nvPicPr>
          <p:cNvPr id="32" name="Graphique 31" descr="Vache avec un remplissage uni">
            <a:extLst>
              <a:ext uri="{FF2B5EF4-FFF2-40B4-BE49-F238E27FC236}">
                <a16:creationId xmlns:a16="http://schemas.microsoft.com/office/drawing/2014/main" id="{007EB798-9D60-3B5F-229E-FF047B8BBF1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83021" y="1874956"/>
            <a:ext cx="1261244" cy="1261244"/>
          </a:xfrm>
          <a:prstGeom prst="rect">
            <a:avLst/>
          </a:prstGeom>
        </p:spPr>
      </p:pic>
      <p:pic>
        <p:nvPicPr>
          <p:cNvPr id="34" name="Graphique 33" descr="Mouton avec un remplissage uni">
            <a:extLst>
              <a:ext uri="{FF2B5EF4-FFF2-40B4-BE49-F238E27FC236}">
                <a16:creationId xmlns:a16="http://schemas.microsoft.com/office/drawing/2014/main" id="{825333C2-E710-3B54-6BB7-087EB5DB9F1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347696" y="3428316"/>
            <a:ext cx="914400" cy="914400"/>
          </a:xfrm>
          <a:prstGeom prst="rect">
            <a:avLst/>
          </a:prstGeom>
        </p:spPr>
      </p:pic>
      <p:pic>
        <p:nvPicPr>
          <p:cNvPr id="36" name="Graphique 35" descr="Chèvre avec un remplissage uni">
            <a:extLst>
              <a:ext uri="{FF2B5EF4-FFF2-40B4-BE49-F238E27FC236}">
                <a16:creationId xmlns:a16="http://schemas.microsoft.com/office/drawing/2014/main" id="{B7820E33-1D5B-F3F9-7E66-41980689573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380584" y="3611562"/>
            <a:ext cx="914400" cy="914400"/>
          </a:xfrm>
          <a:prstGeom prst="rect">
            <a:avLst/>
          </a:prstGeom>
        </p:spPr>
      </p:pic>
      <p:pic>
        <p:nvPicPr>
          <p:cNvPr id="37" name="Graphique 36" descr="Vache avec un remplissage uni">
            <a:extLst>
              <a:ext uri="{FF2B5EF4-FFF2-40B4-BE49-F238E27FC236}">
                <a16:creationId xmlns:a16="http://schemas.microsoft.com/office/drawing/2014/main" id="{ECDC04B9-B2E1-0A74-61FD-0646D7EE765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960631" y="1773737"/>
            <a:ext cx="1261244" cy="1261244"/>
          </a:xfrm>
          <a:prstGeom prst="rect">
            <a:avLst/>
          </a:prstGeom>
        </p:spPr>
      </p:pic>
      <p:pic>
        <p:nvPicPr>
          <p:cNvPr id="39" name="Graphique 38" descr="Mouton avec un remplissage uni">
            <a:extLst>
              <a:ext uri="{FF2B5EF4-FFF2-40B4-BE49-F238E27FC236}">
                <a16:creationId xmlns:a16="http://schemas.microsoft.com/office/drawing/2014/main" id="{FD86772B-9F84-8179-7971-E5ED5D20B8E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386920" y="4367119"/>
            <a:ext cx="584683" cy="584683"/>
          </a:xfrm>
          <a:prstGeom prst="rect">
            <a:avLst/>
          </a:prstGeom>
        </p:spPr>
      </p:pic>
      <p:pic>
        <p:nvPicPr>
          <p:cNvPr id="45" name="Graphique 44" descr="Flèche vers le bas avec un remplissage uni">
            <a:extLst>
              <a:ext uri="{FF2B5EF4-FFF2-40B4-BE49-F238E27FC236}">
                <a16:creationId xmlns:a16="http://schemas.microsoft.com/office/drawing/2014/main" id="{9DE6897C-B1CA-B12E-3768-382ADA7DFC6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43186" y="5472497"/>
            <a:ext cx="529022" cy="529022"/>
          </a:xfrm>
          <a:prstGeom prst="rect">
            <a:avLst/>
          </a:prstGeom>
        </p:spPr>
      </p:pic>
      <p:sp>
        <p:nvSpPr>
          <p:cNvPr id="47" name="ZoneTexte 46">
            <a:extLst>
              <a:ext uri="{FF2B5EF4-FFF2-40B4-BE49-F238E27FC236}">
                <a16:creationId xmlns:a16="http://schemas.microsoft.com/office/drawing/2014/main" id="{B6D561AD-EDA7-D838-D5BC-C0B0F20D8C08}"/>
              </a:ext>
            </a:extLst>
          </p:cNvPr>
          <p:cNvSpPr txBox="1"/>
          <p:nvPr/>
        </p:nvSpPr>
        <p:spPr>
          <a:xfrm>
            <a:off x="938688" y="5552342"/>
            <a:ext cx="1375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-15%</a:t>
            </a:r>
          </a:p>
        </p:txBody>
      </p:sp>
      <p:pic>
        <p:nvPicPr>
          <p:cNvPr id="48" name="Graphique 47" descr="Flèche vers le bas avec un remplissage uni">
            <a:extLst>
              <a:ext uri="{FF2B5EF4-FFF2-40B4-BE49-F238E27FC236}">
                <a16:creationId xmlns:a16="http://schemas.microsoft.com/office/drawing/2014/main" id="{24CD727D-0316-26DA-FD40-571A799BB30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705829" y="5402506"/>
            <a:ext cx="529022" cy="529022"/>
          </a:xfrm>
          <a:prstGeom prst="rect">
            <a:avLst/>
          </a:prstGeom>
        </p:spPr>
      </p:pic>
      <p:sp>
        <p:nvSpPr>
          <p:cNvPr id="49" name="ZoneTexte 48">
            <a:extLst>
              <a:ext uri="{FF2B5EF4-FFF2-40B4-BE49-F238E27FC236}">
                <a16:creationId xmlns:a16="http://schemas.microsoft.com/office/drawing/2014/main" id="{A60D788E-3E5D-141D-CE61-39355549DF4B}"/>
              </a:ext>
            </a:extLst>
          </p:cNvPr>
          <p:cNvSpPr txBox="1"/>
          <p:nvPr/>
        </p:nvSpPr>
        <p:spPr>
          <a:xfrm>
            <a:off x="4201331" y="5482351"/>
            <a:ext cx="1375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-37%</a:t>
            </a:r>
          </a:p>
        </p:txBody>
      </p:sp>
      <p:pic>
        <p:nvPicPr>
          <p:cNvPr id="51" name="Graphique 50" descr="Flèche haut avec un remplissage uni">
            <a:extLst>
              <a:ext uri="{FF2B5EF4-FFF2-40B4-BE49-F238E27FC236}">
                <a16:creationId xmlns:a16="http://schemas.microsoft.com/office/drawing/2014/main" id="{F035CBD1-0168-67BE-6D9D-58621A1E639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227191" y="5416836"/>
            <a:ext cx="584683" cy="584683"/>
          </a:xfrm>
          <a:prstGeom prst="rect">
            <a:avLst/>
          </a:prstGeom>
        </p:spPr>
      </p:pic>
      <p:sp>
        <p:nvSpPr>
          <p:cNvPr id="52" name="ZoneTexte 51">
            <a:extLst>
              <a:ext uri="{FF2B5EF4-FFF2-40B4-BE49-F238E27FC236}">
                <a16:creationId xmlns:a16="http://schemas.microsoft.com/office/drawing/2014/main" id="{89901749-D079-B647-9E94-8BF91F9FD913}"/>
              </a:ext>
            </a:extLst>
          </p:cNvPr>
          <p:cNvSpPr txBox="1"/>
          <p:nvPr/>
        </p:nvSpPr>
        <p:spPr>
          <a:xfrm>
            <a:off x="6602945" y="5552342"/>
            <a:ext cx="1375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+ 4%</a:t>
            </a:r>
          </a:p>
        </p:txBody>
      </p:sp>
      <p:pic>
        <p:nvPicPr>
          <p:cNvPr id="66" name="Graphique 65" descr="Flèche vers le bas avec un remplissage uni">
            <a:extLst>
              <a:ext uri="{FF2B5EF4-FFF2-40B4-BE49-F238E27FC236}">
                <a16:creationId xmlns:a16="http://schemas.microsoft.com/office/drawing/2014/main" id="{E6F9DC41-2D26-7545-6EC6-989A83DF461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104659" y="5164567"/>
            <a:ext cx="457113" cy="457113"/>
          </a:xfrm>
          <a:prstGeom prst="rect">
            <a:avLst/>
          </a:prstGeom>
        </p:spPr>
      </p:pic>
      <p:pic>
        <p:nvPicPr>
          <p:cNvPr id="67" name="Graphique 66" descr="Flèche vers le bas avec un remplissage uni">
            <a:extLst>
              <a:ext uri="{FF2B5EF4-FFF2-40B4-BE49-F238E27FC236}">
                <a16:creationId xmlns:a16="http://schemas.microsoft.com/office/drawing/2014/main" id="{F47D2D10-E951-9574-CD61-4281DB6A75A8}"/>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903722" y="5033286"/>
            <a:ext cx="498135" cy="498135"/>
          </a:xfrm>
          <a:prstGeom prst="rect">
            <a:avLst/>
          </a:prstGeom>
        </p:spPr>
      </p:pic>
      <p:pic>
        <p:nvPicPr>
          <p:cNvPr id="68" name="Graphique 67" descr="Flèche vers le bas avec un remplissage uni">
            <a:extLst>
              <a:ext uri="{FF2B5EF4-FFF2-40B4-BE49-F238E27FC236}">
                <a16:creationId xmlns:a16="http://schemas.microsoft.com/office/drawing/2014/main" id="{E1B56959-A990-0A15-1A36-E9D9E330F79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857516" y="3900512"/>
            <a:ext cx="584683" cy="584683"/>
          </a:xfrm>
          <a:prstGeom prst="rect">
            <a:avLst/>
          </a:prstGeom>
        </p:spPr>
      </p:pic>
      <p:pic>
        <p:nvPicPr>
          <p:cNvPr id="69" name="Graphique 68" descr="Flèche vers le bas avec un remplissage uni">
            <a:extLst>
              <a:ext uri="{FF2B5EF4-FFF2-40B4-BE49-F238E27FC236}">
                <a16:creationId xmlns:a16="http://schemas.microsoft.com/office/drawing/2014/main" id="{CCF9F8E8-BBDC-3AC0-BC76-73B7F792A31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310603" y="3911185"/>
            <a:ext cx="584683" cy="584683"/>
          </a:xfrm>
          <a:prstGeom prst="rect">
            <a:avLst/>
          </a:prstGeom>
        </p:spPr>
      </p:pic>
      <p:sp>
        <p:nvSpPr>
          <p:cNvPr id="70" name="ZoneTexte 69">
            <a:extLst>
              <a:ext uri="{FF2B5EF4-FFF2-40B4-BE49-F238E27FC236}">
                <a16:creationId xmlns:a16="http://schemas.microsoft.com/office/drawing/2014/main" id="{0BB499EC-CD25-EEA5-3189-2172947252BB}"/>
              </a:ext>
            </a:extLst>
          </p:cNvPr>
          <p:cNvSpPr txBox="1"/>
          <p:nvPr/>
        </p:nvSpPr>
        <p:spPr>
          <a:xfrm>
            <a:off x="6803269" y="4035186"/>
            <a:ext cx="1375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-15%</a:t>
            </a:r>
          </a:p>
        </p:txBody>
      </p:sp>
      <p:sp>
        <p:nvSpPr>
          <p:cNvPr id="71" name="ZoneTexte 70">
            <a:extLst>
              <a:ext uri="{FF2B5EF4-FFF2-40B4-BE49-F238E27FC236}">
                <a16:creationId xmlns:a16="http://schemas.microsoft.com/office/drawing/2014/main" id="{FD7BB8A9-6DC8-440C-B104-4CEC9E5894C5}"/>
              </a:ext>
            </a:extLst>
          </p:cNvPr>
          <p:cNvSpPr txBox="1"/>
          <p:nvPr/>
        </p:nvSpPr>
        <p:spPr>
          <a:xfrm>
            <a:off x="9331935" y="4015674"/>
            <a:ext cx="1375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-14%</a:t>
            </a:r>
          </a:p>
        </p:txBody>
      </p:sp>
      <p:sp>
        <p:nvSpPr>
          <p:cNvPr id="72" name="ZoneTexte 71">
            <a:extLst>
              <a:ext uri="{FF2B5EF4-FFF2-40B4-BE49-F238E27FC236}">
                <a16:creationId xmlns:a16="http://schemas.microsoft.com/office/drawing/2014/main" id="{83386C0B-27F6-F96B-4DB0-A65F692E9DEF}"/>
              </a:ext>
            </a:extLst>
          </p:cNvPr>
          <p:cNvSpPr txBox="1"/>
          <p:nvPr/>
        </p:nvSpPr>
        <p:spPr>
          <a:xfrm>
            <a:off x="8430522" y="5217840"/>
            <a:ext cx="1375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-47%</a:t>
            </a:r>
          </a:p>
        </p:txBody>
      </p:sp>
      <p:sp>
        <p:nvSpPr>
          <p:cNvPr id="73" name="ZoneTexte 72">
            <a:extLst>
              <a:ext uri="{FF2B5EF4-FFF2-40B4-BE49-F238E27FC236}">
                <a16:creationId xmlns:a16="http://schemas.microsoft.com/office/drawing/2014/main" id="{C9E88D49-8CF9-F7D8-1B51-D029D1BB4313}"/>
              </a:ext>
            </a:extLst>
          </p:cNvPr>
          <p:cNvSpPr txBox="1"/>
          <p:nvPr/>
        </p:nvSpPr>
        <p:spPr>
          <a:xfrm>
            <a:off x="11266159" y="5097688"/>
            <a:ext cx="8806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C89C6F"/>
                </a:solidFill>
                <a:effectLst/>
                <a:uLnTx/>
                <a:uFillTx/>
                <a:latin typeface="Verdana"/>
                <a:ea typeface="+mn-ea"/>
                <a:cs typeface="+mn-cs"/>
              </a:rPr>
              <a:t>-31%</a:t>
            </a:r>
          </a:p>
        </p:txBody>
      </p:sp>
      <p:sp>
        <p:nvSpPr>
          <p:cNvPr id="74" name="ZoneTexte 73">
            <a:extLst>
              <a:ext uri="{FF2B5EF4-FFF2-40B4-BE49-F238E27FC236}">
                <a16:creationId xmlns:a16="http://schemas.microsoft.com/office/drawing/2014/main" id="{D03D2DCC-1F04-148E-7D6A-EA22FC638198}"/>
              </a:ext>
            </a:extLst>
          </p:cNvPr>
          <p:cNvSpPr txBox="1"/>
          <p:nvPr/>
        </p:nvSpPr>
        <p:spPr>
          <a:xfrm>
            <a:off x="11486948" y="5874117"/>
            <a:ext cx="61859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18949"/>
                </a:solidFill>
                <a:effectLst/>
                <a:uLnTx/>
                <a:uFillTx/>
                <a:latin typeface="Verdana"/>
                <a:ea typeface="+mn-ea"/>
                <a:cs typeface="+mn-cs"/>
              </a:rPr>
              <a:t>0%</a:t>
            </a:r>
          </a:p>
        </p:txBody>
      </p:sp>
      <p:pic>
        <p:nvPicPr>
          <p:cNvPr id="76" name="Graphique 75" descr="Flèche vers la droite avec un remplissage uni">
            <a:extLst>
              <a:ext uri="{FF2B5EF4-FFF2-40B4-BE49-F238E27FC236}">
                <a16:creationId xmlns:a16="http://schemas.microsoft.com/office/drawing/2014/main" id="{BAAFD981-C3C8-CEC9-39D0-6E642410EA32}"/>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0923352" y="5778671"/>
            <a:ext cx="584683" cy="584683"/>
          </a:xfrm>
          <a:prstGeom prst="rect">
            <a:avLst/>
          </a:prstGeom>
        </p:spPr>
      </p:pic>
    </p:spTree>
    <p:extLst>
      <p:ext uri="{BB962C8B-B14F-4D97-AF65-F5344CB8AC3E}">
        <p14:creationId xmlns:p14="http://schemas.microsoft.com/office/powerpoint/2010/main" val="3412147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srgbClr val="4A2F35"/>
              </a:solidFill>
              <a:effectLst/>
              <a:uLnTx/>
              <a:uFillTx/>
              <a:latin typeface="Arial"/>
              <a:ea typeface="+mn-ea"/>
              <a:cs typeface="+mn-cs"/>
            </a:endParaRPr>
          </a:p>
        </p:txBody>
      </p:sp>
      <p:sp>
        <p:nvSpPr>
          <p:cNvPr id="3" name="Espace réservé du numéro de diapositive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srgbClr val="4A2F3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fr-FR" sz="1100" b="0" i="0" u="none" strike="noStrike" kern="1200" cap="none" spc="0" normalizeH="0" baseline="0" noProof="0">
              <a:ln>
                <a:noFill/>
              </a:ln>
              <a:solidFill>
                <a:srgbClr val="4A2F35"/>
              </a:solidFill>
              <a:effectLst/>
              <a:uLnTx/>
              <a:uFillTx/>
              <a:latin typeface="Arial"/>
              <a:ea typeface="+mn-ea"/>
              <a:cs typeface="+mn-cs"/>
            </a:endParaRP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srgbClr val="442D34"/>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srgbClr val="442D34"/>
              </a:solidFill>
              <a:effectLst/>
              <a:uLnTx/>
              <a:uFillTx/>
              <a:latin typeface="Arial"/>
              <a:ea typeface="+mn-ea"/>
              <a:cs typeface="+mn-cs"/>
            </a:endParaRPr>
          </a:p>
        </p:txBody>
      </p:sp>
      <p:sp>
        <p:nvSpPr>
          <p:cNvPr id="5" name="Titre 1"/>
          <p:cNvSpPr txBox="1">
            <a:spLocks/>
          </p:cNvSpPr>
          <p:nvPr/>
        </p:nvSpPr>
        <p:spPr>
          <a:xfrm>
            <a:off x="6892386" y="1605744"/>
            <a:ext cx="5015346" cy="2129677"/>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a:ln>
                  <a:noFill/>
                </a:ln>
                <a:solidFill>
                  <a:srgbClr val="442D34">
                    <a:lumMod val="60000"/>
                    <a:lumOff val="40000"/>
                  </a:srgbClr>
                </a:solidFill>
                <a:effectLst/>
                <a:uLnTx/>
                <a:uFillTx/>
                <a:latin typeface="Segoe UI Black"/>
                <a:ea typeface="+mj-ea"/>
                <a:cs typeface="+mj-cs"/>
              </a:rPr>
              <a:t>La filière porcine est-elle traité dans les établissements agricoles ?</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2513" y="4268626"/>
            <a:ext cx="2574004" cy="1968356"/>
          </a:xfrm>
          <a:prstGeom prst="rect">
            <a:avLst/>
          </a:prstGeom>
        </p:spPr>
      </p:pic>
    </p:spTree>
    <p:extLst>
      <p:ext uri="{BB962C8B-B14F-4D97-AF65-F5344CB8AC3E}">
        <p14:creationId xmlns:p14="http://schemas.microsoft.com/office/powerpoint/2010/main" val="192889973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Proportion de cours sur l’élevage porcin : </a:t>
            </a:r>
          </a:p>
        </p:txBody>
      </p:sp>
      <p:graphicFrame>
        <p:nvGraphicFramePr>
          <p:cNvPr id="9" name="Espace réservé du contenu 8"/>
          <p:cNvGraphicFramePr>
            <a:graphicFrameLocks noGrp="1"/>
          </p:cNvGraphicFramePr>
          <p:nvPr>
            <p:ph idx="13"/>
          </p:nvPr>
        </p:nvGraphicFramePr>
        <p:xfrm>
          <a:off x="1342418" y="1556426"/>
          <a:ext cx="9401782" cy="4482424"/>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2" name="Espace réservé du pied de page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3" name="Espace réservé du numéro de diapositive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Tree>
    <p:extLst>
      <p:ext uri="{BB962C8B-B14F-4D97-AF65-F5344CB8AC3E}">
        <p14:creationId xmlns:p14="http://schemas.microsoft.com/office/powerpoint/2010/main" val="292439836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Type de formation ou diplômes mentionnés</a:t>
            </a:r>
          </a:p>
        </p:txBody>
      </p:sp>
      <p:sp>
        <p:nvSpPr>
          <p:cNvPr id="3" name="Espace réservé du contenu 2"/>
          <p:cNvSpPr>
            <a:spLocks noGrp="1"/>
          </p:cNvSpPr>
          <p:nvPr>
            <p:ph idx="13"/>
          </p:nvPr>
        </p:nvSpPr>
        <p:spPr/>
        <p:txBody>
          <a:bodyPr/>
          <a:lstStyle/>
          <a:p>
            <a:r>
              <a:rPr lang="fr-FR" dirty="0"/>
              <a:t>BPREA</a:t>
            </a:r>
          </a:p>
          <a:p>
            <a:r>
              <a:rPr lang="fr-FR" dirty="0"/>
              <a:t>Bac Pro CGEA </a:t>
            </a:r>
            <a:r>
              <a:rPr lang="fr-FR" i="1" dirty="0"/>
              <a:t> </a:t>
            </a:r>
            <a:r>
              <a:rPr lang="fr-FR" dirty="0"/>
              <a:t>- Seconde pro</a:t>
            </a:r>
          </a:p>
          <a:p>
            <a:r>
              <a:rPr lang="fr-FR" dirty="0"/>
              <a:t>BTS ACSE</a:t>
            </a:r>
          </a:p>
          <a:p>
            <a:r>
              <a:rPr lang="fr-FR" dirty="0"/>
              <a:t>BTSA PA (</a:t>
            </a:r>
            <a:r>
              <a:rPr lang="fr-FR" i="1" dirty="0"/>
              <a:t>zootechnie et conduite d’élevage + TP</a:t>
            </a:r>
            <a:r>
              <a:rPr lang="fr-FR" dirty="0"/>
              <a:t>) </a:t>
            </a:r>
            <a:r>
              <a:rPr lang="fr-FR" i="1" dirty="0"/>
              <a:t>pour 1 = 1 option / Support porcin partenariat avec intégrateur </a:t>
            </a:r>
            <a:r>
              <a:rPr lang="fr-FR" i="1" dirty="0" err="1"/>
              <a:t>Provent</a:t>
            </a:r>
            <a:r>
              <a:rPr lang="fr-FR" i="1" dirty="0"/>
              <a:t> + une maternité dans la Drôme </a:t>
            </a:r>
            <a:r>
              <a:rPr lang="fr-FR" i="1" dirty="0" err="1"/>
              <a:t>Airporc</a:t>
            </a:r>
            <a:endParaRPr lang="fr-FR" i="1" dirty="0"/>
          </a:p>
          <a:p>
            <a:r>
              <a:rPr lang="fr-FR" dirty="0"/>
              <a:t>Bac STAV</a:t>
            </a:r>
          </a:p>
          <a:p>
            <a:r>
              <a:rPr lang="fr-FR" dirty="0"/>
              <a:t>CAP Métiers de l’agriculture </a:t>
            </a:r>
          </a:p>
          <a:p>
            <a:r>
              <a:rPr lang="fr-FR" dirty="0"/>
              <a:t>Formation adulte : brevet pro responsable d’entreprise agricole.</a:t>
            </a:r>
          </a:p>
          <a:p>
            <a:r>
              <a:rPr lang="fr-FR" dirty="0"/>
              <a:t>CAPA</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182</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Tree>
    <p:extLst>
      <p:ext uri="{BB962C8B-B14F-4D97-AF65-F5344CB8AC3E}">
        <p14:creationId xmlns:p14="http://schemas.microsoft.com/office/powerpoint/2010/main" val="19814131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5009" y="392806"/>
            <a:ext cx="10713433" cy="1325563"/>
          </a:xfrm>
        </p:spPr>
        <p:txBody>
          <a:bodyPr/>
          <a:lstStyle/>
          <a:p>
            <a:r>
              <a:rPr lang="fr-FR" dirty="0"/>
              <a:t>La filière est abordée, mais de quelle manière ?</a:t>
            </a:r>
          </a:p>
        </p:txBody>
      </p:sp>
      <p:graphicFrame>
        <p:nvGraphicFramePr>
          <p:cNvPr id="12" name="Espace réservé du contenu 11"/>
          <p:cNvGraphicFramePr>
            <a:graphicFrameLocks noGrp="1"/>
          </p:cNvGraphicFramePr>
          <p:nvPr>
            <p:ph idx="13"/>
          </p:nvPr>
        </p:nvGraphicFramePr>
        <p:xfrm>
          <a:off x="885009" y="1692199"/>
          <a:ext cx="10480675" cy="3848100"/>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183</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13" name="Ellipse 12"/>
          <p:cNvSpPr/>
          <p:nvPr/>
        </p:nvSpPr>
        <p:spPr>
          <a:xfrm>
            <a:off x="9300033" y="3436140"/>
            <a:ext cx="2163066" cy="244763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ZoneTexte 13"/>
          <p:cNvSpPr txBox="1"/>
          <p:nvPr/>
        </p:nvSpPr>
        <p:spPr>
          <a:xfrm>
            <a:off x="1418287" y="5809006"/>
            <a:ext cx="101801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2D34"/>
                </a:solidFill>
                <a:effectLst/>
                <a:uLnTx/>
                <a:uFillTx/>
                <a:latin typeface="Arial"/>
                <a:ea typeface="+mn-ea"/>
                <a:cs typeface="+mn-cs"/>
              </a:rPr>
              <a:t>En fonction des </a:t>
            </a:r>
            <a:r>
              <a:rPr kumimoji="0" lang="fr-FR" sz="1800" b="1" i="0" u="none" strike="noStrike" kern="1200" cap="none" spc="0" normalizeH="0" baseline="0" noProof="0" dirty="0">
                <a:ln>
                  <a:noFill/>
                </a:ln>
                <a:solidFill>
                  <a:srgbClr val="442D34"/>
                </a:solidFill>
                <a:effectLst/>
                <a:uLnTx/>
                <a:uFillTx/>
                <a:latin typeface="Arial"/>
                <a:ea typeface="+mn-ea"/>
                <a:cs typeface="+mn-cs"/>
              </a:rPr>
              <a:t>demandes</a:t>
            </a:r>
            <a:r>
              <a:rPr kumimoji="0" lang="fr-FR" sz="1800" b="0" i="0" u="none" strike="noStrike" kern="1200" cap="none" spc="0" normalizeH="0" baseline="0" noProof="0" dirty="0">
                <a:ln>
                  <a:noFill/>
                </a:ln>
                <a:solidFill>
                  <a:srgbClr val="442D34"/>
                </a:solidFill>
                <a:effectLst/>
                <a:uLnTx/>
                <a:uFillTx/>
                <a:latin typeface="Arial"/>
                <a:ea typeface="+mn-ea"/>
                <a:cs typeface="+mn-cs"/>
              </a:rPr>
              <a:t> et des </a:t>
            </a:r>
            <a:r>
              <a:rPr kumimoji="0" lang="fr-FR" sz="1800" b="1" i="0" u="none" strike="noStrike" kern="1200" cap="none" spc="0" normalizeH="0" baseline="0" noProof="0" dirty="0">
                <a:ln>
                  <a:noFill/>
                </a:ln>
                <a:solidFill>
                  <a:srgbClr val="442D34"/>
                </a:solidFill>
                <a:effectLst/>
                <a:uLnTx/>
                <a:uFillTx/>
                <a:latin typeface="Arial"/>
                <a:ea typeface="+mn-ea"/>
                <a:cs typeface="+mn-cs"/>
              </a:rPr>
              <a:t>cas types </a:t>
            </a:r>
            <a:r>
              <a:rPr kumimoji="0" lang="fr-FR" sz="1800" b="0" i="0" u="none" strike="noStrike" kern="1200" cap="none" spc="0" normalizeH="0" baseline="0" noProof="0" dirty="0">
                <a:ln>
                  <a:noFill/>
                </a:ln>
                <a:solidFill>
                  <a:srgbClr val="442D34"/>
                </a:solidFill>
                <a:effectLst/>
                <a:uLnTx/>
                <a:uFillTx/>
                <a:latin typeface="Arial"/>
                <a:ea typeface="+mn-ea"/>
                <a:cs typeface="+mn-cs"/>
              </a:rPr>
              <a:t>; </a:t>
            </a:r>
            <a:r>
              <a:rPr kumimoji="0" lang="fr-FR" sz="1800" b="1" i="0" u="none" strike="noStrike" kern="1200" cap="none" spc="0" normalizeH="0" baseline="0" noProof="0" dirty="0">
                <a:ln>
                  <a:noFill/>
                </a:ln>
                <a:solidFill>
                  <a:srgbClr val="442D34"/>
                </a:solidFill>
                <a:effectLst/>
                <a:uLnTx/>
                <a:uFillTx/>
                <a:latin typeface="Arial"/>
                <a:ea typeface="+mn-ea"/>
                <a:cs typeface="+mn-cs"/>
              </a:rPr>
              <a:t>Visite d’élevage </a:t>
            </a:r>
            <a:r>
              <a:rPr kumimoji="0" lang="fr-FR" sz="1800" b="0" i="0" u="none" strike="noStrike" kern="1200" cap="none" spc="0" normalizeH="0" baseline="0" noProof="0" dirty="0">
                <a:ln>
                  <a:noFill/>
                </a:ln>
                <a:solidFill>
                  <a:srgbClr val="442D34"/>
                </a:solidFill>
                <a:effectLst/>
                <a:uLnTx/>
                <a:uFillTx/>
                <a:latin typeface="Arial"/>
                <a:ea typeface="+mn-ea"/>
                <a:cs typeface="+mn-cs"/>
              </a:rPr>
              <a:t>en plein air et sur litière </a:t>
            </a:r>
          </a:p>
        </p:txBody>
      </p:sp>
      <p:sp>
        <p:nvSpPr>
          <p:cNvPr id="9" name="Ellipse 8"/>
          <p:cNvSpPr/>
          <p:nvPr/>
        </p:nvSpPr>
        <p:spPr>
          <a:xfrm>
            <a:off x="991606" y="2165131"/>
            <a:ext cx="2163066" cy="3546907"/>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8217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9"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Pourquoi est-elle traitée de cette manière là ?</a:t>
            </a:r>
          </a:p>
        </p:txBody>
      </p:sp>
      <p:pic>
        <p:nvPicPr>
          <p:cNvPr id="7" name="Espace réservé du contenu 6"/>
          <p:cNvPicPr>
            <a:picLocks noGrp="1" noChangeAspect="1"/>
          </p:cNvPicPr>
          <p:nvPr>
            <p:ph idx="13"/>
          </p:nvPr>
        </p:nvPicPr>
        <p:blipFill>
          <a:blip r:embed="rId3"/>
          <a:stretch>
            <a:fillRect/>
          </a:stretch>
        </p:blipFill>
        <p:spPr>
          <a:xfrm>
            <a:off x="1703416" y="1482556"/>
            <a:ext cx="8767750" cy="4682418"/>
          </a:xfrm>
          <a:prstGeom prst="rect">
            <a:avLst/>
          </a:prstGeom>
        </p:spPr>
      </p:pic>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184</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Tree>
    <p:extLst>
      <p:ext uri="{BB962C8B-B14F-4D97-AF65-F5344CB8AC3E}">
        <p14:creationId xmlns:p14="http://schemas.microsoft.com/office/powerpoint/2010/main" val="67836826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Quel contenu pour les cours ?</a:t>
            </a:r>
          </a:p>
        </p:txBody>
      </p:sp>
      <p:pic>
        <p:nvPicPr>
          <p:cNvPr id="7" name="Espace réservé du contenu 6"/>
          <p:cNvPicPr>
            <a:picLocks noGrp="1" noChangeAspect="1"/>
          </p:cNvPicPr>
          <p:nvPr>
            <p:ph idx="13"/>
          </p:nvPr>
        </p:nvPicPr>
        <p:blipFill>
          <a:blip r:embed="rId3"/>
          <a:stretch>
            <a:fillRect/>
          </a:stretch>
        </p:blipFill>
        <p:spPr>
          <a:xfrm>
            <a:off x="3438309" y="1718369"/>
            <a:ext cx="5297963" cy="3638774"/>
          </a:xfrm>
          <a:prstGeom prst="rect">
            <a:avLst/>
          </a:prstGeom>
        </p:spPr>
      </p:pic>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185</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8" name="ZoneTexte 7"/>
          <p:cNvSpPr txBox="1"/>
          <p:nvPr/>
        </p:nvSpPr>
        <p:spPr>
          <a:xfrm>
            <a:off x="8812472" y="1959711"/>
            <a:ext cx="264694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42D34"/>
                </a:solidFill>
                <a:effectLst/>
                <a:uLnTx/>
                <a:uFillTx/>
                <a:latin typeface="Arial"/>
                <a:ea typeface="+mn-ea"/>
                <a:cs typeface="+mn-cs"/>
              </a:rPr>
              <a:t>Connaissances fondamentales </a:t>
            </a:r>
            <a:r>
              <a:rPr kumimoji="0" lang="fr-FR" sz="1800" b="0" i="0" u="none" strike="noStrike" kern="1200" cap="none" spc="0" normalizeH="0" baseline="0" noProof="0" dirty="0">
                <a:ln>
                  <a:noFill/>
                </a:ln>
                <a:solidFill>
                  <a:srgbClr val="442D34"/>
                </a:solidFill>
                <a:effectLst/>
                <a:uLnTx/>
                <a:uFillTx/>
                <a:latin typeface="Arial"/>
                <a:ea typeface="+mn-ea"/>
                <a:cs typeface="+mn-cs"/>
              </a:rPr>
              <a:t>de ces filières </a:t>
            </a:r>
          </a:p>
        </p:txBody>
      </p:sp>
      <p:sp>
        <p:nvSpPr>
          <p:cNvPr id="9" name="ZoneTexte 8"/>
          <p:cNvSpPr txBox="1"/>
          <p:nvPr/>
        </p:nvSpPr>
        <p:spPr>
          <a:xfrm>
            <a:off x="8736272" y="4433813"/>
            <a:ext cx="264694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42D34"/>
                </a:solidFill>
                <a:effectLst/>
                <a:uLnTx/>
                <a:uFillTx/>
                <a:latin typeface="Arial"/>
                <a:ea typeface="+mn-ea"/>
                <a:cs typeface="+mn-cs"/>
              </a:rPr>
              <a:t>Connaissances sur la diversification </a:t>
            </a:r>
            <a:r>
              <a:rPr kumimoji="0" lang="fr-FR" sz="1800" b="0" i="0" u="none" strike="noStrike" kern="1200" cap="none" spc="0" normalizeH="0" baseline="0" noProof="0" dirty="0">
                <a:ln>
                  <a:noFill/>
                </a:ln>
                <a:solidFill>
                  <a:srgbClr val="442D34"/>
                </a:solidFill>
                <a:effectLst/>
                <a:uLnTx/>
                <a:uFillTx/>
                <a:latin typeface="Arial"/>
                <a:ea typeface="+mn-ea"/>
                <a:cs typeface="+mn-cs"/>
              </a:rPr>
              <a:t>avec ces ateliers</a:t>
            </a:r>
          </a:p>
        </p:txBody>
      </p:sp>
      <p:sp>
        <p:nvSpPr>
          <p:cNvPr id="10" name="ZoneTexte 9"/>
          <p:cNvSpPr txBox="1"/>
          <p:nvPr/>
        </p:nvSpPr>
        <p:spPr>
          <a:xfrm>
            <a:off x="791302" y="4433813"/>
            <a:ext cx="264694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42D34"/>
                </a:solidFill>
                <a:effectLst/>
                <a:uLnTx/>
                <a:uFillTx/>
                <a:latin typeface="Arial"/>
                <a:ea typeface="+mn-ea"/>
                <a:cs typeface="+mn-cs"/>
              </a:rPr>
              <a:t>Connaissances techniques et économiques</a:t>
            </a:r>
            <a:endParaRPr kumimoji="0" lang="fr-FR" sz="1800" b="0" i="0" u="none" strike="noStrike" kern="1200" cap="none" spc="0" normalizeH="0" baseline="0" noProof="0" dirty="0">
              <a:ln>
                <a:noFill/>
              </a:ln>
              <a:solidFill>
                <a:srgbClr val="442D34"/>
              </a:solidFill>
              <a:effectLst/>
              <a:uLnTx/>
              <a:uFillTx/>
              <a:latin typeface="Arial"/>
              <a:ea typeface="+mn-ea"/>
              <a:cs typeface="+mn-cs"/>
            </a:endParaRPr>
          </a:p>
        </p:txBody>
      </p:sp>
      <p:sp>
        <p:nvSpPr>
          <p:cNvPr id="11" name="ZoneTexte 10"/>
          <p:cNvSpPr txBox="1"/>
          <p:nvPr/>
        </p:nvSpPr>
        <p:spPr>
          <a:xfrm>
            <a:off x="791301" y="2098210"/>
            <a:ext cx="26469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2D34"/>
                </a:solidFill>
                <a:effectLst/>
                <a:uLnTx/>
                <a:uFillTx/>
                <a:latin typeface="Arial"/>
                <a:ea typeface="+mn-ea"/>
                <a:cs typeface="+mn-cs"/>
              </a:rPr>
              <a:t>Production en </a:t>
            </a:r>
            <a:r>
              <a:rPr kumimoji="0" lang="fr-FR" sz="1800" b="1" i="0" u="none" strike="noStrike" kern="1200" cap="none" spc="0" normalizeH="0" baseline="0" noProof="0" dirty="0">
                <a:ln>
                  <a:noFill/>
                </a:ln>
                <a:solidFill>
                  <a:srgbClr val="442D34"/>
                </a:solidFill>
                <a:effectLst/>
                <a:uLnTx/>
                <a:uFillTx/>
                <a:latin typeface="Arial"/>
                <a:ea typeface="+mn-ea"/>
                <a:cs typeface="+mn-cs"/>
              </a:rPr>
              <a:t>circuit court</a:t>
            </a:r>
            <a:endParaRPr kumimoji="0" lang="fr-FR" sz="1800" b="0" i="0" u="none" strike="noStrike" kern="1200" cap="none" spc="0" normalizeH="0" baseline="0" noProof="0" dirty="0">
              <a:ln>
                <a:noFill/>
              </a:ln>
              <a:solidFill>
                <a:srgbClr val="442D34"/>
              </a:solidFill>
              <a:effectLst/>
              <a:uLnTx/>
              <a:uFillTx/>
              <a:latin typeface="Arial"/>
              <a:ea typeface="+mn-ea"/>
              <a:cs typeface="+mn-cs"/>
            </a:endParaRPr>
          </a:p>
        </p:txBody>
      </p:sp>
      <p:sp>
        <p:nvSpPr>
          <p:cNvPr id="12" name="Étoile à 5 branches 11"/>
          <p:cNvSpPr/>
          <p:nvPr/>
        </p:nvSpPr>
        <p:spPr>
          <a:xfrm>
            <a:off x="2871380" y="4120133"/>
            <a:ext cx="685799" cy="628073"/>
          </a:xfrm>
          <a:prstGeom prst="star5">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Étoile à 5 branches 12"/>
          <p:cNvSpPr/>
          <p:nvPr/>
        </p:nvSpPr>
        <p:spPr>
          <a:xfrm>
            <a:off x="11184155" y="4119776"/>
            <a:ext cx="685799" cy="628073"/>
          </a:xfrm>
          <a:prstGeom prst="star5">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Étoile à 5 branches 13"/>
          <p:cNvSpPr/>
          <p:nvPr/>
        </p:nvSpPr>
        <p:spPr>
          <a:xfrm>
            <a:off x="10849820" y="1594253"/>
            <a:ext cx="685799" cy="628073"/>
          </a:xfrm>
          <a:prstGeom prst="star5">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5108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Quels type de support (s) ?</a:t>
            </a:r>
          </a:p>
        </p:txBody>
      </p:sp>
      <p:pic>
        <p:nvPicPr>
          <p:cNvPr id="7" name="Espace réservé du contenu 6"/>
          <p:cNvPicPr>
            <a:picLocks noGrp="1" noChangeAspect="1"/>
          </p:cNvPicPr>
          <p:nvPr>
            <p:ph idx="13"/>
          </p:nvPr>
        </p:nvPicPr>
        <p:blipFill>
          <a:blip r:embed="rId2"/>
          <a:stretch>
            <a:fillRect/>
          </a:stretch>
        </p:blipFill>
        <p:spPr>
          <a:xfrm>
            <a:off x="347069" y="2410691"/>
            <a:ext cx="11451953" cy="3090670"/>
          </a:xfrm>
          <a:prstGeom prst="rect">
            <a:avLst/>
          </a:prstGeom>
        </p:spPr>
      </p:pic>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186</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Tree>
    <p:extLst>
      <p:ext uri="{BB962C8B-B14F-4D97-AF65-F5344CB8AC3E}">
        <p14:creationId xmlns:p14="http://schemas.microsoft.com/office/powerpoint/2010/main" val="186632152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Conclusion</a:t>
            </a:r>
          </a:p>
        </p:txBody>
      </p:sp>
      <p:sp>
        <p:nvSpPr>
          <p:cNvPr id="3" name="Espace réservé du contenu 2"/>
          <p:cNvSpPr>
            <a:spLocks noGrp="1"/>
          </p:cNvSpPr>
          <p:nvPr>
            <p:ph idx="13"/>
          </p:nvPr>
        </p:nvSpPr>
        <p:spPr>
          <a:xfrm>
            <a:off x="1579418" y="2190750"/>
            <a:ext cx="9785267" cy="3848099"/>
          </a:xfrm>
        </p:spPr>
        <p:txBody>
          <a:bodyPr>
            <a:normAutofit/>
          </a:bodyPr>
          <a:lstStyle/>
          <a:p>
            <a:r>
              <a:rPr lang="fr-FR" sz="2400" dirty="0"/>
              <a:t>Une volonté de mieux représenter la </a:t>
            </a:r>
            <a:r>
              <a:rPr lang="fr-FR" sz="2400" b="1" dirty="0"/>
              <a:t>filière porcine </a:t>
            </a:r>
          </a:p>
          <a:p>
            <a:pPr marL="0" indent="0">
              <a:buNone/>
            </a:pPr>
            <a:endParaRPr lang="fr-FR" sz="2400" b="1" dirty="0"/>
          </a:p>
          <a:p>
            <a:pPr>
              <a:buFont typeface="Symbol" panose="05050102010706020507" pitchFamily="18" charset="2"/>
              <a:buChar char="Þ"/>
            </a:pPr>
            <a:r>
              <a:rPr lang="fr-FR" sz="2400" dirty="0"/>
              <a:t>Besoin de plus de </a:t>
            </a:r>
            <a:r>
              <a:rPr lang="fr-FR" sz="2400" b="1" dirty="0"/>
              <a:t>documentations / fiches</a:t>
            </a:r>
          </a:p>
          <a:p>
            <a:pPr>
              <a:buFont typeface="Symbol" panose="05050102010706020507" pitchFamily="18" charset="2"/>
              <a:buChar char="Þ"/>
            </a:pPr>
            <a:endParaRPr lang="fr-FR" sz="2400" b="1" dirty="0"/>
          </a:p>
          <a:p>
            <a:pPr>
              <a:buFont typeface="Symbol" panose="05050102010706020507" pitchFamily="18" charset="2"/>
              <a:buChar char="Þ"/>
            </a:pPr>
            <a:r>
              <a:rPr lang="fr-FR" sz="2400" dirty="0"/>
              <a:t>Besoin de plus de </a:t>
            </a:r>
            <a:r>
              <a:rPr lang="fr-FR" sz="2400" b="1" dirty="0"/>
              <a:t>concrets</a:t>
            </a:r>
            <a:r>
              <a:rPr lang="fr-FR" sz="2400" dirty="0"/>
              <a:t> (témoignages / visites, …)</a:t>
            </a:r>
          </a:p>
          <a:p>
            <a:pPr>
              <a:buFont typeface="Symbol" panose="05050102010706020507" pitchFamily="18" charset="2"/>
              <a:buChar char="Þ"/>
            </a:pPr>
            <a:endParaRPr lang="fr-FR" sz="2400" b="1" dirty="0"/>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187</a:t>
            </a:fld>
            <a:endParaRPr kumimoji="0" lang="fr-FR" sz="1100" b="0" i="0" u="none" strike="noStrike" kern="1200" cap="none" spc="0" normalizeH="0" baseline="0" noProof="0">
              <a:ln>
                <a:noFill/>
              </a:ln>
              <a:solidFill>
                <a:prstClr val="white">
                  <a:lumMod val="50000"/>
                </a:prstClr>
              </a:solidFill>
              <a:effectLst/>
              <a:uLnTx/>
              <a:uFillTx/>
              <a:latin typeface="Arial"/>
              <a:ea typeface="+mn-ea"/>
              <a:cs typeface="+mn-cs"/>
            </a:endParaRPr>
          </a:p>
        </p:txBody>
      </p:sp>
      <p:pic>
        <p:nvPicPr>
          <p:cNvPr id="8" name="Image 7"/>
          <p:cNvPicPr>
            <a:picLocks noChangeAspect="1"/>
          </p:cNvPicPr>
          <p:nvPr/>
        </p:nvPicPr>
        <p:blipFill>
          <a:blip r:embed="rId2"/>
          <a:stretch>
            <a:fillRect/>
          </a:stretch>
        </p:blipFill>
        <p:spPr>
          <a:xfrm>
            <a:off x="931628" y="2956163"/>
            <a:ext cx="647790" cy="724001"/>
          </a:xfrm>
          <a:prstGeom prst="rect">
            <a:avLst/>
          </a:prstGeom>
        </p:spPr>
      </p:pic>
      <p:pic>
        <p:nvPicPr>
          <p:cNvPr id="9" name="Image 8"/>
          <p:cNvPicPr>
            <a:picLocks noChangeAspect="1"/>
          </p:cNvPicPr>
          <p:nvPr/>
        </p:nvPicPr>
        <p:blipFill>
          <a:blip r:embed="rId3"/>
          <a:stretch>
            <a:fillRect/>
          </a:stretch>
        </p:blipFill>
        <p:spPr>
          <a:xfrm>
            <a:off x="931628" y="3744925"/>
            <a:ext cx="685896" cy="743054"/>
          </a:xfrm>
          <a:prstGeom prst="rect">
            <a:avLst/>
          </a:prstGeom>
        </p:spPr>
      </p:pic>
    </p:spTree>
    <p:extLst>
      <p:ext uri="{BB962C8B-B14F-4D97-AF65-F5344CB8AC3E}">
        <p14:creationId xmlns:p14="http://schemas.microsoft.com/office/powerpoint/2010/main" val="122783054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srgbClr val="4A2F35"/>
              </a:solidFill>
              <a:effectLst/>
              <a:uLnTx/>
              <a:uFillTx/>
              <a:latin typeface="Aria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5C3B32-BBC8-4FBC-9ABF-1C2676504F48}" type="slidenum">
              <a:rPr kumimoji="0" lang="fr-FR" sz="1100" b="0" i="0" u="none" strike="noStrike" kern="1200" cap="none" spc="0" normalizeH="0" baseline="0" noProof="0" smtClean="0">
                <a:ln>
                  <a:noFill/>
                </a:ln>
                <a:solidFill>
                  <a:srgbClr val="4A2F35"/>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188</a:t>
            </a:fld>
            <a:endParaRPr kumimoji="0" lang="fr-FR" sz="1100" b="0" i="0" u="none" strike="noStrike" kern="1200" cap="none" spc="0" normalizeH="0" baseline="0" noProof="0">
              <a:ln>
                <a:noFill/>
              </a:ln>
              <a:solidFill>
                <a:srgbClr val="4A2F35"/>
              </a:solidFill>
              <a:effectLst/>
              <a:uLnTx/>
              <a:uFillTx/>
              <a:latin typeface="Arial"/>
              <a:ea typeface="+mn-ea"/>
              <a:cs typeface="+mn-cs"/>
            </a:endParaRP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39E8CC-1E8F-40FD-A941-FEE45B20DD8D}" type="datetime1">
              <a:rPr kumimoji="0" lang="fr-FR" sz="1100" b="0" i="0" u="none" strike="noStrike" kern="1200" cap="none" spc="0" normalizeH="0" baseline="0" noProof="0" smtClean="0">
                <a:ln>
                  <a:noFill/>
                </a:ln>
                <a:solidFill>
                  <a:srgbClr val="442D34"/>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100" b="0" i="0" u="none" strike="noStrike" kern="1200" cap="none" spc="0" normalizeH="0" baseline="0" noProof="0">
              <a:ln>
                <a:noFill/>
              </a:ln>
              <a:solidFill>
                <a:srgbClr val="442D34"/>
              </a:solidFill>
              <a:effectLst/>
              <a:uLnTx/>
              <a:uFillTx/>
              <a:latin typeface="Arial"/>
              <a:ea typeface="+mn-ea"/>
              <a:cs typeface="+mn-cs"/>
            </a:endParaRPr>
          </a:p>
        </p:txBody>
      </p:sp>
      <p:sp>
        <p:nvSpPr>
          <p:cNvPr id="8" name="ZoneTexte 7"/>
          <p:cNvSpPr txBox="1"/>
          <p:nvPr/>
        </p:nvSpPr>
        <p:spPr>
          <a:xfrm>
            <a:off x="7327720" y="2749107"/>
            <a:ext cx="37669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2D34"/>
                </a:solidFill>
                <a:effectLst/>
                <a:uLnTx/>
                <a:uFillTx/>
                <a:latin typeface="Arial"/>
                <a:ea typeface="+mn-ea"/>
                <a:cs typeface="+mn-cs"/>
              </a:rPr>
              <a:t>N’hésitez pas à me contacter : cousin@itavi.asso.fr</a:t>
            </a:r>
          </a:p>
        </p:txBody>
      </p:sp>
      <p:sp>
        <p:nvSpPr>
          <p:cNvPr id="9" name="Rectangle 8"/>
          <p:cNvSpPr/>
          <p:nvPr/>
        </p:nvSpPr>
        <p:spPr>
          <a:xfrm>
            <a:off x="6980506" y="2225887"/>
            <a:ext cx="456086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2D34"/>
                </a:solidFill>
                <a:effectLst/>
                <a:uLnTx/>
                <a:uFillTx/>
                <a:latin typeface="Arial"/>
                <a:ea typeface="+mn-ea"/>
                <a:cs typeface="+mn-cs"/>
              </a:rPr>
              <a:t>Merci de votre attention ! </a:t>
            </a:r>
          </a:p>
        </p:txBody>
      </p:sp>
    </p:spTree>
    <p:extLst>
      <p:ext uri="{BB962C8B-B14F-4D97-AF65-F5344CB8AC3E}">
        <p14:creationId xmlns:p14="http://schemas.microsoft.com/office/powerpoint/2010/main" val="113167770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E90C30"/>
        </a:solidFill>
        <a:effectLst/>
      </p:bgPr>
    </p:bg>
    <p:spTree>
      <p:nvGrpSpPr>
        <p:cNvPr id="1" name="">
          <a:extLst>
            <a:ext uri="{FF2B5EF4-FFF2-40B4-BE49-F238E27FC236}">
              <a16:creationId xmlns:a16="http://schemas.microsoft.com/office/drawing/2014/main" id="{7F8B58C2-9C39-C278-A6F5-F4BAF1FC072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26EBEB5-B29F-F69D-AA7F-CB6A297ACD29}"/>
              </a:ext>
            </a:extLst>
          </p:cNvPr>
          <p:cNvSpPr>
            <a:spLocks noGrp="1"/>
          </p:cNvSpPr>
          <p:nvPr>
            <p:ph type="ctrTitle"/>
          </p:nvPr>
        </p:nvSpPr>
        <p:spPr>
          <a:xfrm>
            <a:off x="992909" y="2103727"/>
            <a:ext cx="9144000" cy="2387600"/>
          </a:xfrm>
        </p:spPr>
        <p:txBody>
          <a:bodyPr>
            <a:normAutofit/>
          </a:bodyPr>
          <a:lstStyle/>
          <a:p>
            <a:pPr algn="l"/>
            <a:r>
              <a:rPr lang="fr-FR" b="1" noProof="0" dirty="0">
                <a:solidFill>
                  <a:srgbClr val="000000"/>
                </a:solidFill>
                <a:cs typeface="Calibri Light" panose="020F0302020204030204"/>
              </a:rPr>
              <a:t>Discussion générale</a:t>
            </a:r>
            <a:endParaRPr lang="fr-FR" b="1" noProof="0" dirty="0">
              <a:solidFill>
                <a:srgbClr val="FFFFFF"/>
              </a:solidFill>
              <a:cs typeface="Calibri Light" panose="020F0302020204030204"/>
            </a:endParaRPr>
          </a:p>
        </p:txBody>
      </p:sp>
      <p:sp>
        <p:nvSpPr>
          <p:cNvPr id="3" name="Sous-titre 2">
            <a:extLst>
              <a:ext uri="{FF2B5EF4-FFF2-40B4-BE49-F238E27FC236}">
                <a16:creationId xmlns:a16="http://schemas.microsoft.com/office/drawing/2014/main" id="{2D2FF354-CD5C-DF9A-8A60-7BEC64E143FD}"/>
              </a:ext>
            </a:extLst>
          </p:cNvPr>
          <p:cNvSpPr>
            <a:spLocks noGrp="1"/>
          </p:cNvSpPr>
          <p:nvPr>
            <p:ph type="subTitle" idx="1"/>
          </p:nvPr>
        </p:nvSpPr>
        <p:spPr>
          <a:xfrm>
            <a:off x="992909" y="4583402"/>
            <a:ext cx="9144000" cy="1655762"/>
          </a:xfrm>
        </p:spPr>
        <p:txBody>
          <a:bodyPr vert="horz" lIns="91440" tIns="45720" rIns="91440" bIns="45720" rtlCol="0" anchor="t">
            <a:normAutofit/>
          </a:bodyPr>
          <a:lstStyle/>
          <a:p>
            <a:pPr algn="l"/>
            <a:endParaRPr lang="fr-FR" noProof="0" dirty="0">
              <a:solidFill>
                <a:srgbClr val="000000"/>
              </a:solidFill>
              <a:cs typeface="Calibri" panose="020F0502020204030204"/>
            </a:endParaRPr>
          </a:p>
          <a:p>
            <a:pPr algn="l"/>
            <a:endParaRPr lang="fr-FR" noProof="0" dirty="0">
              <a:solidFill>
                <a:srgbClr val="FFFFFF"/>
              </a:solidFill>
              <a:cs typeface="Calibri" panose="020F0502020204030204"/>
            </a:endParaRPr>
          </a:p>
        </p:txBody>
      </p:sp>
      <p:pic>
        <p:nvPicPr>
          <p:cNvPr id="4" name="Picture 3">
            <a:extLst>
              <a:ext uri="{FF2B5EF4-FFF2-40B4-BE49-F238E27FC236}">
                <a16:creationId xmlns:a16="http://schemas.microsoft.com/office/drawing/2014/main" id="{463A165D-8EFC-0142-01E3-D766595C79F0}"/>
              </a:ext>
            </a:extLst>
          </p:cNvPr>
          <p:cNvPicPr>
            <a:picLocks noChangeAspect="1"/>
          </p:cNvPicPr>
          <p:nvPr/>
        </p:nvPicPr>
        <p:blipFill>
          <a:blip r:embed="rId2"/>
          <a:stretch>
            <a:fillRect/>
          </a:stretch>
        </p:blipFill>
        <p:spPr>
          <a:xfrm>
            <a:off x="6904181" y="-1204"/>
            <a:ext cx="5287819" cy="2103683"/>
          </a:xfrm>
          <a:prstGeom prst="rect">
            <a:avLst/>
          </a:prstGeom>
        </p:spPr>
      </p:pic>
    </p:spTree>
    <p:extLst>
      <p:ext uri="{BB962C8B-B14F-4D97-AF65-F5344CB8AC3E}">
        <p14:creationId xmlns:p14="http://schemas.microsoft.com/office/powerpoint/2010/main" val="1693375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09CEC6-9B0F-7F70-5250-7C7225DC08AD}"/>
              </a:ext>
            </a:extLst>
          </p:cNvPr>
          <p:cNvSpPr>
            <a:spLocks noGrp="1"/>
          </p:cNvSpPr>
          <p:nvPr>
            <p:ph type="title"/>
          </p:nvPr>
        </p:nvSpPr>
        <p:spPr>
          <a:xfrm>
            <a:off x="133200" y="365125"/>
            <a:ext cx="10980000" cy="864000"/>
          </a:xfrm>
        </p:spPr>
        <p:txBody>
          <a:bodyPr/>
          <a:lstStyle/>
          <a:p>
            <a:r>
              <a:rPr lang="fr-FR"/>
              <a:t>Les ateliers complémentaires </a:t>
            </a:r>
          </a:p>
        </p:txBody>
      </p:sp>
      <p:graphicFrame>
        <p:nvGraphicFramePr>
          <p:cNvPr id="6" name="Espace réservé du contenu 5">
            <a:extLst>
              <a:ext uri="{FF2B5EF4-FFF2-40B4-BE49-F238E27FC236}">
                <a16:creationId xmlns:a16="http://schemas.microsoft.com/office/drawing/2014/main" id="{07F24E2A-FE4A-C588-F9F1-1A270712B275}"/>
              </a:ext>
            </a:extLst>
          </p:cNvPr>
          <p:cNvGraphicFramePr>
            <a:graphicFrameLocks noGrp="1"/>
          </p:cNvGraphicFramePr>
          <p:nvPr>
            <p:ph idx="1"/>
            <p:extLst>
              <p:ext uri="{D42A27DB-BD31-4B8C-83A1-F6EECF244321}">
                <p14:modId xmlns:p14="http://schemas.microsoft.com/office/powerpoint/2010/main" val="2983276732"/>
              </p:ext>
            </p:extLst>
          </p:nvPr>
        </p:nvGraphicFramePr>
        <p:xfrm>
          <a:off x="1062038" y="1476375"/>
          <a:ext cx="4913312" cy="4427538"/>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numéro de diapositive 3">
            <a:extLst>
              <a:ext uri="{FF2B5EF4-FFF2-40B4-BE49-F238E27FC236}">
                <a16:creationId xmlns:a16="http://schemas.microsoft.com/office/drawing/2014/main" id="{1F1AB348-3080-E882-0E16-F9162188190A}"/>
              </a:ext>
            </a:extLst>
          </p:cNvPr>
          <p:cNvSpPr>
            <a:spLocks noGrp="1"/>
          </p:cNvSpPr>
          <p:nvPr>
            <p:ph type="sldNum" sz="quarter" idx="12"/>
          </p:nvPr>
        </p:nvSpPr>
        <p:spPr>
          <a:xfrm>
            <a:off x="11353800" y="3246437"/>
            <a:ext cx="838200" cy="365125"/>
          </a:xfrm>
        </p:spPr>
        <p:txBody>
          <a:bodyPr/>
          <a:lstStyle/>
          <a:p>
            <a:pPr lvl="0"/>
            <a:fld id="{6055246E-81F2-4716-A341-6139E5705588}" type="slidenum">
              <a:rPr lang="fr-FR" noProof="0" smtClean="0"/>
              <a:pPr lvl="0"/>
              <a:t>19</a:t>
            </a:fld>
            <a:endParaRPr lang="fr-FR" noProof="0"/>
          </a:p>
        </p:txBody>
      </p:sp>
      <p:graphicFrame>
        <p:nvGraphicFramePr>
          <p:cNvPr id="7" name="Espace réservé du contenu 6">
            <a:extLst>
              <a:ext uri="{FF2B5EF4-FFF2-40B4-BE49-F238E27FC236}">
                <a16:creationId xmlns:a16="http://schemas.microsoft.com/office/drawing/2014/main" id="{C66933A0-9071-73E0-A20A-D3EC7D93BAE3}"/>
              </a:ext>
            </a:extLst>
          </p:cNvPr>
          <p:cNvGraphicFramePr>
            <a:graphicFrameLocks noGrp="1"/>
          </p:cNvGraphicFramePr>
          <p:nvPr>
            <p:ph sz="quarter" idx="13"/>
            <p:extLst>
              <p:ext uri="{D42A27DB-BD31-4B8C-83A1-F6EECF244321}">
                <p14:modId xmlns:p14="http://schemas.microsoft.com/office/powerpoint/2010/main" val="2010338361"/>
              </p:ext>
            </p:extLst>
          </p:nvPr>
        </p:nvGraphicFramePr>
        <p:xfrm>
          <a:off x="6197600" y="1471613"/>
          <a:ext cx="4914900" cy="44275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78728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674BD7-4095-A649-10A2-53AD4AF7A72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C56D06B-E066-FC4E-B4E9-F2CAF378A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106265C7-FB97-6C8A-B352-16076BE03D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F51EDF79-3752-5DD8-F577-60708000F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F1551A-A529-E2B8-17BD-D90F81FCBD27}"/>
              </a:ext>
            </a:extLst>
          </p:cNvPr>
          <p:cNvSpPr>
            <a:spLocks noGrp="1"/>
          </p:cNvSpPr>
          <p:nvPr>
            <p:ph type="title"/>
          </p:nvPr>
        </p:nvSpPr>
        <p:spPr>
          <a:xfrm>
            <a:off x="1115568" y="548640"/>
            <a:ext cx="10168128" cy="1179576"/>
          </a:xfrm>
        </p:spPr>
        <p:txBody>
          <a:bodyPr>
            <a:normAutofit/>
          </a:bodyPr>
          <a:lstStyle/>
          <a:p>
            <a:r>
              <a:rPr lang="fr-FR" sz="4000" noProof="0" dirty="0"/>
              <a:t>Echange avec la salle</a:t>
            </a:r>
          </a:p>
        </p:txBody>
      </p:sp>
      <p:sp>
        <p:nvSpPr>
          <p:cNvPr id="17" name="Rectangle 16">
            <a:extLst>
              <a:ext uri="{FF2B5EF4-FFF2-40B4-BE49-F238E27FC236}">
                <a16:creationId xmlns:a16="http://schemas.microsoft.com/office/drawing/2014/main" id="{C370C9E9-EBCA-5601-B14B-34FDEB8B3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DA6626D-29C3-630D-CF60-8199AE44DFD2}"/>
              </a:ext>
            </a:extLst>
          </p:cNvPr>
          <p:cNvSpPr>
            <a:spLocks noGrp="1"/>
          </p:cNvSpPr>
          <p:nvPr>
            <p:ph idx="1"/>
          </p:nvPr>
        </p:nvSpPr>
        <p:spPr>
          <a:xfrm>
            <a:off x="1115568" y="2197432"/>
            <a:ext cx="10168128" cy="3695020"/>
          </a:xfrm>
        </p:spPr>
        <p:txBody>
          <a:bodyPr>
            <a:normAutofit/>
          </a:bodyPr>
          <a:lstStyle/>
          <a:p>
            <a:r>
              <a:rPr lang="fr-FR" sz="3100" noProof="0" dirty="0"/>
              <a:t>Quels attentes et besoins en matière de recherche et développement pour la filière porcine d’Auvergne-Rhône-Alpes ?</a:t>
            </a:r>
          </a:p>
          <a:p>
            <a:pPr lvl="1"/>
            <a:r>
              <a:rPr lang="fr-FR" sz="2700" dirty="0"/>
              <a:t>Approfondir les domaines déjà étudiés ?</a:t>
            </a:r>
          </a:p>
          <a:p>
            <a:pPr lvl="1"/>
            <a:r>
              <a:rPr lang="fr-FR" sz="2700" dirty="0"/>
              <a:t>Nouvelles thématiques à prioriser ?</a:t>
            </a:r>
          </a:p>
          <a:p>
            <a:pPr lvl="1"/>
            <a:endParaRPr lang="fr-FR" dirty="0"/>
          </a:p>
        </p:txBody>
      </p:sp>
      <p:pic>
        <p:nvPicPr>
          <p:cNvPr id="6" name="Content Placeholder 3">
            <a:extLst>
              <a:ext uri="{FF2B5EF4-FFF2-40B4-BE49-F238E27FC236}">
                <a16:creationId xmlns:a16="http://schemas.microsoft.com/office/drawing/2014/main" id="{C512C7A4-B0A1-D8D9-70C3-DD3477D9EDF8}"/>
              </a:ext>
            </a:extLst>
          </p:cNvPr>
          <p:cNvPicPr>
            <a:picLocks noChangeAspect="1"/>
          </p:cNvPicPr>
          <p:nvPr/>
        </p:nvPicPr>
        <p:blipFill>
          <a:blip r:embed="rId2"/>
          <a:stretch>
            <a:fillRect/>
          </a:stretch>
        </p:blipFill>
        <p:spPr>
          <a:xfrm>
            <a:off x="9800714" y="362888"/>
            <a:ext cx="1964748" cy="372630"/>
          </a:xfrm>
          <a:prstGeom prst="rect">
            <a:avLst/>
          </a:prstGeom>
        </p:spPr>
      </p:pic>
    </p:spTree>
    <p:extLst>
      <p:ext uri="{BB962C8B-B14F-4D97-AF65-F5344CB8AC3E}">
        <p14:creationId xmlns:p14="http://schemas.microsoft.com/office/powerpoint/2010/main" val="51647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7F575C8-DC50-4C36-3A49-1AE1F9F9DF91}"/>
              </a:ext>
            </a:extLst>
          </p:cNvPr>
          <p:cNvSpPr>
            <a:spLocks noGrp="1"/>
          </p:cNvSpPr>
          <p:nvPr>
            <p:ph idx="1"/>
          </p:nvPr>
        </p:nvSpPr>
        <p:spPr>
          <a:xfrm>
            <a:off x="838200" y="285750"/>
            <a:ext cx="10515600" cy="5891213"/>
          </a:xfrm>
        </p:spPr>
        <p:txBody>
          <a:bodyPr>
            <a:normAutofit fontScale="92500" lnSpcReduction="20000"/>
          </a:bodyPr>
          <a:lstStyle/>
          <a:p>
            <a:pPr marL="0" indent="0" algn="l">
              <a:buNone/>
            </a:pPr>
            <a:r>
              <a:rPr lang="fr-FR" sz="1800" b="0" i="0" u="none" strike="noStrike" baseline="0" dirty="0">
                <a:solidFill>
                  <a:srgbClr val="C51B42"/>
                </a:solidFill>
                <a:latin typeface="HelveticaNeue-Light" panose="020B0500000000000000" pitchFamily="34" charset="0"/>
              </a:rPr>
              <a:t>• 10 h 00 : </a:t>
            </a:r>
            <a:r>
              <a:rPr lang="fr-FR" sz="1800" b="1" i="0" u="none" strike="noStrike" baseline="0" dirty="0">
                <a:solidFill>
                  <a:srgbClr val="000000"/>
                </a:solidFill>
                <a:latin typeface="HelveticaNeue-Light" panose="020B0500000000000000" pitchFamily="34" charset="0"/>
              </a:rPr>
              <a:t>Présentation des enjeux de la filière porcine</a:t>
            </a:r>
            <a:r>
              <a:rPr lang="fr-FR" sz="1800" b="0" i="0" u="none" strike="noStrike" baseline="0" dirty="0">
                <a:solidFill>
                  <a:srgbClr val="000000"/>
                </a:solidFill>
                <a:latin typeface="HelveticaNeue-Light" panose="020B0500000000000000" pitchFamily="34" charset="0"/>
              </a:rPr>
              <a:t>.</a:t>
            </a:r>
          </a:p>
          <a:p>
            <a:pPr marL="0" indent="0" algn="l">
              <a:buNone/>
            </a:pPr>
            <a:r>
              <a:rPr lang="fr-FR" sz="1800" b="0" i="0" u="none" strike="noStrike" baseline="0" dirty="0">
                <a:solidFill>
                  <a:srgbClr val="9E9D9D"/>
                </a:solidFill>
                <a:latin typeface="HelveticaNeue-Light" panose="020B0500000000000000" pitchFamily="34" charset="0"/>
              </a:rPr>
              <a:t>	Francis LE BAS - Président d’INTERP’AURA.</a:t>
            </a:r>
          </a:p>
          <a:p>
            <a:pPr marL="0" indent="0" algn="l">
              <a:buNone/>
            </a:pPr>
            <a:r>
              <a:rPr lang="fr-FR" sz="1800" b="0" i="0" u="none" strike="noStrike" baseline="0" dirty="0">
                <a:solidFill>
                  <a:srgbClr val="C51B42"/>
                </a:solidFill>
                <a:latin typeface="HelveticaNeue-Light" panose="020B0500000000000000" pitchFamily="34" charset="0"/>
              </a:rPr>
              <a:t>• 10 h 10 : </a:t>
            </a:r>
            <a:r>
              <a:rPr lang="fr-FR" sz="1800" b="1" i="0" u="none" strike="noStrike" baseline="0" dirty="0">
                <a:solidFill>
                  <a:srgbClr val="000000"/>
                </a:solidFill>
                <a:latin typeface="HelveticaNeue-Light" panose="020B0500000000000000" pitchFamily="34" charset="0"/>
              </a:rPr>
              <a:t>Le porc en AURA : évolution entre 2010 et 2020</a:t>
            </a:r>
            <a:r>
              <a:rPr lang="fr-FR" sz="1800" b="0" i="0" u="none" strike="noStrike" baseline="0" dirty="0">
                <a:solidFill>
                  <a:srgbClr val="000000"/>
                </a:solidFill>
                <a:latin typeface="HelveticaNeue-Light" panose="020B0500000000000000" pitchFamily="34" charset="0"/>
              </a:rPr>
              <a:t> ( résultats du RA 2020 ).</a:t>
            </a:r>
          </a:p>
          <a:p>
            <a:pPr marL="0" indent="0" algn="l">
              <a:buNone/>
            </a:pPr>
            <a:r>
              <a:rPr lang="fr-FR" sz="1800" b="0" i="0" u="none" strike="noStrike" baseline="0" dirty="0">
                <a:solidFill>
                  <a:srgbClr val="9E9D9D"/>
                </a:solidFill>
                <a:latin typeface="HelveticaNeue-Light" panose="020B0500000000000000" pitchFamily="34" charset="0"/>
              </a:rPr>
              <a:t>	Alexia DELTREIL – CRA AURA.</a:t>
            </a:r>
          </a:p>
          <a:p>
            <a:pPr marL="0" indent="0" algn="l">
              <a:buNone/>
            </a:pPr>
            <a:r>
              <a:rPr lang="fr-FR" sz="1800" b="0" i="0" u="none" strike="noStrike" baseline="0" dirty="0">
                <a:solidFill>
                  <a:srgbClr val="C51B42"/>
                </a:solidFill>
                <a:latin typeface="HelveticaNeue-Light" panose="020B0500000000000000" pitchFamily="34" charset="0"/>
              </a:rPr>
              <a:t>• 11 h 00 : </a:t>
            </a:r>
            <a:r>
              <a:rPr lang="fr-FR" sz="1800" b="1" i="0" u="none" strike="noStrike" baseline="0" dirty="0">
                <a:solidFill>
                  <a:srgbClr val="000000"/>
                </a:solidFill>
                <a:latin typeface="HelveticaNeue-Light" panose="020B0500000000000000" pitchFamily="34" charset="0"/>
              </a:rPr>
              <a:t>La mixité porcine : éclairage sur une spécificité régionale</a:t>
            </a:r>
            <a:r>
              <a:rPr lang="fr-FR" sz="1800" b="0" i="0" u="none" strike="noStrike" baseline="0" dirty="0">
                <a:solidFill>
                  <a:srgbClr val="000000"/>
                </a:solidFill>
                <a:latin typeface="HelveticaNeue-Light" panose="020B0500000000000000" pitchFamily="34" charset="0"/>
              </a:rPr>
              <a:t> ( programme APORTHE ).</a:t>
            </a:r>
          </a:p>
          <a:p>
            <a:pPr marL="0" indent="0" algn="l">
              <a:buNone/>
            </a:pPr>
            <a:r>
              <a:rPr lang="fr-FR" sz="1800" b="0" i="0" u="none" strike="noStrike" baseline="0" dirty="0">
                <a:solidFill>
                  <a:srgbClr val="9E9D9D"/>
                </a:solidFill>
                <a:latin typeface="HelveticaNeue-Light" panose="020B0500000000000000" pitchFamily="34" charset="0"/>
              </a:rPr>
              <a:t>	Hélène RAPEY – INRAE ( UMR territoires ).</a:t>
            </a:r>
          </a:p>
          <a:p>
            <a:pPr marL="0" indent="0" algn="l">
              <a:buNone/>
            </a:pPr>
            <a:r>
              <a:rPr lang="fr-FR" sz="1800" b="0" i="0" u="none" strike="noStrike" baseline="0" dirty="0">
                <a:solidFill>
                  <a:srgbClr val="C51B42"/>
                </a:solidFill>
                <a:latin typeface="HelveticaNeue-Light" panose="020B0500000000000000" pitchFamily="34" charset="0"/>
              </a:rPr>
              <a:t>• 11 h 30 : </a:t>
            </a:r>
            <a:r>
              <a:rPr lang="fr-FR" sz="1800" b="1" i="0" u="none" strike="noStrike" baseline="0" dirty="0">
                <a:solidFill>
                  <a:srgbClr val="000000"/>
                </a:solidFill>
                <a:latin typeface="HelveticaNeue-Light" panose="020B0500000000000000" pitchFamily="34" charset="0"/>
              </a:rPr>
              <a:t>Quelle performance environnementale des élevages de porcs en AURA ? </a:t>
            </a:r>
            <a:r>
              <a:rPr lang="fr-FR" sz="1800" b="0" i="0" u="none" strike="noStrike" baseline="0" dirty="0">
                <a:solidFill>
                  <a:srgbClr val="000000"/>
                </a:solidFill>
                <a:latin typeface="HelveticaNeue-Light" panose="020B0500000000000000" pitchFamily="34" charset="0"/>
              </a:rPr>
              <a:t>( programme APPAURA ).</a:t>
            </a:r>
          </a:p>
          <a:p>
            <a:pPr marL="0" indent="0" algn="l">
              <a:buNone/>
            </a:pPr>
            <a:r>
              <a:rPr lang="fr-FR" sz="1800" b="0" i="0" u="none" strike="noStrike" baseline="0" dirty="0">
                <a:solidFill>
                  <a:srgbClr val="9E9D9D"/>
                </a:solidFill>
                <a:latin typeface="HelveticaNeue-Light" panose="020B0500000000000000" pitchFamily="34" charset="0"/>
              </a:rPr>
              <a:t>	Aymeric MAILLOT - INTERP’AURA.</a:t>
            </a:r>
          </a:p>
          <a:p>
            <a:pPr marL="0" indent="0" algn="l">
              <a:buNone/>
            </a:pPr>
            <a:r>
              <a:rPr lang="fr-FR" sz="1800" b="0" i="0" u="none" strike="noStrike" baseline="0" dirty="0">
                <a:solidFill>
                  <a:srgbClr val="C51B42"/>
                </a:solidFill>
                <a:latin typeface="HelveticaNeue-Light" panose="020B0500000000000000" pitchFamily="34" charset="0"/>
              </a:rPr>
              <a:t>• 12 h 00 : </a:t>
            </a:r>
            <a:r>
              <a:rPr lang="fr-FR" sz="1800" b="1" i="0" u="none" strike="noStrike" baseline="0" dirty="0">
                <a:solidFill>
                  <a:srgbClr val="000000"/>
                </a:solidFill>
                <a:latin typeface="HelveticaNeue-Light" panose="020B0500000000000000" pitchFamily="34" charset="0"/>
              </a:rPr>
              <a:t>Impact des porcs dans les émissions polluantes en AURA.</a:t>
            </a:r>
          </a:p>
          <a:p>
            <a:pPr marL="0" indent="0" algn="l">
              <a:buNone/>
            </a:pPr>
            <a:r>
              <a:rPr lang="fr-FR" sz="1800" b="0" i="0" u="none" strike="noStrike" baseline="0" dirty="0">
                <a:solidFill>
                  <a:srgbClr val="9E9D9D"/>
                </a:solidFill>
                <a:latin typeface="HelveticaNeue-Light" panose="020B0500000000000000" pitchFamily="34" charset="0"/>
              </a:rPr>
              <a:t>	Aymeric MAILLOT - INTERP’AURA.</a:t>
            </a:r>
          </a:p>
          <a:p>
            <a:pPr marL="0" indent="0" algn="l">
              <a:buNone/>
            </a:pPr>
            <a:r>
              <a:rPr lang="fr-FR" sz="1800" b="0" i="0" u="none" strike="noStrike" baseline="0" dirty="0">
                <a:solidFill>
                  <a:srgbClr val="C51B42"/>
                </a:solidFill>
                <a:latin typeface="HelveticaNeue-Light" panose="020B0500000000000000" pitchFamily="34" charset="0"/>
              </a:rPr>
              <a:t>12 h 30 : </a:t>
            </a:r>
            <a:r>
              <a:rPr lang="fr-FR" sz="1800" b="1" i="0" u="none" strike="noStrike" baseline="0" dirty="0">
                <a:solidFill>
                  <a:srgbClr val="000000"/>
                </a:solidFill>
                <a:latin typeface="HelveticaNeue-Light" panose="020B0500000000000000" pitchFamily="34" charset="0"/>
              </a:rPr>
              <a:t>Repas</a:t>
            </a:r>
          </a:p>
          <a:p>
            <a:pPr marL="0" indent="0" algn="l">
              <a:buNone/>
            </a:pPr>
            <a:r>
              <a:rPr lang="fr-FR" sz="1800" b="0" i="0" u="none" strike="noStrike" baseline="0" dirty="0">
                <a:solidFill>
                  <a:srgbClr val="C51B42"/>
                </a:solidFill>
                <a:latin typeface="HelveticaNeue-Light" panose="020B0500000000000000" pitchFamily="34" charset="0"/>
              </a:rPr>
              <a:t>• 14 h 00 : </a:t>
            </a:r>
            <a:r>
              <a:rPr lang="fr-FR" sz="1800" b="1" i="0" u="none" strike="noStrike" baseline="0" dirty="0">
                <a:solidFill>
                  <a:srgbClr val="000000"/>
                </a:solidFill>
                <a:latin typeface="HelveticaNeue-Light" panose="020B0500000000000000" pitchFamily="34" charset="0"/>
              </a:rPr>
              <a:t>Améliorer la gestion de l’eau en élevage</a:t>
            </a:r>
            <a:r>
              <a:rPr lang="fr-FR" sz="1800" b="0" i="0" u="none" strike="noStrike" baseline="0" dirty="0">
                <a:solidFill>
                  <a:srgbClr val="000000"/>
                </a:solidFill>
                <a:latin typeface="HelveticaNeue-Light" panose="020B0500000000000000" pitchFamily="34" charset="0"/>
              </a:rPr>
              <a:t> ( programme CERCEAU ).</a:t>
            </a:r>
          </a:p>
          <a:p>
            <a:pPr marL="0" indent="0" algn="l">
              <a:buNone/>
            </a:pPr>
            <a:r>
              <a:rPr lang="fr-FR" sz="1800" b="0" i="0" u="none" strike="noStrike" baseline="0" dirty="0">
                <a:solidFill>
                  <a:srgbClr val="9E9D9D"/>
                </a:solidFill>
                <a:latin typeface="HelveticaNeue-Light" panose="020B0500000000000000" pitchFamily="34" charset="0"/>
              </a:rPr>
              <a:t>	Aymeric MAILLOT - INTERP’AURA.</a:t>
            </a:r>
          </a:p>
          <a:p>
            <a:pPr marL="0" indent="0" algn="l">
              <a:buNone/>
            </a:pPr>
            <a:r>
              <a:rPr lang="fr-FR" sz="1800" b="0" i="0" u="none" strike="noStrike" baseline="0" dirty="0">
                <a:solidFill>
                  <a:srgbClr val="C51B42"/>
                </a:solidFill>
                <a:latin typeface="HelveticaNeue-Light" panose="020B0500000000000000" pitchFamily="34" charset="0"/>
              </a:rPr>
              <a:t>• 14 h 20 : </a:t>
            </a:r>
            <a:r>
              <a:rPr lang="fr-FR" sz="1800" b="1" i="0" u="none" strike="noStrike" baseline="0" dirty="0">
                <a:solidFill>
                  <a:srgbClr val="000000"/>
                </a:solidFill>
                <a:latin typeface="HelveticaNeue-Light" panose="020B0500000000000000" pitchFamily="34" charset="0"/>
              </a:rPr>
              <a:t>Consommation d’énergie en élevage de porcs, premiers éléments</a:t>
            </a:r>
            <a:r>
              <a:rPr lang="fr-FR" sz="1800" b="0" i="0" u="none" strike="noStrike" baseline="0" dirty="0">
                <a:solidFill>
                  <a:srgbClr val="000000"/>
                </a:solidFill>
                <a:latin typeface="HelveticaNeue-Light" panose="020B0500000000000000" pitchFamily="34" charset="0"/>
              </a:rPr>
              <a:t> ( programme URE AURA ).</a:t>
            </a:r>
          </a:p>
          <a:p>
            <a:pPr marL="0" indent="0" algn="l">
              <a:buNone/>
            </a:pPr>
            <a:r>
              <a:rPr lang="fr-FR" sz="1800" b="0" i="0" u="none" strike="noStrike" baseline="0" dirty="0">
                <a:solidFill>
                  <a:srgbClr val="9E9D9D"/>
                </a:solidFill>
                <a:latin typeface="HelveticaNeue-Light" panose="020B0500000000000000" pitchFamily="34" charset="0"/>
              </a:rPr>
              <a:t>	Vincent BRETON - INTERP’AURA.</a:t>
            </a:r>
          </a:p>
          <a:p>
            <a:pPr marL="0" indent="0" algn="l">
              <a:buNone/>
            </a:pPr>
            <a:r>
              <a:rPr lang="fr-FR" sz="1800" b="0" i="0" u="none" strike="noStrike" baseline="0" dirty="0">
                <a:solidFill>
                  <a:srgbClr val="C51B42"/>
                </a:solidFill>
                <a:latin typeface="HelveticaNeue-Light" panose="020B0500000000000000" pitchFamily="34" charset="0"/>
              </a:rPr>
              <a:t>• 14 h 45 : </a:t>
            </a:r>
            <a:r>
              <a:rPr lang="fr-FR" sz="1800" b="1" i="0" u="none" strike="noStrike" baseline="0" dirty="0">
                <a:solidFill>
                  <a:srgbClr val="000000"/>
                </a:solidFill>
                <a:latin typeface="HelveticaNeue-Light" panose="020B0500000000000000" pitchFamily="34" charset="0"/>
              </a:rPr>
              <a:t>Quels regards portés sur l’élevage porcin parmi les conseillers installation et l’enseignement ?</a:t>
            </a:r>
          </a:p>
          <a:p>
            <a:pPr marL="0" indent="0" algn="l">
              <a:buNone/>
            </a:pPr>
            <a:r>
              <a:rPr lang="fr-FR" sz="1800" b="0" i="0" u="none" strike="noStrike" baseline="0" dirty="0">
                <a:solidFill>
                  <a:srgbClr val="000000"/>
                </a:solidFill>
                <a:latin typeface="HelveticaNeue-Light" panose="020B0500000000000000" pitchFamily="34" charset="0"/>
              </a:rPr>
              <a:t>( programmes ATRACT ). 	</a:t>
            </a:r>
            <a:r>
              <a:rPr lang="fr-FR" sz="1800" b="0" i="0" u="none" strike="noStrike" baseline="0" dirty="0">
                <a:solidFill>
                  <a:srgbClr val="9E9D9D"/>
                </a:solidFill>
                <a:latin typeface="HelveticaNeue-Light" panose="020B0500000000000000" pitchFamily="34" charset="0"/>
              </a:rPr>
              <a:t>Lucie COUSIN – ITAVI.</a:t>
            </a:r>
          </a:p>
          <a:p>
            <a:pPr marL="0" indent="0" algn="l">
              <a:buNone/>
            </a:pPr>
            <a:r>
              <a:rPr lang="fr-FR" sz="1800" b="0" i="0" u="none" strike="noStrike" baseline="0" dirty="0">
                <a:solidFill>
                  <a:srgbClr val="C51B42"/>
                </a:solidFill>
                <a:latin typeface="HelveticaNeue-Light" panose="020B0500000000000000" pitchFamily="34" charset="0"/>
              </a:rPr>
              <a:t>• 15 h 15 : </a:t>
            </a:r>
            <a:r>
              <a:rPr lang="fr-FR" sz="1800" b="1" i="0" u="none" strike="noStrike" baseline="0" dirty="0">
                <a:solidFill>
                  <a:srgbClr val="000000"/>
                </a:solidFill>
                <a:latin typeface="HelveticaNeue-Light" panose="020B0500000000000000" pitchFamily="34" charset="0"/>
              </a:rPr>
              <a:t>Echanges sur les besoins et attentes en matière de recherche pour l’élevage de porc en AURA</a:t>
            </a:r>
            <a:endParaRPr lang="fr-FR" b="1" dirty="0"/>
          </a:p>
        </p:txBody>
      </p:sp>
    </p:spTree>
    <p:extLst>
      <p:ext uri="{BB962C8B-B14F-4D97-AF65-F5344CB8AC3E}">
        <p14:creationId xmlns:p14="http://schemas.microsoft.com/office/powerpoint/2010/main" val="1973227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F6978F-9143-376E-7C50-2ED1113AB0C5}"/>
              </a:ext>
            </a:extLst>
          </p:cNvPr>
          <p:cNvSpPr>
            <a:spLocks noGrp="1"/>
          </p:cNvSpPr>
          <p:nvPr>
            <p:ph type="title"/>
          </p:nvPr>
        </p:nvSpPr>
        <p:spPr>
          <a:xfrm>
            <a:off x="133200" y="365125"/>
            <a:ext cx="10980000" cy="864000"/>
          </a:xfrm>
        </p:spPr>
        <p:txBody>
          <a:bodyPr/>
          <a:lstStyle/>
          <a:p>
            <a:r>
              <a:rPr lang="fr-FR"/>
              <a:t>Typologie des non spécialisés</a:t>
            </a:r>
          </a:p>
        </p:txBody>
      </p:sp>
      <p:graphicFrame>
        <p:nvGraphicFramePr>
          <p:cNvPr id="5" name="Espace réservé du contenu 4">
            <a:extLst>
              <a:ext uri="{FF2B5EF4-FFF2-40B4-BE49-F238E27FC236}">
                <a16:creationId xmlns:a16="http://schemas.microsoft.com/office/drawing/2014/main" id="{CB80A0A3-A4C4-5910-5512-E246F43F3006}"/>
              </a:ext>
            </a:extLst>
          </p:cNvPr>
          <p:cNvGraphicFramePr>
            <a:graphicFrameLocks noGrp="1"/>
          </p:cNvGraphicFramePr>
          <p:nvPr>
            <p:ph idx="1"/>
            <p:extLst>
              <p:ext uri="{D42A27DB-BD31-4B8C-83A1-F6EECF244321}">
                <p14:modId xmlns:p14="http://schemas.microsoft.com/office/powerpoint/2010/main" val="2396137961"/>
              </p:ext>
            </p:extLst>
          </p:nvPr>
        </p:nvGraphicFramePr>
        <p:xfrm>
          <a:off x="1062038" y="1476375"/>
          <a:ext cx="10050462" cy="4427538"/>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numéro de diapositive 3">
            <a:extLst>
              <a:ext uri="{FF2B5EF4-FFF2-40B4-BE49-F238E27FC236}">
                <a16:creationId xmlns:a16="http://schemas.microsoft.com/office/drawing/2014/main" id="{CC369CC6-391B-2F60-598E-AB8AA91D1122}"/>
              </a:ext>
            </a:extLst>
          </p:cNvPr>
          <p:cNvSpPr>
            <a:spLocks noGrp="1"/>
          </p:cNvSpPr>
          <p:nvPr>
            <p:ph type="sldNum" sz="quarter" idx="12"/>
          </p:nvPr>
        </p:nvSpPr>
        <p:spPr>
          <a:xfrm>
            <a:off x="11353800" y="3246437"/>
            <a:ext cx="838200" cy="365125"/>
          </a:xfrm>
        </p:spPr>
        <p:txBody>
          <a:bodyPr/>
          <a:lstStyle/>
          <a:p>
            <a:pPr lvl="0"/>
            <a:fld id="{6055246E-81F2-4716-A341-6139E5705588}" type="slidenum">
              <a:rPr lang="fr-FR" noProof="0" smtClean="0"/>
              <a:pPr lvl="0"/>
              <a:t>20</a:t>
            </a:fld>
            <a:endParaRPr lang="fr-FR" noProof="0"/>
          </a:p>
        </p:txBody>
      </p:sp>
    </p:spTree>
    <p:extLst>
      <p:ext uri="{BB962C8B-B14F-4D97-AF65-F5344CB8AC3E}">
        <p14:creationId xmlns:p14="http://schemas.microsoft.com/office/powerpoint/2010/main" val="13188707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293FF4-5726-3AB4-686C-E4B259FF8BE9}"/>
              </a:ext>
            </a:extLst>
          </p:cNvPr>
          <p:cNvSpPr>
            <a:spLocks noGrp="1"/>
          </p:cNvSpPr>
          <p:nvPr>
            <p:ph type="title"/>
          </p:nvPr>
        </p:nvSpPr>
        <p:spPr>
          <a:xfrm>
            <a:off x="133200" y="365125"/>
            <a:ext cx="10980000" cy="864000"/>
          </a:xfrm>
        </p:spPr>
        <p:txBody>
          <a:bodyPr/>
          <a:lstStyle/>
          <a:p>
            <a:r>
              <a:rPr lang="fr-FR"/>
              <a:t>Typologie des exploitations spécialisées</a:t>
            </a:r>
          </a:p>
        </p:txBody>
      </p:sp>
      <mc:AlternateContent xmlns:mc="http://schemas.openxmlformats.org/markup-compatibility/2006">
        <mc:Choice xmlns:cx1="http://schemas.microsoft.com/office/drawing/2015/9/8/chartex" Requires="cx1">
          <p:graphicFrame>
            <p:nvGraphicFramePr>
              <p:cNvPr id="24" name="Espace réservé du contenu 23">
                <a:extLst>
                  <a:ext uri="{FF2B5EF4-FFF2-40B4-BE49-F238E27FC236}">
                    <a16:creationId xmlns:a16="http://schemas.microsoft.com/office/drawing/2014/main" id="{EF0B7199-D4A7-2B1C-AB85-95FEAA38C617}"/>
                  </a:ext>
                </a:extLst>
              </p:cNvPr>
              <p:cNvGraphicFramePr>
                <a:graphicFrameLocks noGrp="1"/>
              </p:cNvGraphicFramePr>
              <p:nvPr>
                <p:ph idx="1"/>
                <p:extLst>
                  <p:ext uri="{D42A27DB-BD31-4B8C-83A1-F6EECF244321}">
                    <p14:modId xmlns:p14="http://schemas.microsoft.com/office/powerpoint/2010/main" val="2101116327"/>
                  </p:ext>
                </p:extLst>
              </p:nvPr>
            </p:nvGraphicFramePr>
            <p:xfrm>
              <a:off x="1062038" y="1476375"/>
              <a:ext cx="4913312" cy="4427538"/>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24" name="Espace réservé du contenu 23">
                <a:extLst>
                  <a:ext uri="{FF2B5EF4-FFF2-40B4-BE49-F238E27FC236}">
                    <a16:creationId xmlns:a16="http://schemas.microsoft.com/office/drawing/2014/main" id="{EF0B7199-D4A7-2B1C-AB85-95FEAA38C617}"/>
                  </a:ext>
                </a:extLst>
              </p:cNvPr>
              <p:cNvPicPr>
                <a:picLocks noGrp="1" noRot="1" noChangeAspect="1" noMove="1" noResize="1" noEditPoints="1" noAdjustHandles="1" noChangeArrowheads="1" noChangeShapeType="1"/>
              </p:cNvPicPr>
              <p:nvPr/>
            </p:nvPicPr>
            <p:blipFill>
              <a:blip r:embed="rId4"/>
              <a:stretch>
                <a:fillRect/>
              </a:stretch>
            </p:blipFill>
            <p:spPr>
              <a:xfrm>
                <a:off x="1062038" y="1476375"/>
                <a:ext cx="4913312" cy="4427538"/>
              </a:xfrm>
              <a:prstGeom prst="rect">
                <a:avLst/>
              </a:prstGeom>
            </p:spPr>
          </p:pic>
        </mc:Fallback>
      </mc:AlternateContent>
      <p:sp>
        <p:nvSpPr>
          <p:cNvPr id="4" name="Espace réservé du numéro de diapositive 3">
            <a:extLst>
              <a:ext uri="{FF2B5EF4-FFF2-40B4-BE49-F238E27FC236}">
                <a16:creationId xmlns:a16="http://schemas.microsoft.com/office/drawing/2014/main" id="{AA46D68C-474C-20BF-0154-F7D897A35A0B}"/>
              </a:ext>
            </a:extLst>
          </p:cNvPr>
          <p:cNvSpPr>
            <a:spLocks noGrp="1"/>
          </p:cNvSpPr>
          <p:nvPr>
            <p:ph type="sldNum" sz="quarter" idx="12"/>
          </p:nvPr>
        </p:nvSpPr>
        <p:spPr>
          <a:xfrm>
            <a:off x="11353800" y="3246437"/>
            <a:ext cx="838200" cy="365125"/>
          </a:xfrm>
        </p:spPr>
        <p:txBody>
          <a:bodyPr/>
          <a:lstStyle/>
          <a:p>
            <a:pPr lvl="0"/>
            <a:fld id="{6055246E-81F2-4716-A341-6139E5705588}" type="slidenum">
              <a:rPr lang="fr-FR" noProof="0" smtClean="0"/>
              <a:pPr lvl="0"/>
              <a:t>21</a:t>
            </a:fld>
            <a:endParaRPr lang="fr-FR" noProof="0"/>
          </a:p>
        </p:txBody>
      </p:sp>
      <p:sp>
        <p:nvSpPr>
          <p:cNvPr id="11" name="Espace réservé du contenu 10">
            <a:extLst>
              <a:ext uri="{FF2B5EF4-FFF2-40B4-BE49-F238E27FC236}">
                <a16:creationId xmlns:a16="http://schemas.microsoft.com/office/drawing/2014/main" id="{6BEED8BA-49C7-E20A-84B0-83D74D52EE37}"/>
              </a:ext>
            </a:extLst>
          </p:cNvPr>
          <p:cNvSpPr>
            <a:spLocks noGrp="1"/>
          </p:cNvSpPr>
          <p:nvPr>
            <p:ph sz="quarter" idx="13"/>
          </p:nvPr>
        </p:nvSpPr>
        <p:spPr/>
        <p:txBody>
          <a:bodyPr/>
          <a:lstStyle/>
          <a:p>
            <a:endParaRPr lang="fr-FR"/>
          </a:p>
        </p:txBody>
      </p:sp>
      <p:pic>
        <p:nvPicPr>
          <p:cNvPr id="7" name="Graphique 6" descr="Flèche vers le bas avec un remplissage uni">
            <a:extLst>
              <a:ext uri="{FF2B5EF4-FFF2-40B4-BE49-F238E27FC236}">
                <a16:creationId xmlns:a16="http://schemas.microsoft.com/office/drawing/2014/main" id="{14858953-4F9B-0863-C3C0-089E8097E6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89239" y="4526568"/>
            <a:ext cx="529022" cy="529022"/>
          </a:xfrm>
          <a:prstGeom prst="rect">
            <a:avLst/>
          </a:prstGeom>
        </p:spPr>
      </p:pic>
      <p:sp>
        <p:nvSpPr>
          <p:cNvPr id="8" name="ZoneTexte 7">
            <a:extLst>
              <a:ext uri="{FF2B5EF4-FFF2-40B4-BE49-F238E27FC236}">
                <a16:creationId xmlns:a16="http://schemas.microsoft.com/office/drawing/2014/main" id="{3E685061-392A-9B0C-9F43-08C8C0BA5411}"/>
              </a:ext>
            </a:extLst>
          </p:cNvPr>
          <p:cNvSpPr txBox="1"/>
          <p:nvPr/>
        </p:nvSpPr>
        <p:spPr>
          <a:xfrm>
            <a:off x="3387598" y="4606413"/>
            <a:ext cx="1375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-18%</a:t>
            </a:r>
          </a:p>
        </p:txBody>
      </p:sp>
      <p:pic>
        <p:nvPicPr>
          <p:cNvPr id="9" name="Graphique 8" descr="Flèche vers le bas avec un remplissage uni">
            <a:extLst>
              <a:ext uri="{FF2B5EF4-FFF2-40B4-BE49-F238E27FC236}">
                <a16:creationId xmlns:a16="http://schemas.microsoft.com/office/drawing/2014/main" id="{973C562C-EE59-3535-54D9-C4F6D34A9C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00452" y="4526568"/>
            <a:ext cx="529022" cy="529022"/>
          </a:xfrm>
          <a:prstGeom prst="rect">
            <a:avLst/>
          </a:prstGeom>
        </p:spPr>
      </p:pic>
      <p:sp>
        <p:nvSpPr>
          <p:cNvPr id="10" name="ZoneTexte 9">
            <a:extLst>
              <a:ext uri="{FF2B5EF4-FFF2-40B4-BE49-F238E27FC236}">
                <a16:creationId xmlns:a16="http://schemas.microsoft.com/office/drawing/2014/main" id="{8EDF4FAD-217C-7922-8102-AFF6A40B3719}"/>
              </a:ext>
            </a:extLst>
          </p:cNvPr>
          <p:cNvSpPr txBox="1"/>
          <p:nvPr/>
        </p:nvSpPr>
        <p:spPr>
          <a:xfrm>
            <a:off x="6398811" y="4606413"/>
            <a:ext cx="1375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-19%</a:t>
            </a:r>
          </a:p>
        </p:txBody>
      </p:sp>
      <p:pic>
        <p:nvPicPr>
          <p:cNvPr id="14" name="Graphique 13" descr="Flèche vers le bas avec un remplissage uni">
            <a:extLst>
              <a:ext uri="{FF2B5EF4-FFF2-40B4-BE49-F238E27FC236}">
                <a16:creationId xmlns:a16="http://schemas.microsoft.com/office/drawing/2014/main" id="{654D6217-11B9-98CB-950B-12D0856C2B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97503" y="5220390"/>
            <a:ext cx="529022" cy="529022"/>
          </a:xfrm>
          <a:prstGeom prst="rect">
            <a:avLst/>
          </a:prstGeom>
        </p:spPr>
      </p:pic>
      <p:sp>
        <p:nvSpPr>
          <p:cNvPr id="15" name="ZoneTexte 14">
            <a:extLst>
              <a:ext uri="{FF2B5EF4-FFF2-40B4-BE49-F238E27FC236}">
                <a16:creationId xmlns:a16="http://schemas.microsoft.com/office/drawing/2014/main" id="{7E42F046-3E02-3A8E-4C5D-4A30ED924375}"/>
              </a:ext>
            </a:extLst>
          </p:cNvPr>
          <p:cNvSpPr txBox="1"/>
          <p:nvPr/>
        </p:nvSpPr>
        <p:spPr>
          <a:xfrm>
            <a:off x="3141260" y="5300235"/>
            <a:ext cx="1375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-39%</a:t>
            </a:r>
          </a:p>
        </p:txBody>
      </p:sp>
      <p:pic>
        <p:nvPicPr>
          <p:cNvPr id="16" name="Graphique 15" descr="Flèche vers le bas avec un remplissage uni">
            <a:extLst>
              <a:ext uri="{FF2B5EF4-FFF2-40B4-BE49-F238E27FC236}">
                <a16:creationId xmlns:a16="http://schemas.microsoft.com/office/drawing/2014/main" id="{8EE34D45-7B14-A8A6-2ED5-6DAB50EAE7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00452" y="3483746"/>
            <a:ext cx="529022" cy="529022"/>
          </a:xfrm>
          <a:prstGeom prst="rect">
            <a:avLst/>
          </a:prstGeom>
        </p:spPr>
      </p:pic>
      <p:sp>
        <p:nvSpPr>
          <p:cNvPr id="17" name="ZoneTexte 16">
            <a:extLst>
              <a:ext uri="{FF2B5EF4-FFF2-40B4-BE49-F238E27FC236}">
                <a16:creationId xmlns:a16="http://schemas.microsoft.com/office/drawing/2014/main" id="{9C116ED3-1FA1-5417-8FEE-C43EA4FE5561}"/>
              </a:ext>
            </a:extLst>
          </p:cNvPr>
          <p:cNvSpPr txBox="1"/>
          <p:nvPr/>
        </p:nvSpPr>
        <p:spPr>
          <a:xfrm>
            <a:off x="6264963" y="3578813"/>
            <a:ext cx="1375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-47%</a:t>
            </a:r>
          </a:p>
        </p:txBody>
      </p:sp>
      <p:pic>
        <p:nvPicPr>
          <p:cNvPr id="18" name="Graphique 17" descr="Flèche vers le bas avec un remplissage uni">
            <a:extLst>
              <a:ext uri="{FF2B5EF4-FFF2-40B4-BE49-F238E27FC236}">
                <a16:creationId xmlns:a16="http://schemas.microsoft.com/office/drawing/2014/main" id="{C377A7F7-BBC3-B067-417F-3BBD5A7201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6688" y="5104991"/>
            <a:ext cx="529022" cy="529022"/>
          </a:xfrm>
          <a:prstGeom prst="rect">
            <a:avLst/>
          </a:prstGeom>
        </p:spPr>
      </p:pic>
      <p:sp>
        <p:nvSpPr>
          <p:cNvPr id="19" name="ZoneTexte 18">
            <a:extLst>
              <a:ext uri="{FF2B5EF4-FFF2-40B4-BE49-F238E27FC236}">
                <a16:creationId xmlns:a16="http://schemas.microsoft.com/office/drawing/2014/main" id="{4882C1F4-B859-58DD-B302-BC574A27E424}"/>
              </a:ext>
            </a:extLst>
          </p:cNvPr>
          <p:cNvSpPr txBox="1"/>
          <p:nvPr/>
        </p:nvSpPr>
        <p:spPr>
          <a:xfrm>
            <a:off x="6278055" y="5200058"/>
            <a:ext cx="1375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-30%</a:t>
            </a:r>
          </a:p>
        </p:txBody>
      </p:sp>
    </p:spTree>
    <p:extLst>
      <p:ext uri="{BB962C8B-B14F-4D97-AF65-F5344CB8AC3E}">
        <p14:creationId xmlns:p14="http://schemas.microsoft.com/office/powerpoint/2010/main" val="2986521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5543D2-9186-19DD-8EB5-70E383A27F40}"/>
              </a:ext>
            </a:extLst>
          </p:cNvPr>
          <p:cNvSpPr>
            <a:spLocks noGrp="1"/>
          </p:cNvSpPr>
          <p:nvPr>
            <p:ph type="title"/>
          </p:nvPr>
        </p:nvSpPr>
        <p:spPr>
          <a:xfrm>
            <a:off x="133200" y="365125"/>
            <a:ext cx="10980000" cy="864000"/>
          </a:xfrm>
        </p:spPr>
        <p:txBody>
          <a:bodyPr/>
          <a:lstStyle/>
          <a:p>
            <a:r>
              <a:rPr lang="fr-FR"/>
              <a:t>Dimension économique des exploitations</a:t>
            </a:r>
          </a:p>
        </p:txBody>
      </p:sp>
      <p:graphicFrame>
        <p:nvGraphicFramePr>
          <p:cNvPr id="6" name="Espace réservé du contenu 5">
            <a:extLst>
              <a:ext uri="{FF2B5EF4-FFF2-40B4-BE49-F238E27FC236}">
                <a16:creationId xmlns:a16="http://schemas.microsoft.com/office/drawing/2014/main" id="{683B8BAC-191D-BC62-6793-771BAB7F74CC}"/>
              </a:ext>
            </a:extLst>
          </p:cNvPr>
          <p:cNvGraphicFramePr>
            <a:graphicFrameLocks noGrp="1"/>
          </p:cNvGraphicFramePr>
          <p:nvPr>
            <p:ph idx="1"/>
            <p:extLst>
              <p:ext uri="{D42A27DB-BD31-4B8C-83A1-F6EECF244321}">
                <p14:modId xmlns:p14="http://schemas.microsoft.com/office/powerpoint/2010/main" val="3635638322"/>
              </p:ext>
            </p:extLst>
          </p:nvPr>
        </p:nvGraphicFramePr>
        <p:xfrm>
          <a:off x="1062038" y="1476375"/>
          <a:ext cx="4913312" cy="4427538"/>
        </p:xfrm>
        <a:graphic>
          <a:graphicData uri="http://schemas.openxmlformats.org/drawingml/2006/chart">
            <c:chart xmlns:c="http://schemas.openxmlformats.org/drawingml/2006/chart" xmlns:r="http://schemas.openxmlformats.org/officeDocument/2006/relationships" r:id="rId2"/>
          </a:graphicData>
        </a:graphic>
      </p:graphicFrame>
      <p:sp>
        <p:nvSpPr>
          <p:cNvPr id="4" name="Espace réservé du numéro de diapositive 3">
            <a:extLst>
              <a:ext uri="{FF2B5EF4-FFF2-40B4-BE49-F238E27FC236}">
                <a16:creationId xmlns:a16="http://schemas.microsoft.com/office/drawing/2014/main" id="{D141C238-01C7-8A12-76FE-84C5FBE8834D}"/>
              </a:ext>
            </a:extLst>
          </p:cNvPr>
          <p:cNvSpPr>
            <a:spLocks noGrp="1"/>
          </p:cNvSpPr>
          <p:nvPr>
            <p:ph type="sldNum" sz="quarter" idx="12"/>
          </p:nvPr>
        </p:nvSpPr>
        <p:spPr>
          <a:xfrm>
            <a:off x="11353800" y="3246437"/>
            <a:ext cx="838200" cy="365125"/>
          </a:xfrm>
        </p:spPr>
        <p:txBody>
          <a:bodyPr/>
          <a:lstStyle/>
          <a:p>
            <a:pPr lvl="0"/>
            <a:fld id="{6055246E-81F2-4716-A341-6139E5705588}" type="slidenum">
              <a:rPr lang="fr-FR" noProof="0" smtClean="0"/>
              <a:pPr lvl="0"/>
              <a:t>22</a:t>
            </a:fld>
            <a:endParaRPr lang="fr-FR" noProof="0"/>
          </a:p>
        </p:txBody>
      </p:sp>
      <p:graphicFrame>
        <p:nvGraphicFramePr>
          <p:cNvPr id="10" name="Espace réservé du contenu 9">
            <a:extLst>
              <a:ext uri="{FF2B5EF4-FFF2-40B4-BE49-F238E27FC236}">
                <a16:creationId xmlns:a16="http://schemas.microsoft.com/office/drawing/2014/main" id="{6C67E6E5-DACD-49BC-D270-AE8291E69223}"/>
              </a:ext>
            </a:extLst>
          </p:cNvPr>
          <p:cNvGraphicFramePr>
            <a:graphicFrameLocks noGrp="1"/>
          </p:cNvGraphicFramePr>
          <p:nvPr>
            <p:ph sz="quarter" idx="13"/>
            <p:extLst>
              <p:ext uri="{D42A27DB-BD31-4B8C-83A1-F6EECF244321}">
                <p14:modId xmlns:p14="http://schemas.microsoft.com/office/powerpoint/2010/main" val="3878675681"/>
              </p:ext>
            </p:extLst>
          </p:nvPr>
        </p:nvGraphicFramePr>
        <p:xfrm>
          <a:off x="6197600" y="1471613"/>
          <a:ext cx="4914900" cy="44275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1183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B35FD7-7A00-BD6D-08E9-2B2FB1B0CA73}"/>
              </a:ext>
            </a:extLst>
          </p:cNvPr>
          <p:cNvSpPr>
            <a:spLocks noGrp="1"/>
          </p:cNvSpPr>
          <p:nvPr>
            <p:ph type="title"/>
          </p:nvPr>
        </p:nvSpPr>
        <p:spPr>
          <a:xfrm>
            <a:off x="133200" y="365125"/>
            <a:ext cx="10980000" cy="864000"/>
          </a:xfrm>
        </p:spPr>
        <p:txBody>
          <a:bodyPr>
            <a:normAutofit fontScale="90000"/>
          </a:bodyPr>
          <a:lstStyle/>
          <a:p>
            <a:r>
              <a:rPr lang="fr-FR"/>
              <a:t>Dimensions économiques des exploitations porcines</a:t>
            </a:r>
          </a:p>
        </p:txBody>
      </p:sp>
      <p:graphicFrame>
        <p:nvGraphicFramePr>
          <p:cNvPr id="7" name="Espace réservé du contenu 6">
            <a:extLst>
              <a:ext uri="{FF2B5EF4-FFF2-40B4-BE49-F238E27FC236}">
                <a16:creationId xmlns:a16="http://schemas.microsoft.com/office/drawing/2014/main" id="{DD98B257-B64F-0E77-B432-2CF86F092FEE}"/>
              </a:ext>
            </a:extLst>
          </p:cNvPr>
          <p:cNvGraphicFramePr>
            <a:graphicFrameLocks noGrp="1"/>
          </p:cNvGraphicFramePr>
          <p:nvPr>
            <p:ph idx="1"/>
            <p:extLst>
              <p:ext uri="{D42A27DB-BD31-4B8C-83A1-F6EECF244321}">
                <p14:modId xmlns:p14="http://schemas.microsoft.com/office/powerpoint/2010/main" val="3288148152"/>
              </p:ext>
            </p:extLst>
          </p:nvPr>
        </p:nvGraphicFramePr>
        <p:xfrm>
          <a:off x="1062038" y="1476375"/>
          <a:ext cx="4913312" cy="4427538"/>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numéro de diapositive 3">
            <a:extLst>
              <a:ext uri="{FF2B5EF4-FFF2-40B4-BE49-F238E27FC236}">
                <a16:creationId xmlns:a16="http://schemas.microsoft.com/office/drawing/2014/main" id="{2215EFBC-CAEE-929B-70F8-85C8B39B43EE}"/>
              </a:ext>
            </a:extLst>
          </p:cNvPr>
          <p:cNvSpPr>
            <a:spLocks noGrp="1"/>
          </p:cNvSpPr>
          <p:nvPr>
            <p:ph type="sldNum" sz="quarter" idx="12"/>
          </p:nvPr>
        </p:nvSpPr>
        <p:spPr>
          <a:xfrm>
            <a:off x="11353800" y="3246437"/>
            <a:ext cx="838200" cy="365125"/>
          </a:xfrm>
        </p:spPr>
        <p:txBody>
          <a:bodyPr/>
          <a:lstStyle/>
          <a:p>
            <a:pPr lvl="0"/>
            <a:fld id="{6055246E-81F2-4716-A341-6139E5705588}" type="slidenum">
              <a:rPr lang="fr-FR" noProof="0" smtClean="0"/>
              <a:pPr lvl="0"/>
              <a:t>23</a:t>
            </a:fld>
            <a:endParaRPr lang="fr-FR" noProof="0"/>
          </a:p>
        </p:txBody>
      </p:sp>
      <p:graphicFrame>
        <p:nvGraphicFramePr>
          <p:cNvPr id="6" name="Espace réservé du contenu 5">
            <a:extLst>
              <a:ext uri="{FF2B5EF4-FFF2-40B4-BE49-F238E27FC236}">
                <a16:creationId xmlns:a16="http://schemas.microsoft.com/office/drawing/2014/main" id="{1072563A-F1EE-B000-EAD3-67FB4010D904}"/>
              </a:ext>
            </a:extLst>
          </p:cNvPr>
          <p:cNvGraphicFramePr>
            <a:graphicFrameLocks noGrp="1"/>
          </p:cNvGraphicFramePr>
          <p:nvPr>
            <p:ph sz="quarter" idx="13"/>
            <p:extLst>
              <p:ext uri="{D42A27DB-BD31-4B8C-83A1-F6EECF244321}">
                <p14:modId xmlns:p14="http://schemas.microsoft.com/office/powerpoint/2010/main" val="310135414"/>
              </p:ext>
            </p:extLst>
          </p:nvPr>
        </p:nvGraphicFramePr>
        <p:xfrm>
          <a:off x="6197600" y="1471613"/>
          <a:ext cx="4914900" cy="4427537"/>
        </p:xfrm>
        <a:graphic>
          <a:graphicData uri="http://schemas.openxmlformats.org/drawingml/2006/chart">
            <c:chart xmlns:c="http://schemas.openxmlformats.org/drawingml/2006/chart" xmlns:r="http://schemas.openxmlformats.org/officeDocument/2006/relationships" r:id="rId4"/>
          </a:graphicData>
        </a:graphic>
      </p:graphicFrame>
      <p:sp>
        <p:nvSpPr>
          <p:cNvPr id="9" name="ZoneTexte 8">
            <a:extLst>
              <a:ext uri="{FF2B5EF4-FFF2-40B4-BE49-F238E27FC236}">
                <a16:creationId xmlns:a16="http://schemas.microsoft.com/office/drawing/2014/main" id="{8618AD9C-3BED-1648-104E-ED2EA3C7CF8C}"/>
              </a:ext>
            </a:extLst>
          </p:cNvPr>
          <p:cNvSpPr txBox="1"/>
          <p:nvPr/>
        </p:nvSpPr>
        <p:spPr>
          <a:xfrm>
            <a:off x="6147818" y="3242230"/>
            <a:ext cx="857503" cy="369332"/>
          </a:xfrm>
          <a:prstGeom prst="rect">
            <a:avLst/>
          </a:prstGeom>
          <a:solidFill>
            <a:srgbClr val="ED6B1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Verdana"/>
                <a:ea typeface="+mn-ea"/>
                <a:cs typeface="+mn-cs"/>
              </a:rPr>
              <a:t>-19%</a:t>
            </a:r>
          </a:p>
        </p:txBody>
      </p:sp>
      <p:sp>
        <p:nvSpPr>
          <p:cNvPr id="10" name="ZoneTexte 9">
            <a:extLst>
              <a:ext uri="{FF2B5EF4-FFF2-40B4-BE49-F238E27FC236}">
                <a16:creationId xmlns:a16="http://schemas.microsoft.com/office/drawing/2014/main" id="{84BF21EC-3495-8036-35ED-A2F33CDA8839}"/>
              </a:ext>
            </a:extLst>
          </p:cNvPr>
          <p:cNvSpPr txBox="1"/>
          <p:nvPr/>
        </p:nvSpPr>
        <p:spPr>
          <a:xfrm>
            <a:off x="7253227" y="1968422"/>
            <a:ext cx="857503" cy="369332"/>
          </a:xfrm>
          <a:prstGeom prst="rect">
            <a:avLst/>
          </a:prstGeom>
          <a:solidFill>
            <a:srgbClr val="80BA2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Verdana"/>
                <a:ea typeface="+mn-ea"/>
                <a:cs typeface="+mn-cs"/>
              </a:rPr>
              <a:t>-29%</a:t>
            </a:r>
          </a:p>
        </p:txBody>
      </p:sp>
      <p:sp>
        <p:nvSpPr>
          <p:cNvPr id="11" name="ZoneTexte 10">
            <a:extLst>
              <a:ext uri="{FF2B5EF4-FFF2-40B4-BE49-F238E27FC236}">
                <a16:creationId xmlns:a16="http://schemas.microsoft.com/office/drawing/2014/main" id="{2D80216C-A913-77DA-8F89-9CAC5418F341}"/>
              </a:ext>
            </a:extLst>
          </p:cNvPr>
          <p:cNvSpPr txBox="1"/>
          <p:nvPr/>
        </p:nvSpPr>
        <p:spPr>
          <a:xfrm>
            <a:off x="9761222" y="4187095"/>
            <a:ext cx="857503" cy="369332"/>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Verdana"/>
                <a:ea typeface="+mn-ea"/>
                <a:cs typeface="+mn-cs"/>
              </a:rPr>
              <a:t>-35%</a:t>
            </a:r>
          </a:p>
        </p:txBody>
      </p:sp>
      <p:sp>
        <p:nvSpPr>
          <p:cNvPr id="12" name="ZoneTexte 11">
            <a:extLst>
              <a:ext uri="{FF2B5EF4-FFF2-40B4-BE49-F238E27FC236}">
                <a16:creationId xmlns:a16="http://schemas.microsoft.com/office/drawing/2014/main" id="{7E09371C-84C3-FA62-41C3-F78851E5F1FD}"/>
              </a:ext>
            </a:extLst>
          </p:cNvPr>
          <p:cNvSpPr txBox="1"/>
          <p:nvPr/>
        </p:nvSpPr>
        <p:spPr>
          <a:xfrm>
            <a:off x="9761221" y="2647030"/>
            <a:ext cx="857503" cy="369332"/>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Verdana"/>
                <a:ea typeface="+mn-ea"/>
                <a:cs typeface="+mn-cs"/>
              </a:rPr>
              <a:t>+5%</a:t>
            </a:r>
          </a:p>
        </p:txBody>
      </p:sp>
    </p:spTree>
    <p:extLst>
      <p:ext uri="{BB962C8B-B14F-4D97-AF65-F5344CB8AC3E}">
        <p14:creationId xmlns:p14="http://schemas.microsoft.com/office/powerpoint/2010/main" val="3220057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F4B3CE-E1E2-F83D-FA8B-0B266D8B5B6A}"/>
              </a:ext>
            </a:extLst>
          </p:cNvPr>
          <p:cNvSpPr>
            <a:spLocks noGrp="1"/>
          </p:cNvSpPr>
          <p:nvPr>
            <p:ph type="title"/>
          </p:nvPr>
        </p:nvSpPr>
        <p:spPr>
          <a:xfrm>
            <a:off x="133200" y="365125"/>
            <a:ext cx="10980000" cy="864000"/>
          </a:xfrm>
        </p:spPr>
        <p:txBody>
          <a:bodyPr/>
          <a:lstStyle/>
          <a:p>
            <a:r>
              <a:rPr lang="fr-FR"/>
              <a:t>Statuts juridiques </a:t>
            </a:r>
          </a:p>
        </p:txBody>
      </p:sp>
      <p:graphicFrame>
        <p:nvGraphicFramePr>
          <p:cNvPr id="6" name="Espace réservé du contenu 5">
            <a:extLst>
              <a:ext uri="{FF2B5EF4-FFF2-40B4-BE49-F238E27FC236}">
                <a16:creationId xmlns:a16="http://schemas.microsoft.com/office/drawing/2014/main" id="{4D22A1E9-6E73-A19A-8995-A1D739122539}"/>
              </a:ext>
            </a:extLst>
          </p:cNvPr>
          <p:cNvGraphicFramePr>
            <a:graphicFrameLocks noGrp="1"/>
          </p:cNvGraphicFramePr>
          <p:nvPr>
            <p:ph idx="1"/>
            <p:extLst>
              <p:ext uri="{D42A27DB-BD31-4B8C-83A1-F6EECF244321}">
                <p14:modId xmlns:p14="http://schemas.microsoft.com/office/powerpoint/2010/main" val="2766435773"/>
              </p:ext>
            </p:extLst>
          </p:nvPr>
        </p:nvGraphicFramePr>
        <p:xfrm>
          <a:off x="1062038" y="1476375"/>
          <a:ext cx="4913312" cy="4427538"/>
        </p:xfrm>
        <a:graphic>
          <a:graphicData uri="http://schemas.openxmlformats.org/drawingml/2006/chart">
            <c:chart xmlns:c="http://schemas.openxmlformats.org/drawingml/2006/chart" xmlns:r="http://schemas.openxmlformats.org/officeDocument/2006/relationships" r:id="rId2"/>
          </a:graphicData>
        </a:graphic>
      </p:graphicFrame>
      <p:sp>
        <p:nvSpPr>
          <p:cNvPr id="4" name="Espace réservé du numéro de diapositive 3">
            <a:extLst>
              <a:ext uri="{FF2B5EF4-FFF2-40B4-BE49-F238E27FC236}">
                <a16:creationId xmlns:a16="http://schemas.microsoft.com/office/drawing/2014/main" id="{160837DF-372F-CEE2-E09F-7A37BF5695B5}"/>
              </a:ext>
            </a:extLst>
          </p:cNvPr>
          <p:cNvSpPr>
            <a:spLocks noGrp="1"/>
          </p:cNvSpPr>
          <p:nvPr>
            <p:ph type="sldNum" sz="quarter" idx="12"/>
          </p:nvPr>
        </p:nvSpPr>
        <p:spPr>
          <a:xfrm>
            <a:off x="11353800" y="3246437"/>
            <a:ext cx="838200" cy="365125"/>
          </a:xfrm>
        </p:spPr>
        <p:txBody>
          <a:bodyPr/>
          <a:lstStyle/>
          <a:p>
            <a:pPr lvl="0"/>
            <a:fld id="{6055246E-81F2-4716-A341-6139E5705588}" type="slidenum">
              <a:rPr lang="fr-FR" noProof="0" smtClean="0"/>
              <a:pPr lvl="0"/>
              <a:t>24</a:t>
            </a:fld>
            <a:endParaRPr lang="fr-FR" noProof="0"/>
          </a:p>
        </p:txBody>
      </p:sp>
      <p:graphicFrame>
        <p:nvGraphicFramePr>
          <p:cNvPr id="13" name="Espace réservé du contenu 12">
            <a:extLst>
              <a:ext uri="{FF2B5EF4-FFF2-40B4-BE49-F238E27FC236}">
                <a16:creationId xmlns:a16="http://schemas.microsoft.com/office/drawing/2014/main" id="{447041F3-39C3-CD93-9862-676E94260803}"/>
              </a:ext>
            </a:extLst>
          </p:cNvPr>
          <p:cNvGraphicFramePr>
            <a:graphicFrameLocks noGrp="1"/>
          </p:cNvGraphicFramePr>
          <p:nvPr>
            <p:ph sz="quarter" idx="13"/>
            <p:extLst>
              <p:ext uri="{D42A27DB-BD31-4B8C-83A1-F6EECF244321}">
                <p14:modId xmlns:p14="http://schemas.microsoft.com/office/powerpoint/2010/main" val="704461518"/>
              </p:ext>
            </p:extLst>
          </p:nvPr>
        </p:nvGraphicFramePr>
        <p:xfrm>
          <a:off x="6197600" y="1471613"/>
          <a:ext cx="4914900" cy="44275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96750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EE3718-08EA-9FAE-B44C-E0F9061D382C}"/>
              </a:ext>
            </a:extLst>
          </p:cNvPr>
          <p:cNvSpPr>
            <a:spLocks noGrp="1"/>
          </p:cNvSpPr>
          <p:nvPr>
            <p:ph type="title"/>
          </p:nvPr>
        </p:nvSpPr>
        <p:spPr>
          <a:xfrm>
            <a:off x="133200" y="365125"/>
            <a:ext cx="10980000" cy="864000"/>
          </a:xfrm>
        </p:spPr>
        <p:txBody>
          <a:bodyPr/>
          <a:lstStyle/>
          <a:p>
            <a:r>
              <a:rPr lang="fr-FR"/>
              <a:t>Statut juridique des exploitations porcines</a:t>
            </a:r>
          </a:p>
        </p:txBody>
      </p:sp>
      <p:graphicFrame>
        <p:nvGraphicFramePr>
          <p:cNvPr id="6" name="Espace réservé du contenu 5">
            <a:extLst>
              <a:ext uri="{FF2B5EF4-FFF2-40B4-BE49-F238E27FC236}">
                <a16:creationId xmlns:a16="http://schemas.microsoft.com/office/drawing/2014/main" id="{C0C717B5-E9D7-C8DE-2BE9-F746F6D463E1}"/>
              </a:ext>
            </a:extLst>
          </p:cNvPr>
          <p:cNvGraphicFramePr>
            <a:graphicFrameLocks noGrp="1"/>
          </p:cNvGraphicFramePr>
          <p:nvPr>
            <p:ph idx="1"/>
            <p:extLst>
              <p:ext uri="{D42A27DB-BD31-4B8C-83A1-F6EECF244321}">
                <p14:modId xmlns:p14="http://schemas.microsoft.com/office/powerpoint/2010/main" val="3319865724"/>
              </p:ext>
            </p:extLst>
          </p:nvPr>
        </p:nvGraphicFramePr>
        <p:xfrm>
          <a:off x="1062038" y="1476375"/>
          <a:ext cx="4913312" cy="4427538"/>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numéro de diapositive 3">
            <a:extLst>
              <a:ext uri="{FF2B5EF4-FFF2-40B4-BE49-F238E27FC236}">
                <a16:creationId xmlns:a16="http://schemas.microsoft.com/office/drawing/2014/main" id="{4B1AC6A3-EF0C-B2A8-D085-3E887BAB7E65}"/>
              </a:ext>
            </a:extLst>
          </p:cNvPr>
          <p:cNvSpPr>
            <a:spLocks noGrp="1"/>
          </p:cNvSpPr>
          <p:nvPr>
            <p:ph type="sldNum" sz="quarter" idx="12"/>
          </p:nvPr>
        </p:nvSpPr>
        <p:spPr>
          <a:xfrm>
            <a:off x="11353800" y="3246437"/>
            <a:ext cx="838200" cy="365125"/>
          </a:xfrm>
        </p:spPr>
        <p:txBody>
          <a:bodyPr/>
          <a:lstStyle/>
          <a:p>
            <a:pPr lvl="0"/>
            <a:fld id="{6055246E-81F2-4716-A341-6139E5705588}" type="slidenum">
              <a:rPr lang="fr-FR" noProof="0" smtClean="0"/>
              <a:pPr lvl="0"/>
              <a:t>25</a:t>
            </a:fld>
            <a:endParaRPr lang="fr-FR" noProof="0"/>
          </a:p>
        </p:txBody>
      </p:sp>
      <p:graphicFrame>
        <p:nvGraphicFramePr>
          <p:cNvPr id="7" name="Espace réservé du contenu 6">
            <a:extLst>
              <a:ext uri="{FF2B5EF4-FFF2-40B4-BE49-F238E27FC236}">
                <a16:creationId xmlns:a16="http://schemas.microsoft.com/office/drawing/2014/main" id="{5B9E2A93-B357-B8E4-BEF4-9C53DC2E105E}"/>
              </a:ext>
            </a:extLst>
          </p:cNvPr>
          <p:cNvGraphicFramePr>
            <a:graphicFrameLocks noGrp="1"/>
          </p:cNvGraphicFramePr>
          <p:nvPr>
            <p:ph sz="quarter" idx="13"/>
            <p:extLst>
              <p:ext uri="{D42A27DB-BD31-4B8C-83A1-F6EECF244321}">
                <p14:modId xmlns:p14="http://schemas.microsoft.com/office/powerpoint/2010/main" val="2536229054"/>
              </p:ext>
            </p:extLst>
          </p:nvPr>
        </p:nvGraphicFramePr>
        <p:xfrm>
          <a:off x="6197600" y="1471613"/>
          <a:ext cx="4914900" cy="44275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01915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6F5691-C909-FC5A-E9C8-B00A85CA8757}"/>
              </a:ext>
            </a:extLst>
          </p:cNvPr>
          <p:cNvSpPr>
            <a:spLocks noGrp="1"/>
          </p:cNvSpPr>
          <p:nvPr>
            <p:ph type="title"/>
          </p:nvPr>
        </p:nvSpPr>
        <p:spPr>
          <a:xfrm>
            <a:off x="133200" y="365125"/>
            <a:ext cx="10980000" cy="864000"/>
          </a:xfrm>
        </p:spPr>
        <p:txBody>
          <a:bodyPr/>
          <a:lstStyle/>
          <a:p>
            <a:r>
              <a:rPr lang="fr-FR"/>
              <a:t>Main d’œuvre </a:t>
            </a:r>
          </a:p>
        </p:txBody>
      </p:sp>
      <p:graphicFrame>
        <p:nvGraphicFramePr>
          <p:cNvPr id="6" name="Espace réservé du contenu 5">
            <a:extLst>
              <a:ext uri="{FF2B5EF4-FFF2-40B4-BE49-F238E27FC236}">
                <a16:creationId xmlns:a16="http://schemas.microsoft.com/office/drawing/2014/main" id="{9C40AAF7-1731-8BAD-8990-A9434AB85200}"/>
              </a:ext>
            </a:extLst>
          </p:cNvPr>
          <p:cNvGraphicFramePr>
            <a:graphicFrameLocks noGrp="1"/>
          </p:cNvGraphicFramePr>
          <p:nvPr>
            <p:ph idx="1"/>
            <p:extLst>
              <p:ext uri="{D42A27DB-BD31-4B8C-83A1-F6EECF244321}">
                <p14:modId xmlns:p14="http://schemas.microsoft.com/office/powerpoint/2010/main" val="3969233176"/>
              </p:ext>
            </p:extLst>
          </p:nvPr>
        </p:nvGraphicFramePr>
        <p:xfrm>
          <a:off x="1062038" y="1476375"/>
          <a:ext cx="4913312" cy="4427538"/>
        </p:xfrm>
        <a:graphic>
          <a:graphicData uri="http://schemas.openxmlformats.org/drawingml/2006/chart">
            <c:chart xmlns:c="http://schemas.openxmlformats.org/drawingml/2006/chart" xmlns:r="http://schemas.openxmlformats.org/officeDocument/2006/relationships" r:id="rId2"/>
          </a:graphicData>
        </a:graphic>
      </p:graphicFrame>
      <p:sp>
        <p:nvSpPr>
          <p:cNvPr id="4" name="Espace réservé du numéro de diapositive 3">
            <a:extLst>
              <a:ext uri="{FF2B5EF4-FFF2-40B4-BE49-F238E27FC236}">
                <a16:creationId xmlns:a16="http://schemas.microsoft.com/office/drawing/2014/main" id="{D67FA19F-E98B-EEBA-21EF-C970F2A20B38}"/>
              </a:ext>
            </a:extLst>
          </p:cNvPr>
          <p:cNvSpPr>
            <a:spLocks noGrp="1"/>
          </p:cNvSpPr>
          <p:nvPr>
            <p:ph type="sldNum" sz="quarter" idx="12"/>
          </p:nvPr>
        </p:nvSpPr>
        <p:spPr>
          <a:xfrm>
            <a:off x="11353800" y="3246437"/>
            <a:ext cx="838200" cy="365125"/>
          </a:xfrm>
        </p:spPr>
        <p:txBody>
          <a:bodyPr/>
          <a:lstStyle/>
          <a:p>
            <a:pPr lvl="0"/>
            <a:fld id="{6055246E-81F2-4716-A341-6139E5705588}" type="slidenum">
              <a:rPr lang="fr-FR" noProof="0" smtClean="0"/>
              <a:pPr lvl="0"/>
              <a:t>26</a:t>
            </a:fld>
            <a:endParaRPr lang="fr-FR" noProof="0"/>
          </a:p>
        </p:txBody>
      </p:sp>
      <p:graphicFrame>
        <p:nvGraphicFramePr>
          <p:cNvPr id="7" name="Espace réservé du contenu 6">
            <a:extLst>
              <a:ext uri="{FF2B5EF4-FFF2-40B4-BE49-F238E27FC236}">
                <a16:creationId xmlns:a16="http://schemas.microsoft.com/office/drawing/2014/main" id="{8615F0E2-5416-EC19-3CB6-1821444CD213}"/>
              </a:ext>
            </a:extLst>
          </p:cNvPr>
          <p:cNvGraphicFramePr>
            <a:graphicFrameLocks noGrp="1"/>
          </p:cNvGraphicFramePr>
          <p:nvPr>
            <p:ph sz="quarter" idx="13"/>
            <p:extLst>
              <p:ext uri="{D42A27DB-BD31-4B8C-83A1-F6EECF244321}">
                <p14:modId xmlns:p14="http://schemas.microsoft.com/office/powerpoint/2010/main" val="2038107500"/>
              </p:ext>
            </p:extLst>
          </p:nvPr>
        </p:nvGraphicFramePr>
        <p:xfrm>
          <a:off x="6197600" y="1471613"/>
          <a:ext cx="4914900" cy="4427537"/>
        </p:xfrm>
        <a:graphic>
          <a:graphicData uri="http://schemas.openxmlformats.org/drawingml/2006/chart">
            <c:chart xmlns:c="http://schemas.openxmlformats.org/drawingml/2006/chart" xmlns:r="http://schemas.openxmlformats.org/officeDocument/2006/relationships" r:id="rId3"/>
          </a:graphicData>
        </a:graphic>
      </p:graphicFrame>
      <p:sp>
        <p:nvSpPr>
          <p:cNvPr id="8" name="ZoneTexte 7">
            <a:extLst>
              <a:ext uri="{FF2B5EF4-FFF2-40B4-BE49-F238E27FC236}">
                <a16:creationId xmlns:a16="http://schemas.microsoft.com/office/drawing/2014/main" id="{3ADF22CF-D355-3830-DAE7-A53FB72569B8}"/>
              </a:ext>
            </a:extLst>
          </p:cNvPr>
          <p:cNvSpPr txBox="1"/>
          <p:nvPr/>
        </p:nvSpPr>
        <p:spPr>
          <a:xfrm>
            <a:off x="977993" y="1854441"/>
            <a:ext cx="840297" cy="369332"/>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-14%</a:t>
            </a:r>
          </a:p>
        </p:txBody>
      </p:sp>
      <p:sp>
        <p:nvSpPr>
          <p:cNvPr id="9" name="ZoneTexte 8">
            <a:extLst>
              <a:ext uri="{FF2B5EF4-FFF2-40B4-BE49-F238E27FC236}">
                <a16:creationId xmlns:a16="http://schemas.microsoft.com/office/drawing/2014/main" id="{7498FD94-02B5-2289-4DFE-59CF14553A2B}"/>
              </a:ext>
            </a:extLst>
          </p:cNvPr>
          <p:cNvSpPr txBox="1"/>
          <p:nvPr/>
        </p:nvSpPr>
        <p:spPr>
          <a:xfrm>
            <a:off x="2065814" y="4077379"/>
            <a:ext cx="729938" cy="369332"/>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-9%</a:t>
            </a:r>
          </a:p>
        </p:txBody>
      </p:sp>
      <p:sp>
        <p:nvSpPr>
          <p:cNvPr id="10" name="ZoneTexte 9">
            <a:extLst>
              <a:ext uri="{FF2B5EF4-FFF2-40B4-BE49-F238E27FC236}">
                <a16:creationId xmlns:a16="http://schemas.microsoft.com/office/drawing/2014/main" id="{8F2BA8A3-2D49-C951-7FA9-9B163E0B8961}"/>
              </a:ext>
            </a:extLst>
          </p:cNvPr>
          <p:cNvSpPr txBox="1"/>
          <p:nvPr/>
        </p:nvSpPr>
        <p:spPr>
          <a:xfrm>
            <a:off x="3030045" y="3747020"/>
            <a:ext cx="840297" cy="369332"/>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-39%</a:t>
            </a:r>
          </a:p>
        </p:txBody>
      </p:sp>
      <p:sp>
        <p:nvSpPr>
          <p:cNvPr id="11" name="ZoneTexte 10">
            <a:extLst>
              <a:ext uri="{FF2B5EF4-FFF2-40B4-BE49-F238E27FC236}">
                <a16:creationId xmlns:a16="http://schemas.microsoft.com/office/drawing/2014/main" id="{4ABE289C-1963-B38D-F11D-246FAF18FF63}"/>
              </a:ext>
            </a:extLst>
          </p:cNvPr>
          <p:cNvSpPr txBox="1"/>
          <p:nvPr/>
        </p:nvSpPr>
        <p:spPr>
          <a:xfrm>
            <a:off x="4012763" y="2417462"/>
            <a:ext cx="927099" cy="369332"/>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+21%</a:t>
            </a:r>
          </a:p>
        </p:txBody>
      </p:sp>
      <p:sp>
        <p:nvSpPr>
          <p:cNvPr id="12" name="ZoneTexte 11">
            <a:extLst>
              <a:ext uri="{FF2B5EF4-FFF2-40B4-BE49-F238E27FC236}">
                <a16:creationId xmlns:a16="http://schemas.microsoft.com/office/drawing/2014/main" id="{0E11B379-E842-4833-5407-A65149467031}"/>
              </a:ext>
            </a:extLst>
          </p:cNvPr>
          <p:cNvSpPr txBox="1"/>
          <p:nvPr/>
        </p:nvSpPr>
        <p:spPr>
          <a:xfrm>
            <a:off x="5002269" y="3611562"/>
            <a:ext cx="716454" cy="369332"/>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-6%</a:t>
            </a:r>
          </a:p>
        </p:txBody>
      </p:sp>
      <p:sp>
        <p:nvSpPr>
          <p:cNvPr id="13" name="ZoneTexte 12">
            <a:extLst>
              <a:ext uri="{FF2B5EF4-FFF2-40B4-BE49-F238E27FC236}">
                <a16:creationId xmlns:a16="http://schemas.microsoft.com/office/drawing/2014/main" id="{F56ADE35-81AB-076D-860A-C5F75E976DA1}"/>
              </a:ext>
            </a:extLst>
          </p:cNvPr>
          <p:cNvSpPr txBox="1"/>
          <p:nvPr/>
        </p:nvSpPr>
        <p:spPr>
          <a:xfrm>
            <a:off x="6522200" y="2223773"/>
            <a:ext cx="840297" cy="369332"/>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-12%</a:t>
            </a:r>
          </a:p>
        </p:txBody>
      </p:sp>
      <p:sp>
        <p:nvSpPr>
          <p:cNvPr id="14" name="ZoneTexte 13">
            <a:extLst>
              <a:ext uri="{FF2B5EF4-FFF2-40B4-BE49-F238E27FC236}">
                <a16:creationId xmlns:a16="http://schemas.microsoft.com/office/drawing/2014/main" id="{F7910B38-2686-6488-4870-7000E3FBF1FF}"/>
              </a:ext>
            </a:extLst>
          </p:cNvPr>
          <p:cNvSpPr txBox="1"/>
          <p:nvPr/>
        </p:nvSpPr>
        <p:spPr>
          <a:xfrm>
            <a:off x="7514934" y="3611562"/>
            <a:ext cx="840297" cy="369332"/>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-14%</a:t>
            </a:r>
          </a:p>
        </p:txBody>
      </p:sp>
      <p:sp>
        <p:nvSpPr>
          <p:cNvPr id="15" name="ZoneTexte 14">
            <a:extLst>
              <a:ext uri="{FF2B5EF4-FFF2-40B4-BE49-F238E27FC236}">
                <a16:creationId xmlns:a16="http://schemas.microsoft.com/office/drawing/2014/main" id="{D4E51E2E-1011-43F9-CEBF-3E68999BE7F2}"/>
              </a:ext>
            </a:extLst>
          </p:cNvPr>
          <p:cNvSpPr txBox="1"/>
          <p:nvPr/>
        </p:nvSpPr>
        <p:spPr>
          <a:xfrm>
            <a:off x="8321658" y="4038716"/>
            <a:ext cx="840297" cy="369332"/>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-39%</a:t>
            </a:r>
          </a:p>
        </p:txBody>
      </p:sp>
      <p:sp>
        <p:nvSpPr>
          <p:cNvPr id="16" name="ZoneTexte 15">
            <a:extLst>
              <a:ext uri="{FF2B5EF4-FFF2-40B4-BE49-F238E27FC236}">
                <a16:creationId xmlns:a16="http://schemas.microsoft.com/office/drawing/2014/main" id="{7E9D92C0-2E91-5CED-338C-F7E96FB29E5D}"/>
              </a:ext>
            </a:extLst>
          </p:cNvPr>
          <p:cNvSpPr txBox="1"/>
          <p:nvPr/>
        </p:nvSpPr>
        <p:spPr>
          <a:xfrm>
            <a:off x="9182975" y="3360021"/>
            <a:ext cx="927923" cy="369332"/>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+54%</a:t>
            </a:r>
          </a:p>
        </p:txBody>
      </p:sp>
      <p:sp>
        <p:nvSpPr>
          <p:cNvPr id="17" name="ZoneTexte 16">
            <a:extLst>
              <a:ext uri="{FF2B5EF4-FFF2-40B4-BE49-F238E27FC236}">
                <a16:creationId xmlns:a16="http://schemas.microsoft.com/office/drawing/2014/main" id="{F83E37EB-DA2A-4E9B-46F4-71BEE9654F84}"/>
              </a:ext>
            </a:extLst>
          </p:cNvPr>
          <p:cNvSpPr txBox="1"/>
          <p:nvPr/>
        </p:nvSpPr>
        <p:spPr>
          <a:xfrm>
            <a:off x="10187537" y="3359285"/>
            <a:ext cx="840297" cy="369332"/>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-30%</a:t>
            </a:r>
          </a:p>
        </p:txBody>
      </p:sp>
    </p:spTree>
    <p:extLst>
      <p:ext uri="{BB962C8B-B14F-4D97-AF65-F5344CB8AC3E}">
        <p14:creationId xmlns:p14="http://schemas.microsoft.com/office/powerpoint/2010/main" val="25940904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27F9B9-4BEC-4136-7389-1781BD8440B1}"/>
              </a:ext>
            </a:extLst>
          </p:cNvPr>
          <p:cNvSpPr>
            <a:spLocks noGrp="1"/>
          </p:cNvSpPr>
          <p:nvPr>
            <p:ph type="title"/>
          </p:nvPr>
        </p:nvSpPr>
        <p:spPr>
          <a:xfrm>
            <a:off x="133200" y="365125"/>
            <a:ext cx="10980000" cy="864000"/>
          </a:xfrm>
        </p:spPr>
        <p:txBody>
          <a:bodyPr/>
          <a:lstStyle/>
          <a:p>
            <a:r>
              <a:rPr lang="fr-FR"/>
              <a:t>Main d’</a:t>
            </a:r>
            <a:r>
              <a:rPr lang="fr-FR" err="1"/>
              <a:t>oeuvre</a:t>
            </a:r>
            <a:endParaRPr lang="fr-FR"/>
          </a:p>
        </p:txBody>
      </p:sp>
      <p:graphicFrame>
        <p:nvGraphicFramePr>
          <p:cNvPr id="8" name="Espace réservé du contenu 7">
            <a:extLst>
              <a:ext uri="{FF2B5EF4-FFF2-40B4-BE49-F238E27FC236}">
                <a16:creationId xmlns:a16="http://schemas.microsoft.com/office/drawing/2014/main" id="{C067AF31-054B-CF83-C723-AB5C35B0F2FA}"/>
              </a:ext>
            </a:extLst>
          </p:cNvPr>
          <p:cNvGraphicFramePr>
            <a:graphicFrameLocks noGrp="1"/>
          </p:cNvGraphicFramePr>
          <p:nvPr>
            <p:ph idx="1"/>
            <p:extLst>
              <p:ext uri="{D42A27DB-BD31-4B8C-83A1-F6EECF244321}">
                <p14:modId xmlns:p14="http://schemas.microsoft.com/office/powerpoint/2010/main" val="1944025677"/>
              </p:ext>
            </p:extLst>
          </p:nvPr>
        </p:nvGraphicFramePr>
        <p:xfrm>
          <a:off x="1062038" y="1476375"/>
          <a:ext cx="10050462" cy="4427538"/>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numéro de diapositive 3">
            <a:extLst>
              <a:ext uri="{FF2B5EF4-FFF2-40B4-BE49-F238E27FC236}">
                <a16:creationId xmlns:a16="http://schemas.microsoft.com/office/drawing/2014/main" id="{94370E32-1656-9F1F-9D90-FF1350777B3E}"/>
              </a:ext>
            </a:extLst>
          </p:cNvPr>
          <p:cNvSpPr>
            <a:spLocks noGrp="1"/>
          </p:cNvSpPr>
          <p:nvPr>
            <p:ph type="sldNum" sz="quarter" idx="12"/>
          </p:nvPr>
        </p:nvSpPr>
        <p:spPr>
          <a:xfrm>
            <a:off x="11353800" y="3246437"/>
            <a:ext cx="838200" cy="365125"/>
          </a:xfrm>
        </p:spPr>
        <p:txBody>
          <a:bodyPr/>
          <a:lstStyle/>
          <a:p>
            <a:pPr lvl="0"/>
            <a:fld id="{6055246E-81F2-4716-A341-6139E5705588}" type="slidenum">
              <a:rPr lang="fr-FR" noProof="0" smtClean="0"/>
              <a:pPr lvl="0"/>
              <a:t>27</a:t>
            </a:fld>
            <a:endParaRPr lang="fr-FR" noProof="0"/>
          </a:p>
        </p:txBody>
      </p:sp>
      <p:sp>
        <p:nvSpPr>
          <p:cNvPr id="10" name="ZoneTexte 9">
            <a:extLst>
              <a:ext uri="{FF2B5EF4-FFF2-40B4-BE49-F238E27FC236}">
                <a16:creationId xmlns:a16="http://schemas.microsoft.com/office/drawing/2014/main" id="{4AC44D4F-F315-698D-6612-049B48C82DD5}"/>
              </a:ext>
            </a:extLst>
          </p:cNvPr>
          <p:cNvSpPr txBox="1"/>
          <p:nvPr/>
        </p:nvSpPr>
        <p:spPr>
          <a:xfrm>
            <a:off x="1461466" y="1570662"/>
            <a:ext cx="972815" cy="400110"/>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FFFFFF"/>
                </a:solidFill>
                <a:effectLst/>
                <a:uLnTx/>
                <a:uFillTx/>
                <a:latin typeface="Verdana"/>
                <a:ea typeface="+mn-ea"/>
                <a:cs typeface="+mn-cs"/>
              </a:rPr>
              <a:t>-18%</a:t>
            </a:r>
          </a:p>
        </p:txBody>
      </p:sp>
      <p:sp>
        <p:nvSpPr>
          <p:cNvPr id="11" name="ZoneTexte 10">
            <a:extLst>
              <a:ext uri="{FF2B5EF4-FFF2-40B4-BE49-F238E27FC236}">
                <a16:creationId xmlns:a16="http://schemas.microsoft.com/office/drawing/2014/main" id="{A7C4DC33-43F8-30CF-9A81-B8E005664324}"/>
              </a:ext>
            </a:extLst>
          </p:cNvPr>
          <p:cNvSpPr txBox="1"/>
          <p:nvPr/>
        </p:nvSpPr>
        <p:spPr>
          <a:xfrm>
            <a:off x="3252544" y="2329053"/>
            <a:ext cx="897270" cy="369332"/>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-41%</a:t>
            </a:r>
          </a:p>
        </p:txBody>
      </p:sp>
      <p:sp>
        <p:nvSpPr>
          <p:cNvPr id="12" name="ZoneTexte 11">
            <a:extLst>
              <a:ext uri="{FF2B5EF4-FFF2-40B4-BE49-F238E27FC236}">
                <a16:creationId xmlns:a16="http://schemas.microsoft.com/office/drawing/2014/main" id="{5AAFA634-CFF8-B05E-8139-363CCC6C0932}"/>
              </a:ext>
            </a:extLst>
          </p:cNvPr>
          <p:cNvSpPr txBox="1"/>
          <p:nvPr/>
        </p:nvSpPr>
        <p:spPr>
          <a:xfrm>
            <a:off x="4213655" y="2312310"/>
            <a:ext cx="988540" cy="369332"/>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+45%</a:t>
            </a:r>
          </a:p>
        </p:txBody>
      </p:sp>
      <p:sp>
        <p:nvSpPr>
          <p:cNvPr id="13" name="ZoneTexte 12">
            <a:extLst>
              <a:ext uri="{FF2B5EF4-FFF2-40B4-BE49-F238E27FC236}">
                <a16:creationId xmlns:a16="http://schemas.microsoft.com/office/drawing/2014/main" id="{56EA6CE0-CC05-F72E-164C-4BE9C14026EC}"/>
              </a:ext>
            </a:extLst>
          </p:cNvPr>
          <p:cNvSpPr txBox="1"/>
          <p:nvPr/>
        </p:nvSpPr>
        <p:spPr>
          <a:xfrm>
            <a:off x="5293465" y="2312310"/>
            <a:ext cx="897270" cy="369332"/>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-27%</a:t>
            </a:r>
          </a:p>
        </p:txBody>
      </p:sp>
      <p:sp>
        <p:nvSpPr>
          <p:cNvPr id="14" name="ZoneTexte 13">
            <a:extLst>
              <a:ext uri="{FF2B5EF4-FFF2-40B4-BE49-F238E27FC236}">
                <a16:creationId xmlns:a16="http://schemas.microsoft.com/office/drawing/2014/main" id="{C305867B-C36D-E280-B4B5-F5D4D2D7B14D}"/>
              </a:ext>
            </a:extLst>
          </p:cNvPr>
          <p:cNvSpPr txBox="1"/>
          <p:nvPr/>
        </p:nvSpPr>
        <p:spPr>
          <a:xfrm>
            <a:off x="2279729" y="2808240"/>
            <a:ext cx="972815" cy="369332"/>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-18%</a:t>
            </a:r>
          </a:p>
        </p:txBody>
      </p:sp>
      <p:graphicFrame>
        <p:nvGraphicFramePr>
          <p:cNvPr id="15" name="Graphique 14">
            <a:extLst>
              <a:ext uri="{FF2B5EF4-FFF2-40B4-BE49-F238E27FC236}">
                <a16:creationId xmlns:a16="http://schemas.microsoft.com/office/drawing/2014/main" id="{20DB6555-2378-BE3D-9209-BB9B0FFAB1C2}"/>
              </a:ext>
            </a:extLst>
          </p:cNvPr>
          <p:cNvGraphicFramePr>
            <a:graphicFrameLocks/>
          </p:cNvGraphicFramePr>
          <p:nvPr/>
        </p:nvGraphicFramePr>
        <p:xfrm>
          <a:off x="6332090" y="1488615"/>
          <a:ext cx="5187315" cy="50042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28588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C00B38-7AC9-7E69-E20E-27225A8B52EF}"/>
              </a:ext>
            </a:extLst>
          </p:cNvPr>
          <p:cNvSpPr>
            <a:spLocks noGrp="1"/>
          </p:cNvSpPr>
          <p:nvPr>
            <p:ph type="title"/>
          </p:nvPr>
        </p:nvSpPr>
        <p:spPr>
          <a:xfrm>
            <a:off x="133200" y="365125"/>
            <a:ext cx="10980000" cy="864000"/>
          </a:xfrm>
        </p:spPr>
        <p:txBody>
          <a:bodyPr/>
          <a:lstStyle/>
          <a:p>
            <a:r>
              <a:rPr lang="fr-FR"/>
              <a:t>Pyramide des âges </a:t>
            </a:r>
          </a:p>
        </p:txBody>
      </p:sp>
      <p:graphicFrame>
        <p:nvGraphicFramePr>
          <p:cNvPr id="7" name="Espace réservé du contenu 6">
            <a:extLst>
              <a:ext uri="{FF2B5EF4-FFF2-40B4-BE49-F238E27FC236}">
                <a16:creationId xmlns:a16="http://schemas.microsoft.com/office/drawing/2014/main" id="{72D3A530-A301-D979-0D6E-37B31BB5D8B0}"/>
              </a:ext>
            </a:extLst>
          </p:cNvPr>
          <p:cNvGraphicFramePr>
            <a:graphicFrameLocks noGrp="1"/>
          </p:cNvGraphicFramePr>
          <p:nvPr>
            <p:ph idx="1"/>
            <p:extLst>
              <p:ext uri="{D42A27DB-BD31-4B8C-83A1-F6EECF244321}">
                <p14:modId xmlns:p14="http://schemas.microsoft.com/office/powerpoint/2010/main" val="3011476555"/>
              </p:ext>
            </p:extLst>
          </p:nvPr>
        </p:nvGraphicFramePr>
        <p:xfrm>
          <a:off x="1062038" y="1476375"/>
          <a:ext cx="4913312" cy="4427538"/>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numéro de diapositive 3">
            <a:extLst>
              <a:ext uri="{FF2B5EF4-FFF2-40B4-BE49-F238E27FC236}">
                <a16:creationId xmlns:a16="http://schemas.microsoft.com/office/drawing/2014/main" id="{4D0BB635-0636-224D-326E-E45C6964438B}"/>
              </a:ext>
            </a:extLst>
          </p:cNvPr>
          <p:cNvSpPr>
            <a:spLocks noGrp="1"/>
          </p:cNvSpPr>
          <p:nvPr>
            <p:ph type="sldNum" sz="quarter" idx="12"/>
          </p:nvPr>
        </p:nvSpPr>
        <p:spPr>
          <a:xfrm>
            <a:off x="11353800" y="3246437"/>
            <a:ext cx="838200" cy="365125"/>
          </a:xfrm>
        </p:spPr>
        <p:txBody>
          <a:bodyPr/>
          <a:lstStyle/>
          <a:p>
            <a:pPr lvl="0"/>
            <a:fld id="{6055246E-81F2-4716-A341-6139E5705588}" type="slidenum">
              <a:rPr lang="fr-FR" noProof="0" smtClean="0"/>
              <a:pPr lvl="0"/>
              <a:t>28</a:t>
            </a:fld>
            <a:endParaRPr lang="fr-FR" noProof="0"/>
          </a:p>
        </p:txBody>
      </p:sp>
      <p:graphicFrame>
        <p:nvGraphicFramePr>
          <p:cNvPr id="6" name="Espace réservé du contenu 5">
            <a:extLst>
              <a:ext uri="{FF2B5EF4-FFF2-40B4-BE49-F238E27FC236}">
                <a16:creationId xmlns:a16="http://schemas.microsoft.com/office/drawing/2014/main" id="{821A2FE9-A225-93B4-DF22-48BD6CE9CBA1}"/>
              </a:ext>
            </a:extLst>
          </p:cNvPr>
          <p:cNvGraphicFramePr>
            <a:graphicFrameLocks noGrp="1"/>
          </p:cNvGraphicFramePr>
          <p:nvPr>
            <p:ph sz="quarter" idx="13"/>
            <p:extLst>
              <p:ext uri="{D42A27DB-BD31-4B8C-83A1-F6EECF244321}">
                <p14:modId xmlns:p14="http://schemas.microsoft.com/office/powerpoint/2010/main" val="1907796345"/>
              </p:ext>
            </p:extLst>
          </p:nvPr>
        </p:nvGraphicFramePr>
        <p:xfrm>
          <a:off x="6197600" y="1471613"/>
          <a:ext cx="4914900" cy="44275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20029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AB8DC0-547F-BAE4-A4F5-6378639E3086}"/>
              </a:ext>
            </a:extLst>
          </p:cNvPr>
          <p:cNvSpPr>
            <a:spLocks noGrp="1"/>
          </p:cNvSpPr>
          <p:nvPr>
            <p:ph type="title"/>
          </p:nvPr>
        </p:nvSpPr>
        <p:spPr>
          <a:xfrm>
            <a:off x="133200" y="365125"/>
            <a:ext cx="10980000" cy="864000"/>
          </a:xfrm>
        </p:spPr>
        <p:txBody>
          <a:bodyPr>
            <a:noAutofit/>
          </a:bodyPr>
          <a:lstStyle/>
          <a:p>
            <a:r>
              <a:rPr lang="fr-FR"/>
              <a:t>Devenir de l’exploitation dans les trois prochaines années dans le cas où le chef d’exploitation, ou le plus âgé des exploitants, a plus de 60 ans.</a:t>
            </a:r>
            <a:br>
              <a:rPr lang="fr-FR"/>
            </a:br>
            <a:endParaRPr lang="fr-FR"/>
          </a:p>
        </p:txBody>
      </p:sp>
      <p:graphicFrame>
        <p:nvGraphicFramePr>
          <p:cNvPr id="7" name="Espace réservé du contenu 6">
            <a:extLst>
              <a:ext uri="{FF2B5EF4-FFF2-40B4-BE49-F238E27FC236}">
                <a16:creationId xmlns:a16="http://schemas.microsoft.com/office/drawing/2014/main" id="{178DE472-1C5B-B34E-F625-3A6276E073F7}"/>
              </a:ext>
            </a:extLst>
          </p:cNvPr>
          <p:cNvGraphicFramePr>
            <a:graphicFrameLocks noGrp="1"/>
          </p:cNvGraphicFramePr>
          <p:nvPr>
            <p:ph idx="1"/>
            <p:extLst>
              <p:ext uri="{D42A27DB-BD31-4B8C-83A1-F6EECF244321}">
                <p14:modId xmlns:p14="http://schemas.microsoft.com/office/powerpoint/2010/main" val="3994985879"/>
              </p:ext>
            </p:extLst>
          </p:nvPr>
        </p:nvGraphicFramePr>
        <p:xfrm>
          <a:off x="1062038" y="1476375"/>
          <a:ext cx="4913312" cy="4427538"/>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numéro de diapositive 3">
            <a:extLst>
              <a:ext uri="{FF2B5EF4-FFF2-40B4-BE49-F238E27FC236}">
                <a16:creationId xmlns:a16="http://schemas.microsoft.com/office/drawing/2014/main" id="{F0094B89-80E8-664B-3033-F0D21E543A29}"/>
              </a:ext>
            </a:extLst>
          </p:cNvPr>
          <p:cNvSpPr>
            <a:spLocks noGrp="1"/>
          </p:cNvSpPr>
          <p:nvPr>
            <p:ph type="sldNum" sz="quarter" idx="12"/>
          </p:nvPr>
        </p:nvSpPr>
        <p:spPr>
          <a:xfrm>
            <a:off x="11353800" y="3246437"/>
            <a:ext cx="838200" cy="365125"/>
          </a:xfrm>
        </p:spPr>
        <p:txBody>
          <a:bodyPr/>
          <a:lstStyle/>
          <a:p>
            <a:pPr lvl="0"/>
            <a:fld id="{6055246E-81F2-4716-A341-6139E5705588}" type="slidenum">
              <a:rPr lang="fr-FR" noProof="0" smtClean="0"/>
              <a:pPr lvl="0"/>
              <a:t>29</a:t>
            </a:fld>
            <a:endParaRPr lang="fr-FR" noProof="0"/>
          </a:p>
        </p:txBody>
      </p:sp>
      <p:graphicFrame>
        <p:nvGraphicFramePr>
          <p:cNvPr id="6" name="Espace réservé du contenu 5">
            <a:extLst>
              <a:ext uri="{FF2B5EF4-FFF2-40B4-BE49-F238E27FC236}">
                <a16:creationId xmlns:a16="http://schemas.microsoft.com/office/drawing/2014/main" id="{62C615BB-3CDE-0E61-20E6-733C6A4EDCC5}"/>
              </a:ext>
            </a:extLst>
          </p:cNvPr>
          <p:cNvGraphicFramePr>
            <a:graphicFrameLocks noGrp="1"/>
          </p:cNvGraphicFramePr>
          <p:nvPr>
            <p:ph sz="quarter" idx="13"/>
            <p:extLst>
              <p:ext uri="{D42A27DB-BD31-4B8C-83A1-F6EECF244321}">
                <p14:modId xmlns:p14="http://schemas.microsoft.com/office/powerpoint/2010/main" val="2206556643"/>
              </p:ext>
            </p:extLst>
          </p:nvPr>
        </p:nvGraphicFramePr>
        <p:xfrm>
          <a:off x="6197600" y="1471613"/>
          <a:ext cx="4914900" cy="44275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769874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54D502-9A50-A0C3-274E-203A0B923724}"/>
              </a:ext>
            </a:extLst>
          </p:cNvPr>
          <p:cNvSpPr>
            <a:spLocks noGrp="1"/>
          </p:cNvSpPr>
          <p:nvPr>
            <p:ph type="ctrTitle"/>
          </p:nvPr>
        </p:nvSpPr>
        <p:spPr>
          <a:xfrm>
            <a:off x="669600" y="2789115"/>
            <a:ext cx="10692000" cy="1015200"/>
          </a:xfrm>
        </p:spPr>
        <p:txBody>
          <a:bodyPr/>
          <a:lstStyle/>
          <a:p>
            <a:r>
              <a:rPr lang="fr-FR"/>
              <a:t>INOSYS transfert : mettre les références au service du conseil global</a:t>
            </a:r>
          </a:p>
        </p:txBody>
      </p:sp>
      <p:sp>
        <p:nvSpPr>
          <p:cNvPr id="3" name="Sous-titre 2">
            <a:extLst>
              <a:ext uri="{FF2B5EF4-FFF2-40B4-BE49-F238E27FC236}">
                <a16:creationId xmlns:a16="http://schemas.microsoft.com/office/drawing/2014/main" id="{EAD4FD15-F1C4-9B06-2358-A612AE41901E}"/>
              </a:ext>
            </a:extLst>
          </p:cNvPr>
          <p:cNvSpPr>
            <a:spLocks noGrp="1"/>
          </p:cNvSpPr>
          <p:nvPr>
            <p:ph type="subTitle" idx="1"/>
          </p:nvPr>
        </p:nvSpPr>
        <p:spPr>
          <a:xfrm>
            <a:off x="668546" y="3818897"/>
            <a:ext cx="9513937" cy="1128600"/>
          </a:xfrm>
        </p:spPr>
        <p:txBody>
          <a:bodyPr/>
          <a:lstStyle/>
          <a:p>
            <a:r>
              <a:rPr lang="fr-FR"/>
              <a:t>INTERP’AURA </a:t>
            </a:r>
          </a:p>
          <a:p>
            <a:r>
              <a:rPr lang="fr-FR"/>
              <a:t>15/10/2024</a:t>
            </a:r>
          </a:p>
        </p:txBody>
      </p:sp>
      <p:pic>
        <p:nvPicPr>
          <p:cNvPr id="4" name="Image 3" descr="Une image contenant plein air, herbe, arbre, ciel&#10;&#10;Description générée automatiquement">
            <a:extLst>
              <a:ext uri="{FF2B5EF4-FFF2-40B4-BE49-F238E27FC236}">
                <a16:creationId xmlns:a16="http://schemas.microsoft.com/office/drawing/2014/main" id="{389B0B7B-DC69-8CA8-BAEC-19B81150F642}"/>
              </a:ext>
            </a:extLst>
          </p:cNvPr>
          <p:cNvPicPr>
            <a:picLocks noChangeAspect="1"/>
          </p:cNvPicPr>
          <p:nvPr/>
        </p:nvPicPr>
        <p:blipFill rotWithShape="1">
          <a:blip r:embed="rId2" cstate="screen">
            <a:alphaModFix amt="63000"/>
            <a:extLst>
              <a:ext uri="{28A0092B-C50C-407E-A947-70E740481C1C}">
                <a14:useLocalDpi xmlns:a14="http://schemas.microsoft.com/office/drawing/2010/main"/>
              </a:ext>
            </a:extLst>
          </a:blip>
          <a:srcRect/>
          <a:stretch/>
        </p:blipFill>
        <p:spPr>
          <a:xfrm>
            <a:off x="370112" y="282516"/>
            <a:ext cx="11462659" cy="2506599"/>
          </a:xfrm>
          <a:prstGeom prst="rect">
            <a:avLst/>
          </a:prstGeom>
          <a:noFill/>
        </p:spPr>
      </p:pic>
      <p:pic>
        <p:nvPicPr>
          <p:cNvPr id="5" name="Image 4" descr="Une image contenant capture d’écran, Caractère coloré, léger&#10;&#10;Description générée automatiquement">
            <a:extLst>
              <a:ext uri="{FF2B5EF4-FFF2-40B4-BE49-F238E27FC236}">
                <a16:creationId xmlns:a16="http://schemas.microsoft.com/office/drawing/2014/main" id="{3923FA63-29E7-0A9C-8519-262B113E9C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38838" y="282516"/>
            <a:ext cx="9314323" cy="2490173"/>
          </a:xfrm>
          <a:prstGeom prst="rect">
            <a:avLst/>
          </a:prstGeom>
          <a:noFill/>
        </p:spPr>
      </p:pic>
    </p:spTree>
    <p:extLst>
      <p:ext uri="{BB962C8B-B14F-4D97-AF65-F5344CB8AC3E}">
        <p14:creationId xmlns:p14="http://schemas.microsoft.com/office/powerpoint/2010/main" val="1127668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780E1F-88A7-F986-AE09-23D851BB2144}"/>
              </a:ext>
            </a:extLst>
          </p:cNvPr>
          <p:cNvSpPr>
            <a:spLocks noGrp="1"/>
          </p:cNvSpPr>
          <p:nvPr>
            <p:ph type="title"/>
          </p:nvPr>
        </p:nvSpPr>
        <p:spPr>
          <a:xfrm>
            <a:off x="133200" y="365125"/>
            <a:ext cx="10980000" cy="864000"/>
          </a:xfrm>
        </p:spPr>
        <p:txBody>
          <a:bodyPr/>
          <a:lstStyle/>
          <a:p>
            <a:r>
              <a:rPr lang="fr-FR"/>
              <a:t>Age et devenir des exploitations</a:t>
            </a:r>
          </a:p>
        </p:txBody>
      </p:sp>
      <p:graphicFrame>
        <p:nvGraphicFramePr>
          <p:cNvPr id="10" name="Espace réservé du contenu 9">
            <a:extLst>
              <a:ext uri="{FF2B5EF4-FFF2-40B4-BE49-F238E27FC236}">
                <a16:creationId xmlns:a16="http://schemas.microsoft.com/office/drawing/2014/main" id="{283AF2C1-0AD8-231E-FC2F-DA5510C4A560}"/>
              </a:ext>
            </a:extLst>
          </p:cNvPr>
          <p:cNvGraphicFramePr>
            <a:graphicFrameLocks noGrp="1"/>
          </p:cNvGraphicFramePr>
          <p:nvPr>
            <p:ph idx="1"/>
            <p:extLst>
              <p:ext uri="{D42A27DB-BD31-4B8C-83A1-F6EECF244321}">
                <p14:modId xmlns:p14="http://schemas.microsoft.com/office/powerpoint/2010/main" val="1408320533"/>
              </p:ext>
            </p:extLst>
          </p:nvPr>
        </p:nvGraphicFramePr>
        <p:xfrm>
          <a:off x="1062038" y="1476375"/>
          <a:ext cx="4913312" cy="4427538"/>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numéro de diapositive 3">
            <a:extLst>
              <a:ext uri="{FF2B5EF4-FFF2-40B4-BE49-F238E27FC236}">
                <a16:creationId xmlns:a16="http://schemas.microsoft.com/office/drawing/2014/main" id="{EDC0053C-80AD-64B0-A371-0F591262803C}"/>
              </a:ext>
            </a:extLst>
          </p:cNvPr>
          <p:cNvSpPr>
            <a:spLocks noGrp="1"/>
          </p:cNvSpPr>
          <p:nvPr>
            <p:ph type="sldNum" sz="quarter" idx="12"/>
          </p:nvPr>
        </p:nvSpPr>
        <p:spPr>
          <a:xfrm>
            <a:off x="11353800" y="3246437"/>
            <a:ext cx="838200" cy="365125"/>
          </a:xfrm>
        </p:spPr>
        <p:txBody>
          <a:bodyPr/>
          <a:lstStyle/>
          <a:p>
            <a:pPr lvl="0"/>
            <a:fld id="{6055246E-81F2-4716-A341-6139E5705588}" type="slidenum">
              <a:rPr lang="fr-FR" noProof="0" smtClean="0"/>
              <a:pPr lvl="0"/>
              <a:t>30</a:t>
            </a:fld>
            <a:endParaRPr lang="fr-FR" noProof="0"/>
          </a:p>
        </p:txBody>
      </p:sp>
      <p:graphicFrame>
        <p:nvGraphicFramePr>
          <p:cNvPr id="9" name="Espace réservé du contenu 8">
            <a:extLst>
              <a:ext uri="{FF2B5EF4-FFF2-40B4-BE49-F238E27FC236}">
                <a16:creationId xmlns:a16="http://schemas.microsoft.com/office/drawing/2014/main" id="{168B2733-B93D-5CD4-D4F6-02005E228CDF}"/>
              </a:ext>
            </a:extLst>
          </p:cNvPr>
          <p:cNvGraphicFramePr>
            <a:graphicFrameLocks noGrp="1"/>
          </p:cNvGraphicFramePr>
          <p:nvPr>
            <p:ph sz="quarter" idx="13"/>
            <p:extLst>
              <p:ext uri="{D42A27DB-BD31-4B8C-83A1-F6EECF244321}">
                <p14:modId xmlns:p14="http://schemas.microsoft.com/office/powerpoint/2010/main" val="2923969704"/>
              </p:ext>
            </p:extLst>
          </p:nvPr>
        </p:nvGraphicFramePr>
        <p:xfrm>
          <a:off x="6197600" y="1471613"/>
          <a:ext cx="4914900" cy="44275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34836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FDA52B-C0FB-A279-40E8-48F432CCBCC9}"/>
              </a:ext>
            </a:extLst>
          </p:cNvPr>
          <p:cNvSpPr>
            <a:spLocks noGrp="1"/>
          </p:cNvSpPr>
          <p:nvPr>
            <p:ph type="title"/>
          </p:nvPr>
        </p:nvSpPr>
        <p:spPr>
          <a:xfrm>
            <a:off x="133200" y="365125"/>
            <a:ext cx="10980000" cy="864000"/>
          </a:xfrm>
        </p:spPr>
        <p:txBody>
          <a:bodyPr>
            <a:normAutofit fontScale="90000"/>
          </a:bodyPr>
          <a:lstStyle/>
          <a:p>
            <a:r>
              <a:rPr lang="fr-FR"/>
              <a:t>Chiffres clefs exploitations spécialisées et non spécialisées (par rapport à 2010) </a:t>
            </a:r>
          </a:p>
        </p:txBody>
      </p:sp>
      <p:sp>
        <p:nvSpPr>
          <p:cNvPr id="8" name="Espace réservé du contenu 7">
            <a:extLst>
              <a:ext uri="{FF2B5EF4-FFF2-40B4-BE49-F238E27FC236}">
                <a16:creationId xmlns:a16="http://schemas.microsoft.com/office/drawing/2014/main" id="{14622F5E-F8BA-8037-2AA1-57012F6A2AB4}"/>
              </a:ext>
            </a:extLst>
          </p:cNvPr>
          <p:cNvSpPr>
            <a:spLocks noGrp="1"/>
          </p:cNvSpPr>
          <p:nvPr>
            <p:ph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0B4B51B-8219-2500-5EA3-5819F58D7CFB}"/>
              </a:ext>
            </a:extLst>
          </p:cNvPr>
          <p:cNvSpPr>
            <a:spLocks noGrp="1"/>
          </p:cNvSpPr>
          <p:nvPr>
            <p:ph type="sldNum" sz="quarter" idx="12"/>
          </p:nvPr>
        </p:nvSpPr>
        <p:spPr>
          <a:xfrm>
            <a:off x="11353800" y="3246437"/>
            <a:ext cx="838200" cy="365125"/>
          </a:xfrm>
        </p:spPr>
        <p:txBody>
          <a:bodyPr/>
          <a:lstStyle/>
          <a:p>
            <a:pPr lvl="0"/>
            <a:fld id="{6055246E-81F2-4716-A341-6139E5705588}" type="slidenum">
              <a:rPr lang="fr-FR" noProof="0" smtClean="0"/>
              <a:pPr lvl="0"/>
              <a:t>31</a:t>
            </a:fld>
            <a:endParaRPr lang="fr-FR" noProof="0"/>
          </a:p>
        </p:txBody>
      </p:sp>
      <p:sp>
        <p:nvSpPr>
          <p:cNvPr id="9" name="Espace réservé du contenu 8">
            <a:extLst>
              <a:ext uri="{FF2B5EF4-FFF2-40B4-BE49-F238E27FC236}">
                <a16:creationId xmlns:a16="http://schemas.microsoft.com/office/drawing/2014/main" id="{BF782AC6-B2FE-1296-2614-17F0570159BF}"/>
              </a:ext>
            </a:extLst>
          </p:cNvPr>
          <p:cNvSpPr>
            <a:spLocks noGrp="1"/>
          </p:cNvSpPr>
          <p:nvPr>
            <p:ph sz="quarter" idx="13"/>
          </p:nvPr>
        </p:nvSpPr>
        <p:spPr/>
        <p:txBody>
          <a:bodyPr/>
          <a:lstStyle/>
          <a:p>
            <a:endParaRPr lang="fr-FR"/>
          </a:p>
        </p:txBody>
      </p:sp>
      <p:sp>
        <p:nvSpPr>
          <p:cNvPr id="24" name="Rectangle 23">
            <a:extLst>
              <a:ext uri="{FF2B5EF4-FFF2-40B4-BE49-F238E27FC236}">
                <a16:creationId xmlns:a16="http://schemas.microsoft.com/office/drawing/2014/main" id="{9D5E7399-132B-EF1B-B6A0-57C0A2903501}"/>
              </a:ext>
            </a:extLst>
          </p:cNvPr>
          <p:cNvSpPr/>
          <p:nvPr/>
        </p:nvSpPr>
        <p:spPr>
          <a:xfrm>
            <a:off x="6459937" y="1202942"/>
            <a:ext cx="5453145" cy="5663877"/>
          </a:xfrm>
          <a:prstGeom prst="rect">
            <a:avLst/>
          </a:prstGeom>
          <a:noFill/>
          <a:ln w="38100">
            <a:solidFill>
              <a:srgbClr val="C88D7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Verdana"/>
              <a:ea typeface="+mn-ea"/>
              <a:cs typeface="+mn-cs"/>
            </a:endParaRPr>
          </a:p>
        </p:txBody>
      </p:sp>
      <p:sp>
        <p:nvSpPr>
          <p:cNvPr id="30" name="ZoneTexte 29">
            <a:extLst>
              <a:ext uri="{FF2B5EF4-FFF2-40B4-BE49-F238E27FC236}">
                <a16:creationId xmlns:a16="http://schemas.microsoft.com/office/drawing/2014/main" id="{DB38C195-CA58-8FCE-B53F-EACC76D5C0AA}"/>
              </a:ext>
            </a:extLst>
          </p:cNvPr>
          <p:cNvSpPr txBox="1"/>
          <p:nvPr/>
        </p:nvSpPr>
        <p:spPr>
          <a:xfrm>
            <a:off x="2269293" y="1405866"/>
            <a:ext cx="36143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17 </a:t>
            </a:r>
            <a:r>
              <a:rPr kumimoji="0" lang="fr-FR" sz="1600" b="0" i="0" u="none" strike="noStrike" kern="1200" cap="none" spc="0" normalizeH="0" baseline="0" noProof="0">
                <a:ln>
                  <a:noFill/>
                </a:ln>
                <a:solidFill>
                  <a:srgbClr val="000000"/>
                </a:solidFill>
                <a:effectLst/>
                <a:uLnTx/>
                <a:uFillTx/>
                <a:latin typeface="Verdana"/>
                <a:ea typeface="Verdana"/>
                <a:cs typeface="+mn-cs"/>
              </a:rPr>
              <a:t>ont une activité de diversification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a:ln>
                  <a:noFill/>
                </a:ln>
                <a:solidFill>
                  <a:srgbClr val="000000"/>
                </a:solidFill>
                <a:effectLst/>
                <a:uLnTx/>
                <a:uFillTx/>
                <a:latin typeface="Verdana"/>
                <a:ea typeface="Verdana"/>
                <a:cs typeface="+mn-cs"/>
              </a:rPr>
              <a:t>(soit 11% des spécialisées) </a:t>
            </a:r>
          </a:p>
        </p:txBody>
      </p:sp>
      <p:sp>
        <p:nvSpPr>
          <p:cNvPr id="31" name="ZoneTexte 30">
            <a:extLst>
              <a:ext uri="{FF2B5EF4-FFF2-40B4-BE49-F238E27FC236}">
                <a16:creationId xmlns:a16="http://schemas.microsoft.com/office/drawing/2014/main" id="{382322E8-9616-82CC-AB23-A3EE25C0215A}"/>
              </a:ext>
            </a:extLst>
          </p:cNvPr>
          <p:cNvSpPr txBox="1"/>
          <p:nvPr/>
        </p:nvSpPr>
        <p:spPr>
          <a:xfrm>
            <a:off x="2183245" y="2970727"/>
            <a:ext cx="343893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60 </a:t>
            </a:r>
            <a:r>
              <a:rPr kumimoji="0" lang="fr-FR" sz="1600" b="0" i="0" u="none" strike="noStrike" kern="1200" cap="none" spc="0" normalizeH="0" baseline="0" noProof="0">
                <a:ln>
                  <a:noFill/>
                </a:ln>
                <a:solidFill>
                  <a:srgbClr val="000000"/>
                </a:solidFill>
                <a:effectLst/>
                <a:uLnTx/>
                <a:uFillTx/>
                <a:latin typeface="Verdana"/>
                <a:ea typeface="Verdana"/>
                <a:cs typeface="+mn-cs"/>
              </a:rPr>
              <a:t>font de la transformation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a:ln>
                  <a:noFill/>
                </a:ln>
                <a:solidFill>
                  <a:srgbClr val="000000"/>
                </a:solidFill>
                <a:effectLst/>
                <a:uLnTx/>
                <a:uFillTx/>
                <a:latin typeface="Verdana"/>
                <a:ea typeface="Verdana"/>
                <a:cs typeface="+mn-cs"/>
              </a:rPr>
              <a:t>(+50%</a:t>
            </a:r>
            <a:r>
              <a:rPr kumimoji="0" lang="fr-FR" sz="1800" b="0" i="1" u="none" strike="noStrike" kern="1200" cap="none" spc="0" normalizeH="0" baseline="0" noProof="0">
                <a:ln>
                  <a:noFill/>
                </a:ln>
                <a:solidFill>
                  <a:srgbClr val="000000"/>
                </a:solidFill>
                <a:effectLst/>
                <a:uLnTx/>
                <a:uFillTx/>
                <a:latin typeface="Verdana"/>
                <a:ea typeface="Verdana"/>
                <a:cs typeface="+mn-cs"/>
              </a:rPr>
              <a:t>)</a:t>
            </a:r>
          </a:p>
        </p:txBody>
      </p:sp>
      <p:sp>
        <p:nvSpPr>
          <p:cNvPr id="32" name="ZoneTexte 31">
            <a:extLst>
              <a:ext uri="{FF2B5EF4-FFF2-40B4-BE49-F238E27FC236}">
                <a16:creationId xmlns:a16="http://schemas.microsoft.com/office/drawing/2014/main" id="{A358B216-4DB8-995F-9696-588ACABF5641}"/>
              </a:ext>
            </a:extLst>
          </p:cNvPr>
          <p:cNvSpPr txBox="1"/>
          <p:nvPr/>
        </p:nvSpPr>
        <p:spPr>
          <a:xfrm>
            <a:off x="2183245" y="4064219"/>
            <a:ext cx="351280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72 </a:t>
            </a:r>
            <a:r>
              <a:rPr kumimoji="0" lang="fr-FR" sz="1600" b="0" i="0" u="none" strike="noStrike" kern="1200" cap="none" spc="0" normalizeH="0" baseline="0" noProof="0">
                <a:ln>
                  <a:noFill/>
                </a:ln>
                <a:solidFill>
                  <a:srgbClr val="000000"/>
                </a:solidFill>
                <a:effectLst/>
                <a:uLnTx/>
                <a:uFillTx/>
                <a:latin typeface="Verdana"/>
                <a:ea typeface="Verdana"/>
                <a:cs typeface="+mn-cs"/>
              </a:rPr>
              <a:t>font des circuits-courts </a:t>
            </a:r>
            <a:endParaRPr kumimoji="0" lang="fr-FR" sz="1600" b="0" i="1" u="none" strike="noStrike" kern="1200" cap="none" spc="0" normalizeH="0" baseline="0" noProof="0">
              <a:ln>
                <a:noFill/>
              </a:ln>
              <a:solidFill>
                <a:srgbClr val="000000"/>
              </a:solidFill>
              <a:effectLst/>
              <a:uLnTx/>
              <a:uFillTx/>
              <a:latin typeface="Verdana"/>
              <a:ea typeface="Verdan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a:ln>
                  <a:noFill/>
                </a:ln>
                <a:solidFill>
                  <a:srgbClr val="000000"/>
                </a:solidFill>
                <a:effectLst/>
                <a:uLnTx/>
                <a:uFillTx/>
                <a:latin typeface="Verdana"/>
                <a:ea typeface="Verdana"/>
                <a:cs typeface="+mn-cs"/>
              </a:rPr>
              <a:t>(+24%)</a:t>
            </a:r>
          </a:p>
        </p:txBody>
      </p:sp>
      <p:sp>
        <p:nvSpPr>
          <p:cNvPr id="33" name="ZoneTexte 32">
            <a:extLst>
              <a:ext uri="{FF2B5EF4-FFF2-40B4-BE49-F238E27FC236}">
                <a16:creationId xmlns:a16="http://schemas.microsoft.com/office/drawing/2014/main" id="{63B3F28C-8647-C5F2-EBFD-A58F3033795A}"/>
              </a:ext>
            </a:extLst>
          </p:cNvPr>
          <p:cNvSpPr txBox="1"/>
          <p:nvPr/>
        </p:nvSpPr>
        <p:spPr>
          <a:xfrm>
            <a:off x="2140321" y="4860521"/>
            <a:ext cx="35128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20 </a:t>
            </a:r>
            <a:r>
              <a:rPr kumimoji="0" lang="fr-FR" sz="1600" b="0" i="0" u="none" strike="noStrike" kern="1200" cap="none" spc="0" normalizeH="0" baseline="0" noProof="0">
                <a:ln>
                  <a:noFill/>
                </a:ln>
                <a:solidFill>
                  <a:srgbClr val="000000"/>
                </a:solidFill>
                <a:effectLst/>
                <a:uLnTx/>
                <a:uFillTx/>
                <a:latin typeface="Verdana"/>
                <a:ea typeface="Verdana"/>
                <a:cs typeface="+mn-cs"/>
              </a:rPr>
              <a:t>exploitations</a:t>
            </a:r>
            <a:r>
              <a:rPr kumimoji="0" lang="fr-FR" sz="1600" b="0" i="1" u="none" strike="noStrike" kern="1200" cap="none" spc="0" normalizeH="0" baseline="0" noProof="0">
                <a:ln>
                  <a:noFill/>
                </a:ln>
                <a:solidFill>
                  <a:srgbClr val="000000"/>
                </a:solidFill>
                <a:effectLst/>
                <a:uLnTx/>
                <a:uFillTx/>
                <a:latin typeface="Verdana"/>
                <a:ea typeface="Verdana"/>
                <a:cs typeface="+mn-cs"/>
              </a:rPr>
              <a:t> (+300%)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13% </a:t>
            </a:r>
            <a:r>
              <a:rPr kumimoji="0" lang="fr-FR" sz="1600" b="0" i="0" u="none" strike="noStrike" kern="1200" cap="none" spc="0" normalizeH="0" baseline="0" noProof="0">
                <a:ln>
                  <a:noFill/>
                </a:ln>
                <a:solidFill>
                  <a:srgbClr val="000000"/>
                </a:solidFill>
                <a:effectLst/>
                <a:uLnTx/>
                <a:uFillTx/>
                <a:latin typeface="Verdana"/>
                <a:ea typeface="Verdana"/>
                <a:cs typeface="+mn-cs"/>
              </a:rPr>
              <a:t>des exploitations spécialisées</a:t>
            </a:r>
            <a:endParaRPr kumimoji="0" lang="fr-FR" sz="1600" b="0" i="1" u="none" strike="noStrike" kern="1200" cap="none" spc="0" normalizeH="0" baseline="0" noProof="0">
              <a:ln>
                <a:noFill/>
              </a:ln>
              <a:solidFill>
                <a:srgbClr val="000000"/>
              </a:solidFill>
              <a:effectLst/>
              <a:uLnTx/>
              <a:uFillTx/>
              <a:latin typeface="Verdana"/>
              <a:ea typeface="Verdana"/>
              <a:cs typeface="+mn-cs"/>
            </a:endParaRPr>
          </a:p>
        </p:txBody>
      </p:sp>
      <p:sp>
        <p:nvSpPr>
          <p:cNvPr id="36" name="ZoneTexte 35">
            <a:extLst>
              <a:ext uri="{FF2B5EF4-FFF2-40B4-BE49-F238E27FC236}">
                <a16:creationId xmlns:a16="http://schemas.microsoft.com/office/drawing/2014/main" id="{0B9F2914-6669-75B4-5045-3754D5B16D9D}"/>
              </a:ext>
            </a:extLst>
          </p:cNvPr>
          <p:cNvSpPr txBox="1"/>
          <p:nvPr/>
        </p:nvSpPr>
        <p:spPr>
          <a:xfrm>
            <a:off x="2269293" y="6073633"/>
            <a:ext cx="361437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19 </a:t>
            </a:r>
            <a:r>
              <a:rPr kumimoji="0" lang="fr-FR" sz="1600" b="0" i="0" u="none" strike="noStrike" kern="1200" cap="none" spc="0" normalizeH="0" baseline="0" noProof="0">
                <a:ln>
                  <a:noFill/>
                </a:ln>
                <a:solidFill>
                  <a:srgbClr val="000000"/>
                </a:solidFill>
                <a:effectLst/>
                <a:uLnTx/>
                <a:uFillTx/>
                <a:latin typeface="Verdana"/>
                <a:ea typeface="Verdana"/>
                <a:cs typeface="+mn-cs"/>
              </a:rPr>
              <a:t>ont un signe de qualité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a:ln>
                  <a:noFill/>
                </a:ln>
                <a:solidFill>
                  <a:srgbClr val="000000"/>
                </a:solidFill>
                <a:effectLst/>
                <a:uLnTx/>
                <a:uFillTx/>
                <a:latin typeface="Verdana"/>
                <a:ea typeface="Verdana"/>
                <a:cs typeface="+mn-cs"/>
              </a:rPr>
              <a:t>Dont 12 un label rouge</a:t>
            </a:r>
          </a:p>
        </p:txBody>
      </p:sp>
      <p:sp>
        <p:nvSpPr>
          <p:cNvPr id="39" name="Rectangle 38">
            <a:extLst>
              <a:ext uri="{FF2B5EF4-FFF2-40B4-BE49-F238E27FC236}">
                <a16:creationId xmlns:a16="http://schemas.microsoft.com/office/drawing/2014/main" id="{13B41B0B-33EF-E7F7-0779-DB382B987EF2}"/>
              </a:ext>
            </a:extLst>
          </p:cNvPr>
          <p:cNvSpPr/>
          <p:nvPr/>
        </p:nvSpPr>
        <p:spPr>
          <a:xfrm>
            <a:off x="423042" y="1201160"/>
            <a:ext cx="5453145" cy="5663877"/>
          </a:xfrm>
          <a:prstGeom prst="rect">
            <a:avLst/>
          </a:prstGeom>
          <a:noFill/>
          <a:ln w="38100">
            <a:solidFill>
              <a:srgbClr val="F97AA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Verdana"/>
              <a:ea typeface="+mn-ea"/>
              <a:cs typeface="+mn-cs"/>
            </a:endParaRPr>
          </a:p>
        </p:txBody>
      </p:sp>
      <p:sp>
        <p:nvSpPr>
          <p:cNvPr id="41" name="ZoneTexte 40">
            <a:extLst>
              <a:ext uri="{FF2B5EF4-FFF2-40B4-BE49-F238E27FC236}">
                <a16:creationId xmlns:a16="http://schemas.microsoft.com/office/drawing/2014/main" id="{BA785CD5-3375-AFEC-0589-DB84CD1ADE21}"/>
              </a:ext>
            </a:extLst>
          </p:cNvPr>
          <p:cNvSpPr txBox="1"/>
          <p:nvPr/>
        </p:nvSpPr>
        <p:spPr>
          <a:xfrm>
            <a:off x="6052256" y="2569140"/>
            <a:ext cx="461665" cy="2429963"/>
          </a:xfrm>
          <a:prstGeom prst="rect">
            <a:avLst/>
          </a:prstGeom>
          <a:solidFill>
            <a:schemeClr val="accent2"/>
          </a:solid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NON SPECIALISEES</a:t>
            </a:r>
          </a:p>
        </p:txBody>
      </p:sp>
      <p:sp>
        <p:nvSpPr>
          <p:cNvPr id="42" name="ZoneTexte 41">
            <a:extLst>
              <a:ext uri="{FF2B5EF4-FFF2-40B4-BE49-F238E27FC236}">
                <a16:creationId xmlns:a16="http://schemas.microsoft.com/office/drawing/2014/main" id="{AD4B131C-89D2-F01F-10AE-9689CFDD8162}"/>
              </a:ext>
            </a:extLst>
          </p:cNvPr>
          <p:cNvSpPr txBox="1"/>
          <p:nvPr/>
        </p:nvSpPr>
        <p:spPr>
          <a:xfrm>
            <a:off x="23477" y="2845794"/>
            <a:ext cx="461665" cy="1876654"/>
          </a:xfrm>
          <a:prstGeom prst="rect">
            <a:avLst/>
          </a:prstGeom>
          <a:solidFill>
            <a:srgbClr val="F97AA1"/>
          </a:solid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SPECIALISEES</a:t>
            </a:r>
          </a:p>
        </p:txBody>
      </p:sp>
      <p:pic>
        <p:nvPicPr>
          <p:cNvPr id="3" name="Graphique 2" descr="Fourchette et couteau avec un remplissage uni">
            <a:extLst>
              <a:ext uri="{FF2B5EF4-FFF2-40B4-BE49-F238E27FC236}">
                <a16:creationId xmlns:a16="http://schemas.microsoft.com/office/drawing/2014/main" id="{F2E92F17-CEE4-1CBD-0C8B-0245FE239C3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54882" y="1398342"/>
            <a:ext cx="631726" cy="631726"/>
          </a:xfrm>
          <a:prstGeom prst="rect">
            <a:avLst/>
          </a:prstGeom>
        </p:spPr>
      </p:pic>
      <p:pic>
        <p:nvPicPr>
          <p:cNvPr id="5" name="Graphique 4" descr="Dormir avec un remplissage uni">
            <a:extLst>
              <a:ext uri="{FF2B5EF4-FFF2-40B4-BE49-F238E27FC236}">
                <a16:creationId xmlns:a16="http://schemas.microsoft.com/office/drawing/2014/main" id="{7EE762EC-BFE3-38B4-133F-C0C90A1952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51790" y="1304733"/>
            <a:ext cx="776461" cy="776461"/>
          </a:xfrm>
          <a:prstGeom prst="rect">
            <a:avLst/>
          </a:prstGeom>
        </p:spPr>
      </p:pic>
      <p:pic>
        <p:nvPicPr>
          <p:cNvPr id="18" name="Graphique 17" descr="Fromage avec un remplissage uni">
            <a:extLst>
              <a:ext uri="{FF2B5EF4-FFF2-40B4-BE49-F238E27FC236}">
                <a16:creationId xmlns:a16="http://schemas.microsoft.com/office/drawing/2014/main" id="{D57C4D38-BE02-5B6C-0639-829AABC1C7A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1949" y="2936201"/>
            <a:ext cx="812006" cy="812006"/>
          </a:xfrm>
          <a:prstGeom prst="rect">
            <a:avLst/>
          </a:prstGeom>
        </p:spPr>
      </p:pic>
      <p:pic>
        <p:nvPicPr>
          <p:cNvPr id="21" name="Graphique 20" descr="Cuisse de poulet avec un remplissage uni">
            <a:extLst>
              <a:ext uri="{FF2B5EF4-FFF2-40B4-BE49-F238E27FC236}">
                <a16:creationId xmlns:a16="http://schemas.microsoft.com/office/drawing/2014/main" id="{80981C3B-5A35-5FC5-E844-D8395B72BCF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73240" y="2904247"/>
            <a:ext cx="812006" cy="812006"/>
          </a:xfrm>
          <a:prstGeom prst="rect">
            <a:avLst/>
          </a:prstGeom>
        </p:spPr>
      </p:pic>
      <p:pic>
        <p:nvPicPr>
          <p:cNvPr id="22" name="Graphique 21" descr="Kiosque avec un remplissage uni">
            <a:extLst>
              <a:ext uri="{FF2B5EF4-FFF2-40B4-BE49-F238E27FC236}">
                <a16:creationId xmlns:a16="http://schemas.microsoft.com/office/drawing/2014/main" id="{83C227A2-19D8-9906-C342-670ECB7730D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037952" y="3854197"/>
            <a:ext cx="881371" cy="881371"/>
          </a:xfrm>
          <a:prstGeom prst="rect">
            <a:avLst/>
          </a:prstGeom>
        </p:spPr>
      </p:pic>
      <p:pic>
        <p:nvPicPr>
          <p:cNvPr id="23" name="Image 22" descr="Communication - Agence Bio">
            <a:extLst>
              <a:ext uri="{FF2B5EF4-FFF2-40B4-BE49-F238E27FC236}">
                <a16:creationId xmlns:a16="http://schemas.microsoft.com/office/drawing/2014/main" id="{E700E4BC-F720-3867-5A7E-4D21ED40F6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7494" y="4907784"/>
            <a:ext cx="567490" cy="788289"/>
          </a:xfrm>
          <a:prstGeom prst="rect">
            <a:avLst/>
          </a:prstGeom>
          <a:solidFill>
            <a:srgbClr val="92D050"/>
          </a:solidFill>
        </p:spPr>
      </p:pic>
      <p:pic>
        <p:nvPicPr>
          <p:cNvPr id="40" name="Image 39" descr="Observatoire des productions sous Signes d'Identification de la Qualité et  de l'Origine en Occitanie - Chambre d'agriculture Occitanie">
            <a:extLst>
              <a:ext uri="{FF2B5EF4-FFF2-40B4-BE49-F238E27FC236}">
                <a16:creationId xmlns:a16="http://schemas.microsoft.com/office/drawing/2014/main" id="{E6DF7032-AECC-D100-EFF1-3D30B5BA8D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7758" y="6124166"/>
            <a:ext cx="1239252" cy="453829"/>
          </a:xfrm>
          <a:prstGeom prst="rect">
            <a:avLst/>
          </a:prstGeom>
        </p:spPr>
      </p:pic>
      <p:pic>
        <p:nvPicPr>
          <p:cNvPr id="44" name="Graphique 43" descr="Haute tension avec un remplissage uni">
            <a:extLst>
              <a:ext uri="{FF2B5EF4-FFF2-40B4-BE49-F238E27FC236}">
                <a16:creationId xmlns:a16="http://schemas.microsoft.com/office/drawing/2014/main" id="{4A736BC9-22FE-829E-5D9B-D424C86DA89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07681" y="2073013"/>
            <a:ext cx="757198" cy="757198"/>
          </a:xfrm>
          <a:prstGeom prst="rect">
            <a:avLst/>
          </a:prstGeom>
        </p:spPr>
      </p:pic>
      <p:sp>
        <p:nvSpPr>
          <p:cNvPr id="45" name="ZoneTexte 44">
            <a:extLst>
              <a:ext uri="{FF2B5EF4-FFF2-40B4-BE49-F238E27FC236}">
                <a16:creationId xmlns:a16="http://schemas.microsoft.com/office/drawing/2014/main" id="{872E0BE0-58EC-A6A4-77B5-9504F801DB12}"/>
              </a:ext>
            </a:extLst>
          </p:cNvPr>
          <p:cNvSpPr txBox="1"/>
          <p:nvPr/>
        </p:nvSpPr>
        <p:spPr>
          <a:xfrm>
            <a:off x="2292040" y="2356684"/>
            <a:ext cx="349769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000000"/>
                </a:solidFill>
                <a:effectLst/>
                <a:uLnTx/>
                <a:uFillTx/>
                <a:latin typeface="Verdana"/>
                <a:ea typeface="Verdana"/>
                <a:cs typeface="+mn-cs"/>
              </a:rPr>
              <a:t>Dont</a:t>
            </a:r>
            <a:r>
              <a:rPr kumimoji="0" lang="fr-FR" sz="1600" b="1" i="0" u="none" strike="noStrike" kern="1200" cap="none" spc="0" normalizeH="0" baseline="0" noProof="0">
                <a:ln>
                  <a:noFill/>
                </a:ln>
                <a:solidFill>
                  <a:srgbClr val="000000"/>
                </a:solidFill>
                <a:effectLst/>
                <a:uLnTx/>
                <a:uFillTx/>
                <a:latin typeface="Verdana"/>
                <a:ea typeface="Verdana"/>
                <a:cs typeface="+mn-cs"/>
              </a:rPr>
              <a:t> 9 </a:t>
            </a:r>
            <a:r>
              <a:rPr kumimoji="0" lang="fr-FR" sz="1600" b="0" i="0" u="none" strike="noStrike" kern="1200" cap="none" spc="0" normalizeH="0" baseline="0" noProof="0">
                <a:ln>
                  <a:noFill/>
                </a:ln>
                <a:solidFill>
                  <a:srgbClr val="000000"/>
                </a:solidFill>
                <a:effectLst/>
                <a:uLnTx/>
                <a:uFillTx/>
                <a:latin typeface="Verdana"/>
                <a:ea typeface="Verdana"/>
                <a:cs typeface="+mn-cs"/>
              </a:rPr>
              <a:t>des </a:t>
            </a:r>
            <a:r>
              <a:rPr kumimoji="0" lang="fr-FR" sz="1600" b="0" i="0" u="none" strike="noStrike" kern="1200" cap="none" spc="0" normalizeH="0" baseline="0" noProof="0" err="1">
                <a:ln>
                  <a:noFill/>
                </a:ln>
                <a:solidFill>
                  <a:srgbClr val="000000"/>
                </a:solidFill>
                <a:effectLst/>
                <a:uLnTx/>
                <a:uFillTx/>
                <a:latin typeface="Verdana"/>
                <a:ea typeface="Verdana"/>
                <a:cs typeface="+mn-cs"/>
              </a:rPr>
              <a:t>EnR</a:t>
            </a:r>
            <a:endParaRPr kumimoji="0" lang="fr-FR" sz="1600" b="0" i="0" u="none" strike="noStrike" kern="1200" cap="none" spc="0" normalizeH="0" baseline="0" noProof="0">
              <a:ln>
                <a:noFill/>
              </a:ln>
              <a:solidFill>
                <a:srgbClr val="000000"/>
              </a:solidFill>
              <a:effectLst/>
              <a:uLnTx/>
              <a:uFillTx/>
              <a:latin typeface="Verdana"/>
              <a:ea typeface="Verdana"/>
              <a:cs typeface="+mn-cs"/>
            </a:endParaRPr>
          </a:p>
        </p:txBody>
      </p:sp>
      <p:sp>
        <p:nvSpPr>
          <p:cNvPr id="46" name="ZoneTexte 45">
            <a:extLst>
              <a:ext uri="{FF2B5EF4-FFF2-40B4-BE49-F238E27FC236}">
                <a16:creationId xmlns:a16="http://schemas.microsoft.com/office/drawing/2014/main" id="{6A1535FF-3583-1942-7440-9F855F17AC34}"/>
              </a:ext>
            </a:extLst>
          </p:cNvPr>
          <p:cNvSpPr txBox="1"/>
          <p:nvPr/>
        </p:nvSpPr>
        <p:spPr>
          <a:xfrm>
            <a:off x="8331296" y="1344985"/>
            <a:ext cx="36143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121 </a:t>
            </a:r>
            <a:r>
              <a:rPr kumimoji="0" lang="fr-FR" sz="1600" b="0" i="0" u="none" strike="noStrike" kern="1200" cap="none" spc="0" normalizeH="0" baseline="0" noProof="0">
                <a:ln>
                  <a:noFill/>
                </a:ln>
                <a:solidFill>
                  <a:srgbClr val="000000"/>
                </a:solidFill>
                <a:effectLst/>
                <a:uLnTx/>
                <a:uFillTx/>
                <a:latin typeface="Verdana"/>
                <a:ea typeface="Verdana"/>
                <a:cs typeface="+mn-cs"/>
              </a:rPr>
              <a:t>ont une activité de diversification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a:ln>
                  <a:noFill/>
                </a:ln>
                <a:solidFill>
                  <a:srgbClr val="000000"/>
                </a:solidFill>
                <a:effectLst/>
                <a:uLnTx/>
                <a:uFillTx/>
                <a:latin typeface="Verdana"/>
                <a:ea typeface="Verdana"/>
                <a:cs typeface="+mn-cs"/>
              </a:rPr>
              <a:t>(soit 26% des non spécialisées) </a:t>
            </a:r>
          </a:p>
        </p:txBody>
      </p:sp>
      <p:sp>
        <p:nvSpPr>
          <p:cNvPr id="47" name="ZoneTexte 46">
            <a:extLst>
              <a:ext uri="{FF2B5EF4-FFF2-40B4-BE49-F238E27FC236}">
                <a16:creationId xmlns:a16="http://schemas.microsoft.com/office/drawing/2014/main" id="{58546DB9-0543-0243-D4F3-990DC51DA593}"/>
              </a:ext>
            </a:extLst>
          </p:cNvPr>
          <p:cNvSpPr txBox="1"/>
          <p:nvPr/>
        </p:nvSpPr>
        <p:spPr>
          <a:xfrm>
            <a:off x="8265056" y="3005375"/>
            <a:ext cx="343893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200 </a:t>
            </a:r>
            <a:r>
              <a:rPr kumimoji="0" lang="fr-FR" sz="1600" b="0" i="0" u="none" strike="noStrike" kern="1200" cap="none" spc="0" normalizeH="0" baseline="0" noProof="0">
                <a:ln>
                  <a:noFill/>
                </a:ln>
                <a:solidFill>
                  <a:srgbClr val="000000"/>
                </a:solidFill>
                <a:effectLst/>
                <a:uLnTx/>
                <a:uFillTx/>
                <a:latin typeface="Verdana"/>
                <a:ea typeface="Verdana"/>
                <a:cs typeface="+mn-cs"/>
              </a:rPr>
              <a:t>font de la transformation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a:ln>
                  <a:noFill/>
                </a:ln>
                <a:solidFill>
                  <a:srgbClr val="000000"/>
                </a:solidFill>
                <a:effectLst/>
                <a:uLnTx/>
                <a:uFillTx/>
                <a:latin typeface="Verdana"/>
                <a:ea typeface="Verdana"/>
                <a:cs typeface="+mn-cs"/>
              </a:rPr>
              <a:t>(+55%</a:t>
            </a:r>
            <a:r>
              <a:rPr kumimoji="0" lang="fr-FR" sz="1800" b="0" i="1" u="none" strike="noStrike" kern="1200" cap="none" spc="0" normalizeH="0" baseline="0" noProof="0">
                <a:ln>
                  <a:noFill/>
                </a:ln>
                <a:solidFill>
                  <a:srgbClr val="000000"/>
                </a:solidFill>
                <a:effectLst/>
                <a:uLnTx/>
                <a:uFillTx/>
                <a:latin typeface="Verdana"/>
                <a:ea typeface="Verdana"/>
                <a:cs typeface="+mn-cs"/>
              </a:rPr>
              <a:t>)</a:t>
            </a:r>
          </a:p>
        </p:txBody>
      </p:sp>
      <p:sp>
        <p:nvSpPr>
          <p:cNvPr id="48" name="ZoneTexte 47">
            <a:extLst>
              <a:ext uri="{FF2B5EF4-FFF2-40B4-BE49-F238E27FC236}">
                <a16:creationId xmlns:a16="http://schemas.microsoft.com/office/drawing/2014/main" id="{388EF035-1C11-9492-DFAB-76917984EFBE}"/>
              </a:ext>
            </a:extLst>
          </p:cNvPr>
          <p:cNvSpPr txBox="1"/>
          <p:nvPr/>
        </p:nvSpPr>
        <p:spPr>
          <a:xfrm>
            <a:off x="8242198" y="3948218"/>
            <a:ext cx="35128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236 </a:t>
            </a:r>
            <a:r>
              <a:rPr kumimoji="0" lang="fr-FR" sz="1600" b="0" i="0" u="none" strike="noStrike" kern="1200" cap="none" spc="0" normalizeH="0" baseline="0" noProof="0">
                <a:ln>
                  <a:noFill/>
                </a:ln>
                <a:solidFill>
                  <a:srgbClr val="000000"/>
                </a:solidFill>
                <a:effectLst/>
                <a:uLnTx/>
                <a:uFillTx/>
                <a:latin typeface="Verdana"/>
                <a:ea typeface="Verdana"/>
                <a:cs typeface="+mn-cs"/>
              </a:rPr>
              <a:t>font des circuits-courts </a:t>
            </a:r>
            <a:endParaRPr kumimoji="0" lang="fr-FR" sz="1600" b="0" i="1" u="none" strike="noStrike" kern="1200" cap="none" spc="0" normalizeH="0" baseline="0" noProof="0">
              <a:ln>
                <a:noFill/>
              </a:ln>
              <a:solidFill>
                <a:srgbClr val="000000"/>
              </a:solidFill>
              <a:effectLst/>
              <a:uLnTx/>
              <a:uFillTx/>
              <a:latin typeface="Verdana"/>
              <a:ea typeface="Verdan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a:ln>
                  <a:noFill/>
                </a:ln>
                <a:solidFill>
                  <a:srgbClr val="000000"/>
                </a:solidFill>
                <a:effectLst/>
                <a:uLnTx/>
                <a:uFillTx/>
                <a:latin typeface="Verdana"/>
                <a:ea typeface="Verdana"/>
                <a:cs typeface="+mn-cs"/>
              </a:rPr>
              <a:t>(+25%)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000000"/>
                </a:solidFill>
                <a:effectLst/>
                <a:uLnTx/>
                <a:uFillTx/>
                <a:latin typeface="Verdana"/>
                <a:ea typeface="Verdana"/>
                <a:cs typeface="+mn-cs"/>
              </a:rPr>
              <a:t>soit </a:t>
            </a:r>
            <a:r>
              <a:rPr kumimoji="0" lang="fr-FR" sz="1600" b="1" i="0" u="none" strike="noStrike" kern="1200" cap="none" spc="0" normalizeH="0" baseline="0" noProof="0">
                <a:ln>
                  <a:noFill/>
                </a:ln>
                <a:solidFill>
                  <a:srgbClr val="000000"/>
                </a:solidFill>
                <a:effectLst/>
                <a:uLnTx/>
                <a:uFillTx/>
                <a:latin typeface="Verdana"/>
                <a:ea typeface="Verdana"/>
                <a:cs typeface="+mn-cs"/>
              </a:rPr>
              <a:t>50% </a:t>
            </a:r>
            <a:r>
              <a:rPr kumimoji="0" lang="fr-FR" sz="1600" b="0" i="0" u="none" strike="noStrike" kern="1200" cap="none" spc="0" normalizeH="0" baseline="0" noProof="0">
                <a:ln>
                  <a:noFill/>
                </a:ln>
                <a:solidFill>
                  <a:srgbClr val="000000"/>
                </a:solidFill>
                <a:effectLst/>
                <a:uLnTx/>
                <a:uFillTx/>
                <a:latin typeface="Verdana"/>
                <a:ea typeface="Verdana"/>
                <a:cs typeface="+mn-cs"/>
              </a:rPr>
              <a:t>des exploitations</a:t>
            </a:r>
          </a:p>
        </p:txBody>
      </p:sp>
      <p:sp>
        <p:nvSpPr>
          <p:cNvPr id="49" name="ZoneTexte 48">
            <a:extLst>
              <a:ext uri="{FF2B5EF4-FFF2-40B4-BE49-F238E27FC236}">
                <a16:creationId xmlns:a16="http://schemas.microsoft.com/office/drawing/2014/main" id="{A86F43C2-7368-4DF2-4E4B-A7F1A79CC554}"/>
              </a:ext>
            </a:extLst>
          </p:cNvPr>
          <p:cNvSpPr txBox="1"/>
          <p:nvPr/>
        </p:nvSpPr>
        <p:spPr>
          <a:xfrm>
            <a:off x="8242198" y="4999484"/>
            <a:ext cx="35128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78 </a:t>
            </a:r>
            <a:r>
              <a:rPr kumimoji="0" lang="fr-FR" sz="1600" b="0" i="0" u="none" strike="noStrike" kern="1200" cap="none" spc="0" normalizeH="0" baseline="0" noProof="0">
                <a:ln>
                  <a:noFill/>
                </a:ln>
                <a:solidFill>
                  <a:srgbClr val="000000"/>
                </a:solidFill>
                <a:effectLst/>
                <a:uLnTx/>
                <a:uFillTx/>
                <a:latin typeface="Verdana"/>
                <a:ea typeface="Verdana"/>
                <a:cs typeface="+mn-cs"/>
              </a:rPr>
              <a:t>exploitations</a:t>
            </a:r>
            <a:r>
              <a:rPr kumimoji="0" lang="fr-FR" sz="1600" b="0" i="1" u="none" strike="noStrike" kern="1200" cap="none" spc="0" normalizeH="0" baseline="0" noProof="0">
                <a:ln>
                  <a:noFill/>
                </a:ln>
                <a:solidFill>
                  <a:srgbClr val="000000"/>
                </a:solidFill>
                <a:effectLst/>
                <a:uLnTx/>
                <a:uFillTx/>
                <a:latin typeface="Verdana"/>
                <a:ea typeface="Verdana"/>
                <a:cs typeface="+mn-cs"/>
              </a:rPr>
              <a:t> (+90%)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17% </a:t>
            </a:r>
            <a:r>
              <a:rPr kumimoji="0" lang="fr-FR" sz="1600" b="0" i="0" u="none" strike="noStrike" kern="1200" cap="none" spc="0" normalizeH="0" baseline="0" noProof="0">
                <a:ln>
                  <a:noFill/>
                </a:ln>
                <a:solidFill>
                  <a:srgbClr val="000000"/>
                </a:solidFill>
                <a:effectLst/>
                <a:uLnTx/>
                <a:uFillTx/>
                <a:latin typeface="Verdana"/>
                <a:ea typeface="Verdana"/>
                <a:cs typeface="+mn-cs"/>
              </a:rPr>
              <a:t>des exploitations non spécialisées</a:t>
            </a:r>
            <a:endParaRPr kumimoji="0" lang="fr-FR" sz="1600" b="0" i="1" u="none" strike="noStrike" kern="1200" cap="none" spc="0" normalizeH="0" baseline="0" noProof="0">
              <a:ln>
                <a:noFill/>
              </a:ln>
              <a:solidFill>
                <a:srgbClr val="000000"/>
              </a:solidFill>
              <a:effectLst/>
              <a:uLnTx/>
              <a:uFillTx/>
              <a:latin typeface="Verdana"/>
              <a:ea typeface="Verdana"/>
              <a:cs typeface="+mn-cs"/>
            </a:endParaRPr>
          </a:p>
        </p:txBody>
      </p:sp>
      <p:sp>
        <p:nvSpPr>
          <p:cNvPr id="50" name="ZoneTexte 49">
            <a:extLst>
              <a:ext uri="{FF2B5EF4-FFF2-40B4-BE49-F238E27FC236}">
                <a16:creationId xmlns:a16="http://schemas.microsoft.com/office/drawing/2014/main" id="{8C30B64A-5EED-A5D9-3A43-84CFCF839554}"/>
              </a:ext>
            </a:extLst>
          </p:cNvPr>
          <p:cNvSpPr txBox="1"/>
          <p:nvPr/>
        </p:nvSpPr>
        <p:spPr>
          <a:xfrm>
            <a:off x="8351104" y="6108281"/>
            <a:ext cx="361437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Verdana"/>
                <a:ea typeface="Verdana"/>
                <a:cs typeface="+mn-cs"/>
              </a:rPr>
              <a:t>160 </a:t>
            </a:r>
            <a:r>
              <a:rPr kumimoji="0" lang="fr-FR" sz="1600" b="0" i="0" u="none" strike="noStrike" kern="1200" cap="none" spc="0" normalizeH="0" baseline="0" noProof="0">
                <a:ln>
                  <a:noFill/>
                </a:ln>
                <a:solidFill>
                  <a:srgbClr val="000000"/>
                </a:solidFill>
                <a:effectLst/>
                <a:uLnTx/>
                <a:uFillTx/>
                <a:latin typeface="Verdana"/>
                <a:ea typeface="Verdana"/>
                <a:cs typeface="+mn-cs"/>
              </a:rPr>
              <a:t>ont un signe de qualité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a:ln>
                  <a:noFill/>
                </a:ln>
                <a:solidFill>
                  <a:srgbClr val="000000"/>
                </a:solidFill>
                <a:effectLst/>
                <a:uLnTx/>
                <a:uFillTx/>
                <a:latin typeface="Verdana"/>
                <a:ea typeface="Verdana"/>
                <a:cs typeface="+mn-cs"/>
              </a:rPr>
              <a:t>(-4%)</a:t>
            </a:r>
          </a:p>
        </p:txBody>
      </p:sp>
      <p:pic>
        <p:nvPicPr>
          <p:cNvPr id="51" name="Graphique 50" descr="Fourchette et couteau avec un remplissage uni">
            <a:extLst>
              <a:ext uri="{FF2B5EF4-FFF2-40B4-BE49-F238E27FC236}">
                <a16:creationId xmlns:a16="http://schemas.microsoft.com/office/drawing/2014/main" id="{A1255425-499A-6301-5922-BD5CE72E6570}"/>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6836693" y="1432990"/>
            <a:ext cx="631726" cy="631726"/>
          </a:xfrm>
          <a:prstGeom prst="rect">
            <a:avLst/>
          </a:prstGeom>
        </p:spPr>
      </p:pic>
      <p:pic>
        <p:nvPicPr>
          <p:cNvPr id="52" name="Graphique 51" descr="Dormir avec un remplissage uni">
            <a:extLst>
              <a:ext uri="{FF2B5EF4-FFF2-40B4-BE49-F238E27FC236}">
                <a16:creationId xmlns:a16="http://schemas.microsoft.com/office/drawing/2014/main" id="{86A87857-1564-A68D-7B10-B09ABED38B0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533601" y="1339381"/>
            <a:ext cx="776461" cy="776461"/>
          </a:xfrm>
          <a:prstGeom prst="rect">
            <a:avLst/>
          </a:prstGeom>
        </p:spPr>
      </p:pic>
      <p:pic>
        <p:nvPicPr>
          <p:cNvPr id="53" name="Graphique 52" descr="Fromage avec un remplissage uni">
            <a:extLst>
              <a:ext uri="{FF2B5EF4-FFF2-40B4-BE49-F238E27FC236}">
                <a16:creationId xmlns:a16="http://schemas.microsoft.com/office/drawing/2014/main" id="{9A4E8CEE-477C-0E6C-9252-CC57BA96539F}"/>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6713760" y="2970849"/>
            <a:ext cx="812006" cy="812006"/>
          </a:xfrm>
          <a:prstGeom prst="rect">
            <a:avLst/>
          </a:prstGeom>
        </p:spPr>
      </p:pic>
      <p:pic>
        <p:nvPicPr>
          <p:cNvPr id="54" name="Graphique 53" descr="Cuisse de poulet avec un remplissage uni">
            <a:extLst>
              <a:ext uri="{FF2B5EF4-FFF2-40B4-BE49-F238E27FC236}">
                <a16:creationId xmlns:a16="http://schemas.microsoft.com/office/drawing/2014/main" id="{ED180E23-E7C6-543E-1D00-668AA5455504}"/>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7455051" y="2938895"/>
            <a:ext cx="812006" cy="812006"/>
          </a:xfrm>
          <a:prstGeom prst="rect">
            <a:avLst/>
          </a:prstGeom>
        </p:spPr>
      </p:pic>
      <p:pic>
        <p:nvPicPr>
          <p:cNvPr id="55" name="Graphique 54" descr="Kiosque avec un remplissage uni">
            <a:extLst>
              <a:ext uri="{FF2B5EF4-FFF2-40B4-BE49-F238E27FC236}">
                <a16:creationId xmlns:a16="http://schemas.microsoft.com/office/drawing/2014/main" id="{430C63D3-FBEA-7813-D417-C5C4634B044C}"/>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7063707" y="3888845"/>
            <a:ext cx="881371" cy="881371"/>
          </a:xfrm>
          <a:prstGeom prst="rect">
            <a:avLst/>
          </a:prstGeom>
        </p:spPr>
      </p:pic>
      <p:pic>
        <p:nvPicPr>
          <p:cNvPr id="56" name="Image 55" descr="Communication - Agence Bio">
            <a:extLst>
              <a:ext uri="{FF2B5EF4-FFF2-40B4-BE49-F238E27FC236}">
                <a16:creationId xmlns:a16="http://schemas.microsoft.com/office/drawing/2014/main" id="{14187FC2-E00C-DD52-3440-1A786DEE3D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20647" y="5042192"/>
            <a:ext cx="567490" cy="788289"/>
          </a:xfrm>
          <a:prstGeom prst="rect">
            <a:avLst/>
          </a:prstGeom>
          <a:solidFill>
            <a:srgbClr val="92D050"/>
          </a:solidFill>
        </p:spPr>
      </p:pic>
      <p:pic>
        <p:nvPicPr>
          <p:cNvPr id="57" name="Image 56" descr="Observatoire des productions sous Signes d'Identification de la Qualité et  de l'Origine en Occitanie - Chambre d'agriculture Occitanie">
            <a:extLst>
              <a:ext uri="{FF2B5EF4-FFF2-40B4-BE49-F238E27FC236}">
                <a16:creationId xmlns:a16="http://schemas.microsoft.com/office/drawing/2014/main" id="{4B127A87-7522-E008-6F38-854FF89C4A1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84766" y="6179549"/>
            <a:ext cx="1239252" cy="453829"/>
          </a:xfrm>
          <a:prstGeom prst="rect">
            <a:avLst/>
          </a:prstGeom>
        </p:spPr>
      </p:pic>
      <p:pic>
        <p:nvPicPr>
          <p:cNvPr id="58" name="Graphique 57" descr="Haute tension avec un remplissage uni">
            <a:extLst>
              <a:ext uri="{FF2B5EF4-FFF2-40B4-BE49-F238E27FC236}">
                <a16:creationId xmlns:a16="http://schemas.microsoft.com/office/drawing/2014/main" id="{8C273195-63EE-1DE6-42B8-E108BF9E607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089492" y="2107661"/>
            <a:ext cx="757198" cy="757198"/>
          </a:xfrm>
          <a:prstGeom prst="rect">
            <a:avLst/>
          </a:prstGeom>
        </p:spPr>
      </p:pic>
      <p:sp>
        <p:nvSpPr>
          <p:cNvPr id="59" name="ZoneTexte 58">
            <a:extLst>
              <a:ext uri="{FF2B5EF4-FFF2-40B4-BE49-F238E27FC236}">
                <a16:creationId xmlns:a16="http://schemas.microsoft.com/office/drawing/2014/main" id="{75DEBCA8-AEDA-A80E-F26C-4A73BFA863A8}"/>
              </a:ext>
            </a:extLst>
          </p:cNvPr>
          <p:cNvSpPr txBox="1"/>
          <p:nvPr/>
        </p:nvSpPr>
        <p:spPr>
          <a:xfrm>
            <a:off x="8293611" y="2401695"/>
            <a:ext cx="349769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000000"/>
                </a:solidFill>
                <a:effectLst/>
                <a:uLnTx/>
                <a:uFillTx/>
                <a:latin typeface="Verdana"/>
                <a:ea typeface="Verdana"/>
                <a:cs typeface="+mn-cs"/>
              </a:rPr>
              <a:t>Dont</a:t>
            </a:r>
            <a:r>
              <a:rPr kumimoji="0" lang="fr-FR" sz="1600" b="1" i="0" u="none" strike="noStrike" kern="1200" cap="none" spc="0" normalizeH="0" baseline="0" noProof="0">
                <a:ln>
                  <a:noFill/>
                </a:ln>
                <a:solidFill>
                  <a:srgbClr val="000000"/>
                </a:solidFill>
                <a:effectLst/>
                <a:uLnTx/>
                <a:uFillTx/>
                <a:latin typeface="Verdana"/>
                <a:ea typeface="Verdana"/>
                <a:cs typeface="+mn-cs"/>
              </a:rPr>
              <a:t> 49 </a:t>
            </a:r>
            <a:r>
              <a:rPr kumimoji="0" lang="fr-FR" sz="1600" b="0" i="0" u="none" strike="noStrike" kern="1200" cap="none" spc="0" normalizeH="0" baseline="0" noProof="0">
                <a:ln>
                  <a:noFill/>
                </a:ln>
                <a:solidFill>
                  <a:srgbClr val="000000"/>
                </a:solidFill>
                <a:effectLst/>
                <a:uLnTx/>
                <a:uFillTx/>
                <a:latin typeface="Verdana"/>
                <a:ea typeface="Verdana"/>
                <a:cs typeface="+mn-cs"/>
              </a:rPr>
              <a:t>des </a:t>
            </a:r>
            <a:r>
              <a:rPr kumimoji="0" lang="fr-FR" sz="1600" b="0" i="0" u="none" strike="noStrike" kern="1200" cap="none" spc="0" normalizeH="0" baseline="0" noProof="0" err="1">
                <a:ln>
                  <a:noFill/>
                </a:ln>
                <a:solidFill>
                  <a:srgbClr val="000000"/>
                </a:solidFill>
                <a:effectLst/>
                <a:uLnTx/>
                <a:uFillTx/>
                <a:latin typeface="Verdana"/>
                <a:ea typeface="Verdana"/>
                <a:cs typeface="+mn-cs"/>
              </a:rPr>
              <a:t>EnR</a:t>
            </a:r>
            <a:endParaRPr kumimoji="0" lang="fr-FR" sz="1600" b="0" i="0" u="none" strike="noStrike" kern="1200" cap="none" spc="0" normalizeH="0" baseline="0" noProof="0">
              <a:ln>
                <a:noFill/>
              </a:ln>
              <a:solidFill>
                <a:srgbClr val="000000"/>
              </a:solidFill>
              <a:effectLst/>
              <a:uLnTx/>
              <a:uFillTx/>
              <a:latin typeface="Verdana"/>
              <a:ea typeface="Verdana"/>
              <a:cs typeface="+mn-cs"/>
            </a:endParaRPr>
          </a:p>
        </p:txBody>
      </p:sp>
    </p:spTree>
    <p:extLst>
      <p:ext uri="{BB962C8B-B14F-4D97-AF65-F5344CB8AC3E}">
        <p14:creationId xmlns:p14="http://schemas.microsoft.com/office/powerpoint/2010/main" val="578414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A9DB21DD-BBF5-8564-B399-FA6D8515622E}"/>
              </a:ext>
            </a:extLst>
          </p:cNvPr>
          <p:cNvSpPr>
            <a:spLocks noGrp="1"/>
          </p:cNvSpPr>
          <p:nvPr>
            <p:ph type="ctrTitle"/>
          </p:nvPr>
        </p:nvSpPr>
        <p:spPr>
          <a:xfrm>
            <a:off x="1140908" y="1827900"/>
            <a:ext cx="10692000" cy="1015200"/>
          </a:xfrm>
        </p:spPr>
        <p:txBody>
          <a:bodyPr/>
          <a:lstStyle/>
          <a:p>
            <a:r>
              <a:rPr lang="fr-FR"/>
              <a:t>Le projet INOSYS Transfert</a:t>
            </a:r>
          </a:p>
        </p:txBody>
      </p:sp>
      <p:sp>
        <p:nvSpPr>
          <p:cNvPr id="6" name="Sous-titre 5">
            <a:extLst>
              <a:ext uri="{FF2B5EF4-FFF2-40B4-BE49-F238E27FC236}">
                <a16:creationId xmlns:a16="http://schemas.microsoft.com/office/drawing/2014/main" id="{E5DA5C00-2925-CCB5-8FA3-EE9CCA86DF29}"/>
              </a:ext>
            </a:extLst>
          </p:cNvPr>
          <p:cNvSpPr>
            <a:spLocks noGrp="1"/>
          </p:cNvSpPr>
          <p:nvPr>
            <p:ph type="subTitle" idx="1"/>
          </p:nvPr>
        </p:nvSpPr>
        <p:spPr>
          <a:xfrm>
            <a:off x="1139854" y="2864700"/>
            <a:ext cx="9513937" cy="1128600"/>
          </a:xfrm>
        </p:spPr>
        <p:txBody>
          <a:bodyPr/>
          <a:lstStyle/>
          <a:p>
            <a:r>
              <a:rPr lang="fr-FR"/>
              <a:t>Il sert à quoi dans tout ça ? </a:t>
            </a:r>
          </a:p>
        </p:txBody>
      </p:sp>
      <p:sp>
        <p:nvSpPr>
          <p:cNvPr id="4" name="Espace réservé du numéro de diapositive 3">
            <a:extLst>
              <a:ext uri="{FF2B5EF4-FFF2-40B4-BE49-F238E27FC236}">
                <a16:creationId xmlns:a16="http://schemas.microsoft.com/office/drawing/2014/main" id="{70049A5A-A296-C88B-6A9E-B17E58E73082}"/>
              </a:ext>
            </a:extLst>
          </p:cNvPr>
          <p:cNvSpPr>
            <a:spLocks noGrp="1"/>
          </p:cNvSpPr>
          <p:nvPr>
            <p:ph type="sldNum" sz="quarter" idx="4294967295"/>
          </p:nvPr>
        </p:nvSpPr>
        <p:spPr>
          <a:xfrm>
            <a:off x="11353800" y="3246438"/>
            <a:ext cx="838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55246E-81F2-4716-A341-6139E5705588}" type="slidenum">
              <a:rPr kumimoji="0" lang="fr-FR" sz="1200" b="0" i="0" u="none" strike="noStrike" kern="1200" cap="none" spc="0" normalizeH="0" baseline="0" noProof="0" smtClean="0">
                <a:ln>
                  <a:noFill/>
                </a:ln>
                <a:solidFill>
                  <a:srgbClr val="FFFFFF"/>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105515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760DCA-E40A-C4CF-D86D-2B3C43877DC4}"/>
              </a:ext>
            </a:extLst>
          </p:cNvPr>
          <p:cNvSpPr>
            <a:spLocks noGrp="1"/>
          </p:cNvSpPr>
          <p:nvPr>
            <p:ph type="title"/>
          </p:nvPr>
        </p:nvSpPr>
        <p:spPr>
          <a:xfrm>
            <a:off x="133200" y="365125"/>
            <a:ext cx="10980000" cy="864000"/>
          </a:xfrm>
        </p:spPr>
        <p:txBody>
          <a:bodyPr/>
          <a:lstStyle/>
          <a:p>
            <a:r>
              <a:rPr lang="fr-FR"/>
              <a:t>Organisation du projet</a:t>
            </a:r>
          </a:p>
        </p:txBody>
      </p:sp>
      <p:graphicFrame>
        <p:nvGraphicFramePr>
          <p:cNvPr id="11" name="Espace réservé du contenu 10">
            <a:extLst>
              <a:ext uri="{FF2B5EF4-FFF2-40B4-BE49-F238E27FC236}">
                <a16:creationId xmlns:a16="http://schemas.microsoft.com/office/drawing/2014/main" id="{E5357D26-1E09-83FA-4E7E-76A4A6682663}"/>
              </a:ext>
            </a:extLst>
          </p:cNvPr>
          <p:cNvGraphicFramePr>
            <a:graphicFrameLocks noGrp="1"/>
          </p:cNvGraphicFramePr>
          <p:nvPr>
            <p:ph idx="1"/>
            <p:extLst>
              <p:ext uri="{D42A27DB-BD31-4B8C-83A1-F6EECF244321}">
                <p14:modId xmlns:p14="http://schemas.microsoft.com/office/powerpoint/2010/main" val="2347250475"/>
              </p:ext>
            </p:extLst>
          </p:nvPr>
        </p:nvGraphicFramePr>
        <p:xfrm>
          <a:off x="1062038" y="1476375"/>
          <a:ext cx="10050462" cy="4427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numéro de diapositive 3">
            <a:extLst>
              <a:ext uri="{FF2B5EF4-FFF2-40B4-BE49-F238E27FC236}">
                <a16:creationId xmlns:a16="http://schemas.microsoft.com/office/drawing/2014/main" id="{A3E06786-A53E-A6E5-2D4F-521399EFE6C3}"/>
              </a:ext>
            </a:extLst>
          </p:cNvPr>
          <p:cNvSpPr>
            <a:spLocks noGrp="1"/>
          </p:cNvSpPr>
          <p:nvPr>
            <p:ph type="sldNum" sz="quarter" idx="12"/>
          </p:nvPr>
        </p:nvSpPr>
        <p:spPr>
          <a:xfrm>
            <a:off x="11353800" y="3246437"/>
            <a:ext cx="838200" cy="365125"/>
          </a:xfrm>
        </p:spPr>
        <p:txBody>
          <a:bodyPr/>
          <a:lstStyle/>
          <a:p>
            <a:pPr lvl="0"/>
            <a:fld id="{6055246E-81F2-4716-A341-6139E5705588}" type="slidenum">
              <a:rPr lang="fr-FR" noProof="0" smtClean="0"/>
              <a:pPr lvl="0"/>
              <a:t>33</a:t>
            </a:fld>
            <a:endParaRPr lang="fr-FR" noProof="0"/>
          </a:p>
        </p:txBody>
      </p:sp>
      <p:pic>
        <p:nvPicPr>
          <p:cNvPr id="12" name="Graphique 11" descr="Serveur avec un remplissage uni">
            <a:extLst>
              <a:ext uri="{FF2B5EF4-FFF2-40B4-BE49-F238E27FC236}">
                <a16:creationId xmlns:a16="http://schemas.microsoft.com/office/drawing/2014/main" id="{61663F75-9B19-437E-4F42-DCC63E27B6A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566859" y="5137687"/>
            <a:ext cx="766226" cy="766226"/>
          </a:xfrm>
          <a:prstGeom prst="rect">
            <a:avLst/>
          </a:prstGeom>
        </p:spPr>
      </p:pic>
      <p:pic>
        <p:nvPicPr>
          <p:cNvPr id="13" name="Graphique 12" descr="Classe avec un remplissage uni">
            <a:extLst>
              <a:ext uri="{FF2B5EF4-FFF2-40B4-BE49-F238E27FC236}">
                <a16:creationId xmlns:a16="http://schemas.microsoft.com/office/drawing/2014/main" id="{4EBB11F8-FE77-8E29-CDF0-47823D7727A0}"/>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483780" y="3283350"/>
            <a:ext cx="914400" cy="914400"/>
          </a:xfrm>
          <a:prstGeom prst="rect">
            <a:avLst/>
          </a:prstGeom>
        </p:spPr>
      </p:pic>
      <p:pic>
        <p:nvPicPr>
          <p:cNvPr id="14" name="Graphique 13" descr="Outils avec un remplissage uni">
            <a:extLst>
              <a:ext uri="{FF2B5EF4-FFF2-40B4-BE49-F238E27FC236}">
                <a16:creationId xmlns:a16="http://schemas.microsoft.com/office/drawing/2014/main" id="{EDF4DCB9-563B-489B-BE60-3DAA62BC711E}"/>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566859" y="4241271"/>
            <a:ext cx="748242" cy="748242"/>
          </a:xfrm>
          <a:prstGeom prst="rect">
            <a:avLst/>
          </a:prstGeom>
        </p:spPr>
      </p:pic>
      <p:pic>
        <p:nvPicPr>
          <p:cNvPr id="15" name="Graphique 14" descr="Mégaphone1 avec un remplissage uni">
            <a:extLst>
              <a:ext uri="{FF2B5EF4-FFF2-40B4-BE49-F238E27FC236}">
                <a16:creationId xmlns:a16="http://schemas.microsoft.com/office/drawing/2014/main" id="{E7F3ED30-318A-97FE-BBEB-B80858512A08}"/>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519760" y="2368950"/>
            <a:ext cx="914400" cy="914400"/>
          </a:xfrm>
          <a:prstGeom prst="rect">
            <a:avLst/>
          </a:prstGeom>
        </p:spPr>
      </p:pic>
      <p:sp>
        <p:nvSpPr>
          <p:cNvPr id="3" name="Rectangle : coins arrondis 2">
            <a:extLst>
              <a:ext uri="{FF2B5EF4-FFF2-40B4-BE49-F238E27FC236}">
                <a16:creationId xmlns:a16="http://schemas.microsoft.com/office/drawing/2014/main" id="{52AE8AA4-A186-8236-AB46-D0195B966C75}"/>
              </a:ext>
            </a:extLst>
          </p:cNvPr>
          <p:cNvSpPr/>
          <p:nvPr/>
        </p:nvSpPr>
        <p:spPr>
          <a:xfrm>
            <a:off x="1635344" y="1496047"/>
            <a:ext cx="798816" cy="798816"/>
          </a:xfrm>
          <a:prstGeom prst="roundRect">
            <a:avLst>
              <a:gd name="adj" fmla="val 16670"/>
            </a:avLst>
          </a:prstGeom>
          <a:blipFill>
            <a:blip r:embed="rId15"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4">
              <a:hueOff val="6420787"/>
              <a:satOff val="9796"/>
              <a:lumOff val="-15032"/>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9420975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64D6F3-B924-8751-9B19-8D330390C944}"/>
              </a:ext>
            </a:extLst>
          </p:cNvPr>
          <p:cNvSpPr>
            <a:spLocks noGrp="1"/>
          </p:cNvSpPr>
          <p:nvPr>
            <p:ph type="ctrTitle"/>
          </p:nvPr>
        </p:nvSpPr>
        <p:spPr>
          <a:xfrm>
            <a:off x="1140908" y="1827900"/>
            <a:ext cx="10692000" cy="1015200"/>
          </a:xfrm>
        </p:spPr>
        <p:txBody>
          <a:bodyPr>
            <a:normAutofit fontScale="90000"/>
          </a:bodyPr>
          <a:lstStyle/>
          <a:p>
            <a:r>
              <a:rPr lang="fr-FR"/>
              <a:t>Merci pour votre participation !</a:t>
            </a:r>
            <a:br>
              <a:rPr lang="fr-FR"/>
            </a:br>
            <a:br>
              <a:rPr lang="fr-FR"/>
            </a:br>
            <a:r>
              <a:rPr lang="fr-FR"/>
              <a:t>Contact :</a:t>
            </a:r>
            <a:br>
              <a:rPr lang="fr-FR"/>
            </a:br>
            <a:r>
              <a:rPr lang="fr-FR"/>
              <a:t>Alexia Deltreil – alexia.deltreil@aura.chambagri.fr</a:t>
            </a:r>
          </a:p>
        </p:txBody>
      </p:sp>
      <p:sp>
        <p:nvSpPr>
          <p:cNvPr id="4" name="Sous-titre 3">
            <a:extLst>
              <a:ext uri="{FF2B5EF4-FFF2-40B4-BE49-F238E27FC236}">
                <a16:creationId xmlns:a16="http://schemas.microsoft.com/office/drawing/2014/main" id="{F383A7A7-5EFB-0848-663B-68DE692959C4}"/>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16497319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763CD37-EF23-08FE-6075-BD731513FC2A}"/>
              </a:ext>
            </a:extLst>
          </p:cNvPr>
          <p:cNvSpPr txBox="1"/>
          <p:nvPr/>
        </p:nvSpPr>
        <p:spPr>
          <a:xfrm>
            <a:off x="574678" y="1405309"/>
            <a:ext cx="11042644" cy="403187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La mixité porcin-bovin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une spécificité régionale AURA et Massif central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Journée INTERPAURA</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8 avril 2025</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fr-FR" sz="2000" b="1" i="1" u="none" strike="noStrike" kern="1200" cap="none" spc="0" normalizeH="0" baseline="0" noProof="0" dirty="0">
                <a:ln>
                  <a:noFill/>
                </a:ln>
                <a:solidFill>
                  <a:srgbClr val="33CCCC"/>
                </a:solidFill>
                <a:effectLst/>
                <a:uLnTx/>
                <a:uFillTx/>
                <a:latin typeface="Calibri" panose="020F0502020204030204" pitchFamily="34" charset="0"/>
                <a:ea typeface="+mn-ea"/>
                <a:cs typeface="+mn-cs"/>
              </a:rPr>
              <a:t>Hélène RAPEY – INRAE – UMR Territoires</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fr-FR" sz="2000" b="1" i="1"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Christine ROGUET, Solène HONOR,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fr-FR" sz="2000" b="1" i="1"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Jimmy BALOUZAT, Clémence VALLADE</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fr-FR" sz="2000" b="1" i="1"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IFIP – Pole Economie</a:t>
            </a:r>
            <a:endParaRPr kumimoji="0" lang="fr-FR" sz="2000" b="1" i="1" u="none" strike="noStrike" kern="1200" cap="none" spc="0" normalizeH="0" baseline="0" noProof="0" dirty="0">
              <a:ln>
                <a:noFill/>
              </a:ln>
              <a:solidFill>
                <a:srgbClr val="CC0066"/>
              </a:solidFill>
              <a:effectLst/>
              <a:uLnTx/>
              <a:uFillTx/>
              <a:latin typeface="Calibri" panose="020F0502020204030204"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fr-FR" sz="2000" b="1" i="1" u="none" strike="noStrike" kern="1200" cap="none" spc="0" normalizeH="0" baseline="0" noProof="0" dirty="0">
                <a:ln>
                  <a:noFill/>
                </a:ln>
                <a:solidFill>
                  <a:srgbClr val="CC0066"/>
                </a:solidFill>
                <a:effectLst/>
                <a:uLnTx/>
                <a:uFillTx/>
                <a:latin typeface="Calibri" panose="020F0502020204030204" pitchFamily="34" charset="0"/>
                <a:ea typeface="+mn-ea"/>
                <a:cs typeface="+mn-cs"/>
              </a:rPr>
              <a:t>Bruno DOUNIES – APM</a:t>
            </a:r>
          </a:p>
        </p:txBody>
      </p:sp>
      <p:pic>
        <p:nvPicPr>
          <p:cNvPr id="4" name="Image 3">
            <a:extLst>
              <a:ext uri="{FF2B5EF4-FFF2-40B4-BE49-F238E27FC236}">
                <a16:creationId xmlns:a16="http://schemas.microsoft.com/office/drawing/2014/main" id="{740E8AE3-5521-420F-B572-67B4ED6663FA}"/>
              </a:ext>
            </a:extLst>
          </p:cNvPr>
          <p:cNvPicPr>
            <a:picLocks noChangeAspect="1"/>
          </p:cNvPicPr>
          <p:nvPr/>
        </p:nvPicPr>
        <p:blipFill rotWithShape="1">
          <a:blip r:embed="rId2"/>
          <a:srcRect l="14531" t="9445" r="26596" b="17916"/>
          <a:stretch/>
        </p:blipFill>
        <p:spPr>
          <a:xfrm>
            <a:off x="180974" y="140792"/>
            <a:ext cx="2884443" cy="2001869"/>
          </a:xfrm>
          <a:prstGeom prst="rect">
            <a:avLst/>
          </a:prstGeom>
        </p:spPr>
      </p:pic>
      <p:pic>
        <p:nvPicPr>
          <p:cNvPr id="6" name="Image 5">
            <a:extLst>
              <a:ext uri="{FF2B5EF4-FFF2-40B4-BE49-F238E27FC236}">
                <a16:creationId xmlns:a16="http://schemas.microsoft.com/office/drawing/2014/main" id="{D8B52D91-ABD3-4641-8E82-FC9E3243DE82}"/>
              </a:ext>
            </a:extLst>
          </p:cNvPr>
          <p:cNvPicPr>
            <a:picLocks noChangeAspect="1"/>
          </p:cNvPicPr>
          <p:nvPr/>
        </p:nvPicPr>
        <p:blipFill rotWithShape="1">
          <a:blip r:embed="rId3"/>
          <a:srcRect l="25857" t="15873" r="47500" b="16699"/>
          <a:stretch/>
        </p:blipFill>
        <p:spPr>
          <a:xfrm>
            <a:off x="180973" y="3021135"/>
            <a:ext cx="2187757" cy="311447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C382AF36-CC56-4DD9-B671-6EC367FCF7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3756" y="729053"/>
            <a:ext cx="1624134" cy="1624134"/>
          </a:xfrm>
          <a:prstGeom prst="rect">
            <a:avLst/>
          </a:prstGeom>
        </p:spPr>
      </p:pic>
      <p:pic>
        <p:nvPicPr>
          <p:cNvPr id="2" name="Picture 2" descr="C:\Users\helene.rapey\AppData\Local\Microsoft\Windows\Temporary Internet Files\Content.IE5\PHW5IBEM\question-2309042_960_720[1].jpg">
            <a:extLst>
              <a:ext uri="{FF2B5EF4-FFF2-40B4-BE49-F238E27FC236}">
                <a16:creationId xmlns:a16="http://schemas.microsoft.com/office/drawing/2014/main" id="{A23CABB7-7319-4AA5-ABC0-8B6F482B8D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526" y="12346"/>
            <a:ext cx="775062" cy="775062"/>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a:extLst>
              <a:ext uri="{FF2B5EF4-FFF2-40B4-BE49-F238E27FC236}">
                <a16:creationId xmlns:a16="http://schemas.microsoft.com/office/drawing/2014/main" id="{98AD7782-34C7-4A1E-89F9-604790F94C65}"/>
              </a:ext>
            </a:extLst>
          </p:cNvPr>
          <p:cNvSpPr txBox="1">
            <a:spLocks/>
          </p:cNvSpPr>
          <p:nvPr/>
        </p:nvSpPr>
        <p:spPr>
          <a:xfrm>
            <a:off x="1143000" y="69669"/>
            <a:ext cx="9906000" cy="1320800"/>
          </a:xfrm>
          <a:prstGeom prst="rect">
            <a:avLst/>
          </a:prstGeom>
        </p:spPr>
        <p:txBody>
          <a:bodyPr>
            <a:normAutofit fontScale="975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Décrire et comprendre </a:t>
            </a:r>
            <a:br>
              <a:rPr kumimoji="0" lang="fr-FR" sz="320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br>
            <a:r>
              <a:rPr kumimoji="0" lang="fr-FR" sz="320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les spécificités, atouts et limites des systèmes porcins</a:t>
            </a:r>
            <a:br>
              <a:rPr kumimoji="0" lang="fr-FR" sz="320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br>
            <a:r>
              <a:rPr kumimoji="0" lang="fr-FR" sz="320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du territoire Massif Central</a:t>
            </a:r>
            <a:endParaRPr kumimoji="0" lang="fr-FR" sz="3200" b="0" i="0" u="none" strike="noStrike" kern="1200" cap="none" spc="0" normalizeH="0" baseline="0" noProof="0" dirty="0">
              <a:ln>
                <a:noFill/>
              </a:ln>
              <a:solidFill>
                <a:prstClr val="black"/>
              </a:solidFill>
              <a:effectLst/>
              <a:uLnTx/>
              <a:uFillTx/>
              <a:latin typeface="Calibri" panose="020F0502020204030204" pitchFamily="34" charset="0"/>
              <a:ea typeface="+mj-ea"/>
              <a:cs typeface="+mj-cs"/>
            </a:endParaRPr>
          </a:p>
        </p:txBody>
      </p:sp>
      <p:sp>
        <p:nvSpPr>
          <p:cNvPr id="4" name="Titre 1">
            <a:extLst>
              <a:ext uri="{FF2B5EF4-FFF2-40B4-BE49-F238E27FC236}">
                <a16:creationId xmlns:a16="http://schemas.microsoft.com/office/drawing/2014/main" id="{CEE5AE9A-CE24-4E79-827B-956B12D46303}"/>
              </a:ext>
            </a:extLst>
          </p:cNvPr>
          <p:cNvSpPr txBox="1">
            <a:spLocks/>
          </p:cNvSpPr>
          <p:nvPr/>
        </p:nvSpPr>
        <p:spPr>
          <a:xfrm>
            <a:off x="-130007" y="1862909"/>
            <a:ext cx="12383589" cy="988539"/>
          </a:xfrm>
          <a:prstGeom prst="rect">
            <a:avLst/>
          </a:prstGeom>
        </p:spPr>
        <p:txBody>
          <a:bodyP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fr-FR" sz="260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Récolter et analyser des données complémentaires </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fr-FR" sz="260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sur les caractéristiques et évolutions des élevages porcins </a:t>
            </a:r>
            <a:r>
              <a:rPr kumimoji="0" lang="fr-FR" sz="2600" b="0"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–mixtes et spécialisés- </a:t>
            </a:r>
          </a:p>
        </p:txBody>
      </p:sp>
      <p:pic>
        <p:nvPicPr>
          <p:cNvPr id="5" name="Image 4">
            <a:extLst>
              <a:ext uri="{FF2B5EF4-FFF2-40B4-BE49-F238E27FC236}">
                <a16:creationId xmlns:a16="http://schemas.microsoft.com/office/drawing/2014/main" id="{D33D6B54-7F1E-4E16-B96E-605D863B5C24}"/>
              </a:ext>
            </a:extLst>
          </p:cNvPr>
          <p:cNvPicPr>
            <a:picLocks noChangeAspect="1"/>
          </p:cNvPicPr>
          <p:nvPr/>
        </p:nvPicPr>
        <p:blipFill>
          <a:blip r:embed="rId4"/>
          <a:stretch>
            <a:fillRect/>
          </a:stretch>
        </p:blipFill>
        <p:spPr>
          <a:xfrm>
            <a:off x="433875" y="3279029"/>
            <a:ext cx="5015204" cy="2842272"/>
          </a:xfrm>
          <a:prstGeom prst="rect">
            <a:avLst/>
          </a:prstGeom>
          <a:solidFill>
            <a:schemeClr val="bg1"/>
          </a:solidFill>
        </p:spPr>
      </p:pic>
      <p:pic>
        <p:nvPicPr>
          <p:cNvPr id="6" name="Image 5">
            <a:extLst>
              <a:ext uri="{FF2B5EF4-FFF2-40B4-BE49-F238E27FC236}">
                <a16:creationId xmlns:a16="http://schemas.microsoft.com/office/drawing/2014/main" id="{35B927F9-EC23-4EEC-AC37-D26DB3E17F57}"/>
              </a:ext>
            </a:extLst>
          </p:cNvPr>
          <p:cNvPicPr>
            <a:picLocks noChangeAspect="1"/>
          </p:cNvPicPr>
          <p:nvPr/>
        </p:nvPicPr>
        <p:blipFill>
          <a:blip r:embed="rId5"/>
          <a:stretch>
            <a:fillRect/>
          </a:stretch>
        </p:blipFill>
        <p:spPr>
          <a:xfrm>
            <a:off x="6428792" y="3232447"/>
            <a:ext cx="5763207" cy="3177529"/>
          </a:xfrm>
          <a:prstGeom prst="rect">
            <a:avLst/>
          </a:prstGeom>
          <a:solidFill>
            <a:schemeClr val="bg1"/>
          </a:solidFill>
          <a:ln>
            <a:noFill/>
          </a:ln>
        </p:spPr>
      </p:pic>
      <p:sp>
        <p:nvSpPr>
          <p:cNvPr id="7" name="Rectangle 6">
            <a:extLst>
              <a:ext uri="{FF2B5EF4-FFF2-40B4-BE49-F238E27FC236}">
                <a16:creationId xmlns:a16="http://schemas.microsoft.com/office/drawing/2014/main" id="{36DFF521-7877-4CF9-825F-77838CA9621E}"/>
              </a:ext>
            </a:extLst>
          </p:cNvPr>
          <p:cNvSpPr/>
          <p:nvPr/>
        </p:nvSpPr>
        <p:spPr>
          <a:xfrm>
            <a:off x="1076369" y="2848812"/>
            <a:ext cx="3730215" cy="41549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1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mn-cs"/>
              </a:rPr>
              <a:t>APORTHE 1 (2019-22)</a:t>
            </a:r>
            <a:endParaRPr kumimoji="0" lang="fr-FR" sz="2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22D34255-B6E1-4DFB-A280-EA2FC4718251}"/>
              </a:ext>
            </a:extLst>
          </p:cNvPr>
          <p:cNvSpPr/>
          <p:nvPr/>
        </p:nvSpPr>
        <p:spPr>
          <a:xfrm>
            <a:off x="7606552" y="2843465"/>
            <a:ext cx="3730215" cy="41549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1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n-ea"/>
                <a:cs typeface="+mn-cs"/>
              </a:rPr>
              <a:t>APORTHE 2 (2023-25)</a:t>
            </a:r>
            <a:endParaRPr kumimoji="0" lang="fr-FR" sz="20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n-ea"/>
              <a:cs typeface="+mn-cs"/>
            </a:endParaRPr>
          </a:p>
        </p:txBody>
      </p:sp>
      <p:sp>
        <p:nvSpPr>
          <p:cNvPr id="9" name="Flèche droite rayée 8">
            <a:extLst>
              <a:ext uri="{FF2B5EF4-FFF2-40B4-BE49-F238E27FC236}">
                <a16:creationId xmlns:a16="http://schemas.microsoft.com/office/drawing/2014/main" id="{0650E8D9-B731-4246-968E-03FE845BD57B}"/>
              </a:ext>
            </a:extLst>
          </p:cNvPr>
          <p:cNvSpPr/>
          <p:nvPr/>
        </p:nvSpPr>
        <p:spPr>
          <a:xfrm rot="5400000">
            <a:off x="5964003" y="1416882"/>
            <a:ext cx="495422" cy="299852"/>
          </a:xfrm>
          <a:prstGeom prst="stripedRightArrow">
            <a:avLst>
              <a:gd name="adj1" fmla="val 65842"/>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èche droite rayée 8">
            <a:extLst>
              <a:ext uri="{FF2B5EF4-FFF2-40B4-BE49-F238E27FC236}">
                <a16:creationId xmlns:a16="http://schemas.microsoft.com/office/drawing/2014/main" id="{406BE86F-F663-4E82-945C-D9B4940DB3B0}"/>
              </a:ext>
            </a:extLst>
          </p:cNvPr>
          <p:cNvSpPr/>
          <p:nvPr/>
        </p:nvSpPr>
        <p:spPr>
          <a:xfrm rot="10054848">
            <a:off x="4570723" y="2695684"/>
            <a:ext cx="471721" cy="130670"/>
          </a:xfrm>
          <a:prstGeom prst="stripedRightArrow">
            <a:avLst>
              <a:gd name="adj1" fmla="val 65842"/>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èche droite rayée 8">
            <a:extLst>
              <a:ext uri="{FF2B5EF4-FFF2-40B4-BE49-F238E27FC236}">
                <a16:creationId xmlns:a16="http://schemas.microsoft.com/office/drawing/2014/main" id="{768510B7-229C-448D-ABF5-5CB3BC738347}"/>
              </a:ext>
            </a:extLst>
          </p:cNvPr>
          <p:cNvSpPr/>
          <p:nvPr/>
        </p:nvSpPr>
        <p:spPr>
          <a:xfrm rot="299152">
            <a:off x="6541165" y="2985878"/>
            <a:ext cx="471721" cy="130670"/>
          </a:xfrm>
          <a:prstGeom prst="stripedRightArrow">
            <a:avLst>
              <a:gd name="adj1" fmla="val 65842"/>
              <a:gd name="adj2"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90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4D8D6E9-A3E4-480B-991E-37A0694B6CA9}"/>
              </a:ext>
            </a:extLst>
          </p:cNvPr>
          <p:cNvSpPr txBox="1"/>
          <p:nvPr/>
        </p:nvSpPr>
        <p:spPr>
          <a:xfrm>
            <a:off x="3109222" y="922081"/>
            <a:ext cx="5973555" cy="5465984"/>
          </a:xfrm>
          <a:prstGeom prst="rect">
            <a:avLst/>
          </a:prstGeom>
          <a:solidFill>
            <a:srgbClr val="F0F4FA"/>
          </a:solidFill>
        </p:spPr>
        <p:txBody>
          <a:bodyPr wrap="square" rtlCol="0">
            <a:spAutoFit/>
          </a:bodyPr>
          <a:lstStyle/>
          <a:p>
            <a:pPr marL="342900" marR="0" lvl="0" indent="-342900" algn="ctr" defTabSz="914400" rtl="0" eaLnBrk="0" fontAlgn="base" latinLnBrk="0" hangingPunct="0">
              <a:lnSpc>
                <a:spcPct val="110000"/>
              </a:lnSpc>
              <a:spcBef>
                <a:spcPts val="1800"/>
              </a:spcBef>
              <a:spcAft>
                <a:spcPct val="0"/>
              </a:spcAft>
              <a:buClr>
                <a:prstClr val="black"/>
              </a:buClr>
              <a:buSzTx/>
              <a:buFont typeface="Arial" panose="020B0604020202020204" pitchFamily="34" charset="0"/>
              <a:buChar char="•"/>
              <a:tabLst/>
              <a:defRPr/>
            </a:pPr>
            <a:endPar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endParaRPr>
          </a:p>
          <a:p>
            <a:pPr marL="342900" marR="0" lvl="0" indent="-342900" algn="ctr" defTabSz="914400" rtl="0" eaLnBrk="0" fontAlgn="base" latinLnBrk="0" hangingPunct="0">
              <a:lnSpc>
                <a:spcPct val="110000"/>
              </a:lnSpc>
              <a:spcBef>
                <a:spcPts val="1800"/>
              </a:spcBef>
              <a:spcAft>
                <a:spcPct val="0"/>
              </a:spcAft>
              <a:buClr>
                <a:prstClr val="black"/>
              </a:buClr>
              <a:buSzTx/>
              <a:buFont typeface="Arial" panose="020B0604020202020204" pitchFamily="34" charset="0"/>
              <a:buChar char="•"/>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1 724 EA avec 1 porc et + </a:t>
            </a:r>
            <a:br>
              <a:rPr kumimoji="0" lang="fr-FR" sz="2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r-FR" sz="2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13% du total France</a:t>
            </a: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b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sym typeface="Wingdings" panose="05000000000000000000" pitchFamily="2" charset="2"/>
              </a:rPr>
              <a:t> -</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57% en 10 ans </a:t>
            </a:r>
            <a:b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fr-FR" sz="22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vs</a:t>
            </a: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Wingdings" panose="05000000000000000000" pitchFamily="2" charset="2"/>
              </a:rPr>
              <a:t> -</a:t>
            </a: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41% pour la France</a:t>
            </a:r>
          </a:p>
          <a:p>
            <a:pPr marL="0" marR="0" lvl="0" indent="0" algn="ctr" defTabSz="914400" rtl="0" eaLnBrk="0" fontAlgn="base" latinLnBrk="0" hangingPunct="0">
              <a:lnSpc>
                <a:spcPct val="110000"/>
              </a:lnSpc>
              <a:spcBef>
                <a:spcPts val="1800"/>
              </a:spcBef>
              <a:spcAft>
                <a:spcPct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parmi lesquelles</a:t>
            </a:r>
          </a:p>
          <a:p>
            <a:pPr marL="285750" marR="0" lvl="0" indent="-285750" algn="ctr" defTabSz="914400" rtl="0" eaLnBrk="0" fontAlgn="base" latinLnBrk="0" hangingPunct="0">
              <a:lnSpc>
                <a:spcPct val="110000"/>
              </a:lnSpc>
              <a:spcBef>
                <a:spcPts val="1800"/>
              </a:spcBef>
              <a:spcAft>
                <a:spcPct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624 EA</a:t>
            </a: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avec 1 truie et +</a:t>
            </a:r>
            <a:b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b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r-FR" sz="2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10% du total France</a:t>
            </a: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b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sym typeface="Wingdings" panose="05000000000000000000" pitchFamily="2" charset="2"/>
              </a:rPr>
              <a:t> - </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27% en 10 ans</a:t>
            </a:r>
            <a:b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fr-FR" sz="22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vs </a:t>
            </a: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Wingdings" panose="05000000000000000000" pitchFamily="2" charset="2"/>
              </a:rPr>
              <a:t> - </a:t>
            </a: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25% pour la France</a:t>
            </a:r>
          </a:p>
          <a:p>
            <a:pPr marL="0" marR="0" lvl="0" indent="0" algn="ctr" defTabSz="914400" rtl="0" eaLnBrk="0" fontAlgn="base" latinLnBrk="0" hangingPunct="0">
              <a:lnSpc>
                <a:spcPct val="110000"/>
              </a:lnSpc>
              <a:spcBef>
                <a:spcPts val="1800"/>
              </a:spcBef>
              <a:spcAft>
                <a:spcPct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=&gt; détenteurs de truies résistent mieux dans le Massif, que l’ensemble des détenteurs de porcs</a:t>
            </a:r>
          </a:p>
        </p:txBody>
      </p:sp>
      <p:sp>
        <p:nvSpPr>
          <p:cNvPr id="4" name="Titre 1">
            <a:extLst>
              <a:ext uri="{FF2B5EF4-FFF2-40B4-BE49-F238E27FC236}">
                <a16:creationId xmlns:a16="http://schemas.microsoft.com/office/drawing/2014/main" id="{A5D4FB69-DF56-4E3F-A6B8-AF09794D212D}"/>
              </a:ext>
            </a:extLst>
          </p:cNvPr>
          <p:cNvSpPr txBox="1">
            <a:spLocks/>
          </p:cNvSpPr>
          <p:nvPr/>
        </p:nvSpPr>
        <p:spPr>
          <a:xfrm>
            <a:off x="-31605" y="-69672"/>
            <a:ext cx="11969256" cy="995401"/>
          </a:xfrm>
          <a:prstGeom prst="rect">
            <a:avLst/>
          </a:prstGeom>
        </p:spPr>
        <p:txBody>
          <a:bodyPr>
            <a:noAutofit/>
          </a:bodyPr>
          <a:lstStyle>
            <a:defPPr>
              <a:defRPr lang="fr-FR"/>
            </a:defPPr>
            <a:lvl1pPr algn="ctr">
              <a:lnSpc>
                <a:spcPct val="100000"/>
              </a:lnSpc>
              <a:defRPr sz="3100" b="1">
                <a:ea typeface="+mj-ea"/>
                <a:cs typeface="Calibri" panose="020F0502020204030204" pitchFamily="34" charset="0"/>
              </a:defRPr>
            </a:lvl1pPr>
            <a:lvl2pPr>
              <a:lnSpc>
                <a:spcPct val="90000"/>
              </a:lnSpc>
              <a:defRPr sz="4400">
                <a:latin typeface="Calibri Light" panose="020F0302020204030204" pitchFamily="34" charset="0"/>
              </a:defRPr>
            </a:lvl2pPr>
            <a:lvl3pPr>
              <a:lnSpc>
                <a:spcPct val="90000"/>
              </a:lnSpc>
              <a:defRPr sz="4400">
                <a:latin typeface="Calibri Light" panose="020F0302020204030204" pitchFamily="34" charset="0"/>
              </a:defRPr>
            </a:lvl3pPr>
            <a:lvl4pPr>
              <a:lnSpc>
                <a:spcPct val="90000"/>
              </a:lnSpc>
              <a:defRPr sz="4400">
                <a:latin typeface="Calibri Light" panose="020F0302020204030204" pitchFamily="34" charset="0"/>
              </a:defRPr>
            </a:lvl4pPr>
            <a:lvl5pPr>
              <a:lnSpc>
                <a:spcPct val="90000"/>
              </a:lnSpc>
              <a:defRPr sz="4400">
                <a:latin typeface="Calibri Light" panose="020F0302020204030204" pitchFamily="34" charset="0"/>
              </a:defRPr>
            </a:lvl5pPr>
            <a:lvl6pPr marL="457200" fontAlgn="base">
              <a:lnSpc>
                <a:spcPct val="90000"/>
              </a:lnSpc>
              <a:spcBef>
                <a:spcPct val="0"/>
              </a:spcBef>
              <a:spcAft>
                <a:spcPct val="0"/>
              </a:spcAft>
              <a:defRPr sz="4400">
                <a:latin typeface="Calibri Light" panose="020F0302020204030204" pitchFamily="34" charset="0"/>
              </a:defRPr>
            </a:lvl6pPr>
            <a:lvl7pPr marL="914400" fontAlgn="base">
              <a:lnSpc>
                <a:spcPct val="90000"/>
              </a:lnSpc>
              <a:spcBef>
                <a:spcPct val="0"/>
              </a:spcBef>
              <a:spcAft>
                <a:spcPct val="0"/>
              </a:spcAft>
              <a:defRPr sz="4400">
                <a:latin typeface="Calibri Light" panose="020F0302020204030204" pitchFamily="34" charset="0"/>
              </a:defRPr>
            </a:lvl7pPr>
            <a:lvl8pPr marL="1371600" fontAlgn="base">
              <a:lnSpc>
                <a:spcPct val="90000"/>
              </a:lnSpc>
              <a:spcBef>
                <a:spcPct val="0"/>
              </a:spcBef>
              <a:spcAft>
                <a:spcPct val="0"/>
              </a:spcAft>
              <a:defRPr sz="4400">
                <a:latin typeface="Calibri Light" panose="020F0302020204030204" pitchFamily="34" charset="0"/>
              </a:defRPr>
            </a:lvl8pPr>
            <a:lvl9pPr marL="1828800" fontAlgn="base">
              <a:lnSpc>
                <a:spcPct val="90000"/>
              </a:lnSpc>
              <a:spcBef>
                <a:spcPct val="0"/>
              </a:spcBef>
              <a:spcAft>
                <a:spcPct val="0"/>
              </a:spcAft>
              <a:defRPr sz="4400">
                <a:latin typeface="Calibri Light" panose="020F03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31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Nombre et évolution de l’ensemble des détenteurs de porcs et de truies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31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dans le Massif central </a:t>
            </a:r>
          </a:p>
        </p:txBody>
      </p:sp>
      <p:pic>
        <p:nvPicPr>
          <p:cNvPr id="5" name="Image 4">
            <a:extLst>
              <a:ext uri="{FF2B5EF4-FFF2-40B4-BE49-F238E27FC236}">
                <a16:creationId xmlns:a16="http://schemas.microsoft.com/office/drawing/2014/main" id="{19957D95-A9FF-41E7-B8ED-90AEFE15BBBA}"/>
              </a:ext>
            </a:extLst>
          </p:cNvPr>
          <p:cNvPicPr>
            <a:picLocks noChangeAspect="1"/>
          </p:cNvPicPr>
          <p:nvPr/>
        </p:nvPicPr>
        <p:blipFill rotWithShape="1">
          <a:blip r:embed="rId2"/>
          <a:srcRect l="3292" t="28454" r="83864" b="57295"/>
          <a:stretch/>
        </p:blipFill>
        <p:spPr>
          <a:xfrm>
            <a:off x="5477693" y="948975"/>
            <a:ext cx="953588" cy="583373"/>
          </a:xfrm>
          <a:prstGeom prst="rect">
            <a:avLst/>
          </a:prstGeom>
          <a:solidFill>
            <a:schemeClr val="bg1"/>
          </a:solidFill>
          <a:ln>
            <a:noFill/>
          </a:ln>
        </p:spPr>
      </p:pic>
    </p:spTree>
    <p:extLst>
      <p:ext uri="{BB962C8B-B14F-4D97-AF65-F5344CB8AC3E}">
        <p14:creationId xmlns:p14="http://schemas.microsoft.com/office/powerpoint/2010/main" val="307040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6543DC-CB2D-4E7B-9FCA-C53D87279576}"/>
              </a:ext>
            </a:extLst>
          </p:cNvPr>
          <p:cNvSpPr txBox="1">
            <a:spLocks/>
          </p:cNvSpPr>
          <p:nvPr/>
        </p:nvSpPr>
        <p:spPr>
          <a:xfrm>
            <a:off x="-89797" y="-54575"/>
            <a:ext cx="12348754" cy="1029935"/>
          </a:xfrm>
          <a:prstGeom prst="rect">
            <a:avLst/>
          </a:prstGeom>
        </p:spPr>
        <p:txBody>
          <a:bodyPr>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31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Mixité herbivore-granivore des exploitations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31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Massif central 2020</a:t>
            </a:r>
          </a:p>
        </p:txBody>
      </p:sp>
      <p:graphicFrame>
        <p:nvGraphicFramePr>
          <p:cNvPr id="4" name="Tableau 3">
            <a:extLst>
              <a:ext uri="{FF2B5EF4-FFF2-40B4-BE49-F238E27FC236}">
                <a16:creationId xmlns:a16="http://schemas.microsoft.com/office/drawing/2014/main" id="{F0204182-98BF-47C8-85C7-F0B2F8E81064}"/>
              </a:ext>
            </a:extLst>
          </p:cNvPr>
          <p:cNvGraphicFramePr>
            <a:graphicFrameLocks noGrp="1"/>
          </p:cNvGraphicFramePr>
          <p:nvPr/>
        </p:nvGraphicFramePr>
        <p:xfrm>
          <a:off x="1177939" y="3110795"/>
          <a:ext cx="7616800" cy="2476320"/>
        </p:xfrm>
        <a:graphic>
          <a:graphicData uri="http://schemas.openxmlformats.org/drawingml/2006/table">
            <a:tbl>
              <a:tblPr firstRow="1" firstCol="1" bandRow="1">
                <a:tableStyleId>{5C22544A-7EE6-4342-B048-85BDC9FD1C3A}</a:tableStyleId>
              </a:tblPr>
              <a:tblGrid>
                <a:gridCol w="1404000">
                  <a:extLst>
                    <a:ext uri="{9D8B030D-6E8A-4147-A177-3AD203B41FA5}">
                      <a16:colId xmlns:a16="http://schemas.microsoft.com/office/drawing/2014/main" val="3788951004"/>
                    </a:ext>
                  </a:extLst>
                </a:gridCol>
                <a:gridCol w="812800">
                  <a:extLst>
                    <a:ext uri="{9D8B030D-6E8A-4147-A177-3AD203B41FA5}">
                      <a16:colId xmlns:a16="http://schemas.microsoft.com/office/drawing/2014/main" val="3688461869"/>
                    </a:ext>
                  </a:extLst>
                </a:gridCol>
                <a:gridCol w="900000">
                  <a:extLst>
                    <a:ext uri="{9D8B030D-6E8A-4147-A177-3AD203B41FA5}">
                      <a16:colId xmlns:a16="http://schemas.microsoft.com/office/drawing/2014/main" val="165758952"/>
                    </a:ext>
                  </a:extLst>
                </a:gridCol>
                <a:gridCol w="900000">
                  <a:extLst>
                    <a:ext uri="{9D8B030D-6E8A-4147-A177-3AD203B41FA5}">
                      <a16:colId xmlns:a16="http://schemas.microsoft.com/office/drawing/2014/main" val="2177391528"/>
                    </a:ext>
                  </a:extLst>
                </a:gridCol>
                <a:gridCol w="900000">
                  <a:extLst>
                    <a:ext uri="{9D8B030D-6E8A-4147-A177-3AD203B41FA5}">
                      <a16:colId xmlns:a16="http://schemas.microsoft.com/office/drawing/2014/main" val="84040211"/>
                    </a:ext>
                  </a:extLst>
                </a:gridCol>
                <a:gridCol w="900000">
                  <a:extLst>
                    <a:ext uri="{9D8B030D-6E8A-4147-A177-3AD203B41FA5}">
                      <a16:colId xmlns:a16="http://schemas.microsoft.com/office/drawing/2014/main" val="198920356"/>
                    </a:ext>
                  </a:extLst>
                </a:gridCol>
                <a:gridCol w="900000">
                  <a:extLst>
                    <a:ext uri="{9D8B030D-6E8A-4147-A177-3AD203B41FA5}">
                      <a16:colId xmlns:a16="http://schemas.microsoft.com/office/drawing/2014/main" val="3029654215"/>
                    </a:ext>
                  </a:extLst>
                </a:gridCol>
                <a:gridCol w="900000">
                  <a:extLst>
                    <a:ext uri="{9D8B030D-6E8A-4147-A177-3AD203B41FA5}">
                      <a16:colId xmlns:a16="http://schemas.microsoft.com/office/drawing/2014/main" val="1231719958"/>
                    </a:ext>
                  </a:extLst>
                </a:gridCol>
              </a:tblGrid>
              <a:tr h="288000">
                <a:tc>
                  <a:txBody>
                    <a:bodyPr/>
                    <a:lstStyle/>
                    <a:p>
                      <a:pPr algn="l">
                        <a:spcBef>
                          <a:spcPts val="600"/>
                        </a:spcBef>
                      </a:pPr>
                      <a:r>
                        <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RA 2020</a:t>
                      </a:r>
                    </a:p>
                  </a:txBody>
                  <a:tcPr marL="44450" marR="4445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spcBef>
                          <a:spcPts val="600"/>
                        </a:spcBef>
                      </a:pPr>
                      <a:r>
                        <a:rPr lang="fr-FR" sz="1800" dirty="0">
                          <a:solidFill>
                            <a:schemeClr val="tx1"/>
                          </a:solidFill>
                          <a:effectLst/>
                          <a:latin typeface="Arial" panose="020B0604020202020204" pitchFamily="34" charset="0"/>
                          <a:cs typeface="Arial" panose="020B0604020202020204" pitchFamily="34" charset="0"/>
                        </a:rPr>
                        <a:t> </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algn="ctr">
                        <a:spcBef>
                          <a:spcPts val="600"/>
                        </a:spcBef>
                      </a:pPr>
                      <a:r>
                        <a:rPr lang="fr-FR" sz="1800" dirty="0">
                          <a:solidFill>
                            <a:schemeClr val="tx1"/>
                          </a:solidFill>
                          <a:effectLst/>
                          <a:latin typeface="Arial" panose="020B0604020202020204" pitchFamily="34" charset="0"/>
                          <a:cs typeface="Arial" panose="020B0604020202020204" pitchFamily="34" charset="0"/>
                        </a:rPr>
                        <a:t>Elevage granivore dominant (FILG</a:t>
                      </a:r>
                      <a:r>
                        <a:rPr lang="fr-FR" sz="1800" baseline="30000" dirty="0">
                          <a:solidFill>
                            <a:schemeClr val="tx1"/>
                          </a:solidFill>
                          <a:effectLst/>
                          <a:highlight>
                            <a:srgbClr val="FFFF00"/>
                          </a:highlight>
                          <a:latin typeface="Arial" panose="020B0604020202020204" pitchFamily="34" charset="0"/>
                          <a:cs typeface="Arial" panose="020B0604020202020204" pitchFamily="34" charset="0"/>
                        </a:rPr>
                        <a:t>1</a:t>
                      </a:r>
                      <a:r>
                        <a:rPr lang="fr-FR" sz="1800" dirty="0">
                          <a:solidFill>
                            <a:schemeClr val="tx1"/>
                          </a:solidFill>
                          <a:effectLst/>
                          <a:latin typeface="Arial" panose="020B0604020202020204" pitchFamily="34" charset="0"/>
                          <a:cs typeface="Arial" panose="020B0604020202020204" pitchFamily="34" charset="0"/>
                        </a:rPr>
                        <a:t>)</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035481518"/>
                  </a:ext>
                </a:extLst>
              </a:tr>
              <a:tr h="288000">
                <a:tc>
                  <a:txBody>
                    <a:bodyPr/>
                    <a:lstStyle/>
                    <a:p>
                      <a:pPr algn="ctr">
                        <a:spcBef>
                          <a:spcPts val="600"/>
                        </a:spcBef>
                      </a:pPr>
                      <a:r>
                        <a:rPr lang="fr-FR" sz="1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Nb EA</a:t>
                      </a:r>
                    </a:p>
                  </a:txBody>
                  <a:tcPr marL="44450" marR="44450" marT="0" marB="0" anchor="ctr">
                    <a:lnL w="12700" cmpd="sng">
                      <a:noFill/>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pP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600"/>
                        </a:spcBef>
                      </a:pPr>
                      <a:r>
                        <a:rPr lang="fr-FR" sz="1800" dirty="0">
                          <a:solidFill>
                            <a:schemeClr val="tx1"/>
                          </a:solidFill>
                          <a:effectLst/>
                          <a:latin typeface="Arial" panose="020B0604020202020204" pitchFamily="34" charset="0"/>
                          <a:cs typeface="Arial" panose="020B0604020202020204" pitchFamily="34" charset="0"/>
                        </a:rPr>
                        <a:t>0G</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spcBef>
                          <a:spcPts val="600"/>
                        </a:spcBef>
                      </a:pPr>
                      <a:r>
                        <a:rPr lang="fr-FR" sz="1800" dirty="0">
                          <a:solidFill>
                            <a:schemeClr val="tx1"/>
                          </a:solidFill>
                          <a:effectLst/>
                          <a:latin typeface="Arial" panose="020B0604020202020204" pitchFamily="34" charset="0"/>
                          <a:cs typeface="Arial" panose="020B0604020202020204" pitchFamily="34" charset="0"/>
                        </a:rPr>
                        <a:t>TP</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spcBef>
                          <a:spcPts val="600"/>
                        </a:spcBef>
                      </a:pPr>
                      <a:r>
                        <a:rPr lang="fr-FR" sz="1800">
                          <a:solidFill>
                            <a:schemeClr val="tx1"/>
                          </a:solidFill>
                          <a:effectLst/>
                          <a:latin typeface="Arial" panose="020B0604020202020204" pitchFamily="34" charset="0"/>
                          <a:cs typeface="Arial" panose="020B0604020202020204" pitchFamily="34" charset="0"/>
                        </a:rPr>
                        <a:t>PO</a:t>
                      </a:r>
                      <a:endParaRPr lang="fr-FR"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spcBef>
                          <a:spcPts val="600"/>
                        </a:spcBef>
                      </a:pPr>
                      <a:r>
                        <a:rPr lang="fr-FR" sz="1800" dirty="0">
                          <a:solidFill>
                            <a:schemeClr val="tx1"/>
                          </a:solidFill>
                          <a:effectLst/>
                          <a:latin typeface="Arial" panose="020B0604020202020204" pitchFamily="34" charset="0"/>
                          <a:cs typeface="Arial" panose="020B0604020202020204" pitchFamily="34" charset="0"/>
                        </a:rPr>
                        <a:t>VO</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spcBef>
                          <a:spcPts val="600"/>
                        </a:spcBef>
                      </a:pPr>
                      <a:r>
                        <a:rPr lang="fr-FR" sz="1800">
                          <a:solidFill>
                            <a:schemeClr val="tx1"/>
                          </a:solidFill>
                          <a:effectLst/>
                          <a:latin typeface="Arial" panose="020B0604020202020204" pitchFamily="34" charset="0"/>
                          <a:cs typeface="Arial" panose="020B0604020202020204" pitchFamily="34" charset="0"/>
                        </a:rPr>
                        <a:t>Autres</a:t>
                      </a:r>
                      <a:endParaRPr lang="fr-FR"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spcBef>
                          <a:spcPts val="600"/>
                        </a:spcBef>
                      </a:pPr>
                      <a:r>
                        <a:rPr lang="fr-FR" sz="1800" dirty="0">
                          <a:solidFill>
                            <a:schemeClr val="tx1"/>
                          </a:solidFill>
                          <a:effectLst/>
                          <a:latin typeface="Arial" panose="020B0604020202020204" pitchFamily="34" charset="0"/>
                          <a:cs typeface="Arial" panose="020B0604020202020204" pitchFamily="34" charset="0"/>
                        </a:rPr>
                        <a:t>Tout</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947102"/>
                  </a:ext>
                </a:extLst>
              </a:tr>
              <a:tr h="288000">
                <a:tc rowSpan="6">
                  <a:txBody>
                    <a:bodyPr/>
                    <a:lstStyle/>
                    <a:p>
                      <a:pPr algn="ctr">
                        <a:spcBef>
                          <a:spcPts val="600"/>
                        </a:spcBef>
                      </a:pPr>
                      <a:r>
                        <a:rPr lang="fr-FR" sz="1800" dirty="0">
                          <a:solidFill>
                            <a:schemeClr val="tx1"/>
                          </a:solidFill>
                          <a:effectLst/>
                          <a:latin typeface="Arial" panose="020B0604020202020204" pitchFamily="34" charset="0"/>
                          <a:cs typeface="Arial" panose="020B0604020202020204" pitchFamily="34" charset="0"/>
                        </a:rPr>
                        <a:t>Elevage herbivore dominant (FILH</a:t>
                      </a:r>
                      <a:r>
                        <a:rPr lang="fr-FR" sz="1800" baseline="30000" dirty="0">
                          <a:solidFill>
                            <a:schemeClr val="tx1"/>
                          </a:solidFill>
                          <a:effectLst/>
                          <a:highlight>
                            <a:srgbClr val="FFFF00"/>
                          </a:highlight>
                          <a:latin typeface="Arial" panose="020B0604020202020204" pitchFamily="34" charset="0"/>
                          <a:cs typeface="Arial" panose="020B0604020202020204" pitchFamily="34" charset="0"/>
                        </a:rPr>
                        <a:t>2</a:t>
                      </a:r>
                      <a:r>
                        <a:rPr lang="fr-FR" sz="1800" dirty="0">
                          <a:solidFill>
                            <a:schemeClr val="tx1"/>
                          </a:solidFill>
                          <a:effectLst/>
                          <a:latin typeface="Arial" panose="020B0604020202020204" pitchFamily="34" charset="0"/>
                          <a:cs typeface="Arial" panose="020B0604020202020204" pitchFamily="34" charset="0"/>
                        </a:rPr>
                        <a:t>)</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spcBef>
                          <a:spcPts val="600"/>
                        </a:spcBef>
                      </a:pPr>
                      <a:r>
                        <a:rPr lang="fr-FR" sz="1800" dirty="0">
                          <a:solidFill>
                            <a:schemeClr val="tx1"/>
                          </a:solidFill>
                          <a:effectLst/>
                          <a:latin typeface="Arial" panose="020B0604020202020204" pitchFamily="34" charset="0"/>
                          <a:cs typeface="Arial" panose="020B0604020202020204" pitchFamily="34" charset="0"/>
                        </a:rPr>
                        <a:t>0H</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r">
                        <a:spcBef>
                          <a:spcPts val="600"/>
                        </a:spcBef>
                      </a:pPr>
                      <a:r>
                        <a:rPr lang="fr-FR" sz="1800" dirty="0">
                          <a:solidFill>
                            <a:schemeClr val="tx1">
                              <a:lumMod val="50000"/>
                              <a:lumOff val="50000"/>
                            </a:schemeClr>
                          </a:solidFill>
                          <a:effectLst/>
                          <a:latin typeface="Arial" panose="020B0604020202020204" pitchFamily="34" charset="0"/>
                          <a:cs typeface="Arial" panose="020B0604020202020204" pitchFamily="34" charset="0"/>
                        </a:rPr>
                        <a:t>18</a:t>
                      </a:r>
                      <a:endParaRPr lang="fr-FR" sz="24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r">
                        <a:spcBef>
                          <a:spcPts val="600"/>
                        </a:spcBef>
                      </a:pPr>
                      <a:r>
                        <a:rPr lang="fr-FR" sz="1800" dirty="0">
                          <a:solidFill>
                            <a:schemeClr val="tx1">
                              <a:lumMod val="50000"/>
                              <a:lumOff val="50000"/>
                            </a:schemeClr>
                          </a:solidFill>
                          <a:effectLst/>
                          <a:latin typeface="Arial" panose="020B0604020202020204" pitchFamily="34" charset="0"/>
                          <a:cs typeface="Arial" panose="020B0604020202020204" pitchFamily="34" charset="0"/>
                        </a:rPr>
                        <a:t>721</a:t>
                      </a:r>
                      <a:endParaRPr lang="fr-FR" sz="24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172</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rgbClr val="FFCCCC"/>
                    </a:solid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609</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T w="28575" cap="flat" cmpd="sng" algn="ctr">
                      <a:solidFill>
                        <a:schemeClr val="tx1"/>
                      </a:solidFill>
                      <a:prstDash val="solid"/>
                      <a:round/>
                      <a:headEnd type="none" w="med" len="med"/>
                      <a:tailEnd type="none" w="med" len="med"/>
                    </a:lnT>
                    <a:solidFill>
                      <a:srgbClr val="FFCCCC"/>
                    </a:solid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57</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FFCCCC"/>
                    </a:solid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1 577</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114461826"/>
                  </a:ext>
                </a:extLst>
              </a:tr>
              <a:tr h="288000">
                <a:tc vMerge="1">
                  <a:txBody>
                    <a:bodyPr/>
                    <a:lstStyle/>
                    <a:p>
                      <a:endParaRPr lang="fr-FR"/>
                    </a:p>
                  </a:txBody>
                  <a:tcPr/>
                </a:tc>
                <a:tc>
                  <a:txBody>
                    <a:bodyPr/>
                    <a:lstStyle/>
                    <a:p>
                      <a:pPr algn="l">
                        <a:spcBef>
                          <a:spcPts val="600"/>
                        </a:spcBef>
                      </a:pPr>
                      <a:r>
                        <a:rPr lang="fr-FR" sz="1800" dirty="0">
                          <a:solidFill>
                            <a:schemeClr val="tx1"/>
                          </a:solidFill>
                          <a:effectLst/>
                          <a:latin typeface="Arial" panose="020B0604020202020204" pitchFamily="34" charset="0"/>
                          <a:cs typeface="Arial" panose="020B0604020202020204" pitchFamily="34" charset="0"/>
                        </a:rPr>
                        <a:t>TP</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noFill/>
                  </a:tcPr>
                </a:tc>
                <a:tc>
                  <a:txBody>
                    <a:bodyPr/>
                    <a:lstStyle/>
                    <a:p>
                      <a:pPr algn="r">
                        <a:spcBef>
                          <a:spcPts val="600"/>
                        </a:spcBef>
                      </a:pPr>
                      <a:r>
                        <a:rPr lang="fr-FR" sz="1800" dirty="0">
                          <a:solidFill>
                            <a:schemeClr val="tx1">
                              <a:lumMod val="50000"/>
                              <a:lumOff val="50000"/>
                            </a:schemeClr>
                          </a:solidFill>
                          <a:effectLst/>
                          <a:latin typeface="Arial" panose="020B0604020202020204" pitchFamily="34" charset="0"/>
                          <a:cs typeface="Arial" panose="020B0604020202020204" pitchFamily="34" charset="0"/>
                        </a:rPr>
                        <a:t>4 490</a:t>
                      </a:r>
                      <a:endParaRPr lang="fr-FR" sz="24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r">
                        <a:spcBef>
                          <a:spcPts val="600"/>
                        </a:spcBef>
                      </a:pPr>
                      <a:r>
                        <a:rPr lang="fr-FR" sz="1800" dirty="0">
                          <a:solidFill>
                            <a:schemeClr val="tx1">
                              <a:lumMod val="50000"/>
                              <a:lumOff val="50000"/>
                            </a:schemeClr>
                          </a:solidFill>
                          <a:effectLst/>
                          <a:latin typeface="Arial" panose="020B0604020202020204" pitchFamily="34" charset="0"/>
                          <a:cs typeface="Arial" panose="020B0604020202020204" pitchFamily="34" charset="0"/>
                        </a:rPr>
                        <a:t>619</a:t>
                      </a:r>
                      <a:endParaRPr lang="fr-FR" sz="24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22</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rgbClr val="FFCCCC"/>
                    </a:solid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107</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B w="28575" cap="flat" cmpd="sng" algn="ctr">
                      <a:solidFill>
                        <a:schemeClr val="tx1"/>
                      </a:solidFill>
                      <a:prstDash val="solid"/>
                      <a:round/>
                      <a:headEnd type="none" w="med" len="med"/>
                      <a:tailEnd type="none" w="med" len="med"/>
                    </a:lnB>
                    <a:solidFill>
                      <a:srgbClr val="FFCCCC"/>
                    </a:solid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17</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rgbClr val="FFCCCC"/>
                    </a:solid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5 255</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189315592"/>
                  </a:ext>
                </a:extLst>
              </a:tr>
              <a:tr h="288000">
                <a:tc vMerge="1">
                  <a:txBody>
                    <a:bodyPr/>
                    <a:lstStyle/>
                    <a:p>
                      <a:endParaRPr lang="fr-FR"/>
                    </a:p>
                  </a:txBody>
                  <a:tcPr/>
                </a:tc>
                <a:tc>
                  <a:txBody>
                    <a:bodyPr/>
                    <a:lstStyle/>
                    <a:p>
                      <a:pPr algn="l">
                        <a:spcBef>
                          <a:spcPts val="600"/>
                        </a:spcBef>
                      </a:pPr>
                      <a:r>
                        <a:rPr lang="fr-FR" sz="1800">
                          <a:solidFill>
                            <a:schemeClr val="tx1"/>
                          </a:solidFill>
                          <a:effectLst/>
                          <a:latin typeface="Arial" panose="020B0604020202020204" pitchFamily="34" charset="0"/>
                          <a:cs typeface="Arial" panose="020B0604020202020204" pitchFamily="34" charset="0"/>
                        </a:rPr>
                        <a:t>VA</a:t>
                      </a:r>
                      <a:endParaRPr lang="fr-FR"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no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19 434</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accent6">
                        <a:lumMod val="40000"/>
                        <a:lumOff val="60000"/>
                      </a:schemeClr>
                    </a:solid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1 011</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accent6">
                        <a:lumMod val="40000"/>
                        <a:lumOff val="60000"/>
                      </a:schemeClr>
                    </a:solidFill>
                  </a:tcPr>
                </a:tc>
                <a:tc>
                  <a:txBody>
                    <a:bodyPr/>
                    <a:lstStyle/>
                    <a:p>
                      <a:pPr algn="r">
                        <a:spcBef>
                          <a:spcPts val="600"/>
                        </a:spcBef>
                      </a:pPr>
                      <a:r>
                        <a:rPr lang="fr-FR" sz="1800" dirty="0">
                          <a:solidFill>
                            <a:schemeClr val="bg1"/>
                          </a:solidFill>
                          <a:effectLst/>
                          <a:latin typeface="Arial" panose="020B0604020202020204" pitchFamily="34" charset="0"/>
                          <a:cs typeface="Arial" panose="020B0604020202020204" pitchFamily="34" charset="0"/>
                        </a:rPr>
                        <a:t>351</a:t>
                      </a:r>
                      <a:endParaRPr lang="fr-FR"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accent1"/>
                    </a:solidFill>
                  </a:tcPr>
                </a:tc>
                <a:tc>
                  <a:txBody>
                    <a:bodyPr/>
                    <a:lstStyle/>
                    <a:p>
                      <a:pPr algn="r">
                        <a:spcBef>
                          <a:spcPts val="600"/>
                        </a:spcBef>
                      </a:pPr>
                      <a:r>
                        <a:rPr lang="fr-FR" sz="1800" dirty="0">
                          <a:solidFill>
                            <a:schemeClr val="bg1"/>
                          </a:solidFill>
                          <a:effectLst/>
                          <a:latin typeface="Arial" panose="020B0604020202020204" pitchFamily="34" charset="0"/>
                          <a:cs typeface="Arial" panose="020B0604020202020204" pitchFamily="34" charset="0"/>
                        </a:rPr>
                        <a:t>729</a:t>
                      </a:r>
                      <a:endParaRPr lang="fr-FR"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T w="28575" cap="flat" cmpd="sng" algn="ctr">
                      <a:solidFill>
                        <a:schemeClr val="tx1"/>
                      </a:solidFill>
                      <a:prstDash val="solid"/>
                      <a:round/>
                      <a:headEnd type="none" w="med" len="med"/>
                      <a:tailEnd type="none" w="med" len="med"/>
                    </a:lnT>
                    <a:solidFill>
                      <a:schemeClr val="accent1"/>
                    </a:solidFill>
                  </a:tcPr>
                </a:tc>
                <a:tc>
                  <a:txBody>
                    <a:bodyPr/>
                    <a:lstStyle/>
                    <a:p>
                      <a:pPr algn="r">
                        <a:spcBef>
                          <a:spcPts val="600"/>
                        </a:spcBef>
                      </a:pPr>
                      <a:r>
                        <a:rPr lang="fr-FR" sz="1800" dirty="0">
                          <a:solidFill>
                            <a:schemeClr val="bg1"/>
                          </a:solidFill>
                          <a:effectLst/>
                          <a:latin typeface="Arial" panose="020B0604020202020204" pitchFamily="34" charset="0"/>
                          <a:cs typeface="Arial" panose="020B0604020202020204" pitchFamily="34" charset="0"/>
                        </a:rPr>
                        <a:t>148</a:t>
                      </a:r>
                      <a:endParaRPr lang="fr-FR"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accent1"/>
                    </a:solid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21 673</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762000118"/>
                  </a:ext>
                </a:extLst>
              </a:tr>
              <a:tr h="288000">
                <a:tc vMerge="1">
                  <a:txBody>
                    <a:bodyPr/>
                    <a:lstStyle/>
                    <a:p>
                      <a:endParaRPr lang="fr-FR"/>
                    </a:p>
                  </a:txBody>
                  <a:tcPr/>
                </a:tc>
                <a:tc>
                  <a:txBody>
                    <a:bodyPr/>
                    <a:lstStyle/>
                    <a:p>
                      <a:pPr algn="l">
                        <a:spcBef>
                          <a:spcPts val="600"/>
                        </a:spcBef>
                      </a:pPr>
                      <a:r>
                        <a:rPr lang="fr-FR" sz="1800" dirty="0">
                          <a:solidFill>
                            <a:schemeClr val="tx1"/>
                          </a:solidFill>
                          <a:effectLst/>
                          <a:latin typeface="Arial" panose="020B0604020202020204" pitchFamily="34" charset="0"/>
                          <a:cs typeface="Arial" panose="020B0604020202020204" pitchFamily="34" charset="0"/>
                        </a:rPr>
                        <a:t>VL</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no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7 112</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L w="28575" cap="flat" cmpd="sng" algn="ctr">
                      <a:solidFill>
                        <a:schemeClr val="tx1"/>
                      </a:solidFill>
                      <a:prstDash val="solid"/>
                      <a:round/>
                      <a:headEnd type="none" w="med" len="med"/>
                      <a:tailEnd type="none" w="med" len="med"/>
                    </a:lnL>
                    <a:solidFill>
                      <a:schemeClr val="accent6">
                        <a:lumMod val="40000"/>
                        <a:lumOff val="60000"/>
                      </a:schemeClr>
                    </a:solid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354</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R w="28575"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spcBef>
                          <a:spcPts val="600"/>
                        </a:spcBef>
                      </a:pPr>
                      <a:r>
                        <a:rPr lang="fr-FR" sz="1800" dirty="0">
                          <a:solidFill>
                            <a:schemeClr val="bg1"/>
                          </a:solidFill>
                          <a:effectLst/>
                          <a:latin typeface="Arial" panose="020B0604020202020204" pitchFamily="34" charset="0"/>
                          <a:cs typeface="Arial" panose="020B0604020202020204" pitchFamily="34" charset="0"/>
                        </a:rPr>
                        <a:t>138</a:t>
                      </a:r>
                      <a:endParaRPr lang="fr-FR"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L w="28575" cap="flat" cmpd="sng" algn="ctr">
                      <a:solidFill>
                        <a:schemeClr val="tx1"/>
                      </a:solidFill>
                      <a:prstDash val="solid"/>
                      <a:round/>
                      <a:headEnd type="none" w="med" len="med"/>
                      <a:tailEnd type="none" w="med" len="med"/>
                    </a:lnL>
                    <a:solidFill>
                      <a:schemeClr val="accent1"/>
                    </a:solidFill>
                  </a:tcPr>
                </a:tc>
                <a:tc>
                  <a:txBody>
                    <a:bodyPr/>
                    <a:lstStyle/>
                    <a:p>
                      <a:pPr algn="r">
                        <a:spcBef>
                          <a:spcPts val="600"/>
                        </a:spcBef>
                      </a:pPr>
                      <a:r>
                        <a:rPr lang="fr-FR" sz="1800" dirty="0">
                          <a:solidFill>
                            <a:schemeClr val="bg1"/>
                          </a:solidFill>
                          <a:effectLst/>
                          <a:latin typeface="Arial" panose="020B0604020202020204" pitchFamily="34" charset="0"/>
                          <a:cs typeface="Arial" panose="020B0604020202020204" pitchFamily="34" charset="0"/>
                        </a:rPr>
                        <a:t>226</a:t>
                      </a:r>
                      <a:endParaRPr lang="fr-FR"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solidFill>
                      <a:schemeClr val="accent1"/>
                    </a:solidFill>
                  </a:tcPr>
                </a:tc>
                <a:tc>
                  <a:txBody>
                    <a:bodyPr/>
                    <a:lstStyle/>
                    <a:p>
                      <a:pPr algn="r">
                        <a:spcBef>
                          <a:spcPts val="600"/>
                        </a:spcBef>
                      </a:pPr>
                      <a:r>
                        <a:rPr lang="fr-FR" sz="1800" dirty="0">
                          <a:solidFill>
                            <a:schemeClr val="bg1"/>
                          </a:solidFill>
                          <a:effectLst/>
                          <a:latin typeface="Arial" panose="020B0604020202020204" pitchFamily="34" charset="0"/>
                          <a:cs typeface="Arial" panose="020B0604020202020204" pitchFamily="34" charset="0"/>
                        </a:rPr>
                        <a:t>113</a:t>
                      </a:r>
                      <a:endParaRPr lang="fr-FR"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R w="12700" cap="flat" cmpd="sng" algn="ctr">
                      <a:solidFill>
                        <a:schemeClr val="tx1"/>
                      </a:solidFill>
                      <a:prstDash val="solid"/>
                      <a:round/>
                      <a:headEnd type="none" w="med" len="med"/>
                      <a:tailEnd type="none" w="med" len="med"/>
                    </a:lnR>
                    <a:solidFill>
                      <a:schemeClr val="accent1"/>
                    </a:solid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7 943</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521429491"/>
                  </a:ext>
                </a:extLst>
              </a:tr>
              <a:tr h="288000">
                <a:tc vMerge="1">
                  <a:txBody>
                    <a:bodyPr/>
                    <a:lstStyle/>
                    <a:p>
                      <a:endParaRPr lang="fr-FR"/>
                    </a:p>
                  </a:txBody>
                  <a:tcPr/>
                </a:tc>
                <a:tc>
                  <a:txBody>
                    <a:bodyPr/>
                    <a:lstStyle/>
                    <a:p>
                      <a:pPr algn="l">
                        <a:spcBef>
                          <a:spcPts val="600"/>
                        </a:spcBef>
                      </a:pPr>
                      <a:r>
                        <a:rPr lang="fr-FR" sz="1800" dirty="0">
                          <a:solidFill>
                            <a:schemeClr val="tx1"/>
                          </a:solidFill>
                          <a:effectLst/>
                          <a:latin typeface="Arial" panose="020B0604020202020204" pitchFamily="34" charset="0"/>
                          <a:cs typeface="Arial" panose="020B0604020202020204" pitchFamily="34" charset="0"/>
                        </a:rPr>
                        <a:t>Autres</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a:spcBef>
                          <a:spcPts val="600"/>
                        </a:spcBef>
                      </a:pPr>
                      <a:r>
                        <a:rPr lang="fr-FR" sz="1800">
                          <a:solidFill>
                            <a:schemeClr val="tx1"/>
                          </a:solidFill>
                          <a:effectLst/>
                          <a:latin typeface="Arial" panose="020B0604020202020204" pitchFamily="34" charset="0"/>
                          <a:cs typeface="Arial" panose="020B0604020202020204" pitchFamily="34" charset="0"/>
                        </a:rPr>
                        <a:t>7 428</a:t>
                      </a:r>
                      <a:endParaRPr lang="fr-FR"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587</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a:spcBef>
                          <a:spcPts val="600"/>
                        </a:spcBef>
                      </a:pPr>
                      <a:r>
                        <a:rPr lang="fr-FR" sz="1800" dirty="0">
                          <a:solidFill>
                            <a:schemeClr val="bg1"/>
                          </a:solidFill>
                          <a:effectLst/>
                          <a:latin typeface="Arial" panose="020B0604020202020204" pitchFamily="34" charset="0"/>
                          <a:cs typeface="Arial" panose="020B0604020202020204" pitchFamily="34" charset="0"/>
                        </a:rPr>
                        <a:t>77</a:t>
                      </a:r>
                      <a:endParaRPr lang="fr-FR"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L w="28575"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tc>
                  <a:txBody>
                    <a:bodyPr/>
                    <a:lstStyle/>
                    <a:p>
                      <a:pPr algn="r">
                        <a:spcBef>
                          <a:spcPts val="600"/>
                        </a:spcBef>
                      </a:pPr>
                      <a:r>
                        <a:rPr lang="fr-FR" sz="1800" dirty="0">
                          <a:solidFill>
                            <a:schemeClr val="bg1"/>
                          </a:solidFill>
                          <a:effectLst/>
                          <a:latin typeface="Arial" panose="020B0604020202020204" pitchFamily="34" charset="0"/>
                          <a:cs typeface="Arial" panose="020B0604020202020204" pitchFamily="34" charset="0"/>
                        </a:rPr>
                        <a:t>284</a:t>
                      </a:r>
                      <a:endParaRPr lang="fr-FR"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a:spcBef>
                          <a:spcPts val="600"/>
                        </a:spcBef>
                      </a:pPr>
                      <a:r>
                        <a:rPr lang="fr-FR" sz="1800" dirty="0">
                          <a:solidFill>
                            <a:schemeClr val="bg1"/>
                          </a:solidFill>
                          <a:effectLst/>
                          <a:latin typeface="Arial" panose="020B0604020202020204" pitchFamily="34" charset="0"/>
                          <a:cs typeface="Arial" panose="020B0604020202020204" pitchFamily="34" charset="0"/>
                        </a:rPr>
                        <a:t>89</a:t>
                      </a:r>
                      <a:endParaRPr lang="fr-FR"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8 465</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326686"/>
                  </a:ext>
                </a:extLst>
              </a:tr>
              <a:tr h="288000">
                <a:tc vMerge="1">
                  <a:txBody>
                    <a:bodyPr/>
                    <a:lstStyle/>
                    <a:p>
                      <a:endParaRPr lang="fr-FR"/>
                    </a:p>
                  </a:txBody>
                  <a:tcPr/>
                </a:tc>
                <a:tc>
                  <a:txBody>
                    <a:bodyPr/>
                    <a:lstStyle/>
                    <a:p>
                      <a:pPr algn="l">
                        <a:spcBef>
                          <a:spcPts val="600"/>
                        </a:spcBef>
                      </a:pPr>
                      <a:r>
                        <a:rPr lang="fr-FR" sz="1800" dirty="0">
                          <a:solidFill>
                            <a:schemeClr val="tx1"/>
                          </a:solidFill>
                          <a:effectLst/>
                          <a:latin typeface="Arial" panose="020B0604020202020204" pitchFamily="34" charset="0"/>
                          <a:cs typeface="Arial" panose="020B0604020202020204" pitchFamily="34" charset="0"/>
                        </a:rPr>
                        <a:t>Tout</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38 482</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3 292</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760</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1 955</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Bef>
                          <a:spcPts val="600"/>
                        </a:spcBef>
                      </a:pPr>
                      <a:r>
                        <a:rPr lang="fr-FR" sz="1800" dirty="0">
                          <a:solidFill>
                            <a:schemeClr val="tx1"/>
                          </a:solidFill>
                          <a:effectLst/>
                          <a:latin typeface="Arial" panose="020B0604020202020204" pitchFamily="34" charset="0"/>
                          <a:cs typeface="Arial" panose="020B0604020202020204" pitchFamily="34" charset="0"/>
                        </a:rPr>
                        <a:t>424</a:t>
                      </a:r>
                      <a:endPar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Bef>
                          <a:spcPts val="600"/>
                        </a:spcBef>
                      </a:pPr>
                      <a:r>
                        <a:rPr lang="fr-FR" sz="2000" b="1" dirty="0">
                          <a:solidFill>
                            <a:schemeClr val="tx1"/>
                          </a:solidFill>
                          <a:effectLst/>
                          <a:latin typeface="Arial" panose="020B0604020202020204" pitchFamily="34" charset="0"/>
                          <a:cs typeface="Arial" panose="020B0604020202020204" pitchFamily="34" charset="0"/>
                        </a:rPr>
                        <a:t>44 913</a:t>
                      </a:r>
                      <a:endParaRPr lang="fr-FR" sz="2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2338447"/>
                  </a:ext>
                </a:extLst>
              </a:tr>
            </a:tbl>
          </a:graphicData>
        </a:graphic>
      </p:graphicFrame>
      <p:sp>
        <p:nvSpPr>
          <p:cNvPr id="6" name="ZoneTexte 5">
            <a:extLst>
              <a:ext uri="{FF2B5EF4-FFF2-40B4-BE49-F238E27FC236}">
                <a16:creationId xmlns:a16="http://schemas.microsoft.com/office/drawing/2014/main" id="{4680B6C0-31AB-4EA3-B532-FD9F985860FA}"/>
              </a:ext>
            </a:extLst>
          </p:cNvPr>
          <p:cNvSpPr txBox="1"/>
          <p:nvPr/>
        </p:nvSpPr>
        <p:spPr>
          <a:xfrm>
            <a:off x="439553" y="1144246"/>
            <a:ext cx="5970671" cy="1658467"/>
          </a:xfrm>
          <a:prstGeom prst="rect">
            <a:avLst/>
          </a:prstGeom>
          <a:solidFill>
            <a:srgbClr val="F0F4FA"/>
          </a:solidFill>
        </p:spPr>
        <p:txBody>
          <a:bodyPr wrap="square" rtlCol="0">
            <a:spAutoFit/>
          </a:bodyPr>
          <a:lstStyle/>
          <a:p>
            <a:pPr marL="285750" marR="0" lvl="0" indent="-285750" algn="l" defTabSz="914400" rtl="0" eaLnBrk="0" fontAlgn="base" latinLnBrk="0" hangingPunct="0">
              <a:lnSpc>
                <a:spcPct val="110000"/>
              </a:lnSpc>
              <a:spcBef>
                <a:spcPts val="1800"/>
              </a:spcBef>
              <a:spcAft>
                <a:spcPct val="0"/>
              </a:spcAft>
              <a:buClrTx/>
              <a:buSzTx/>
              <a:buFont typeface="Wingdings" panose="05000000000000000000" pitchFamily="2" charset="2"/>
              <a:buChar char="Ø"/>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44 913 EA avec élevage dans le MC en 2020</a:t>
            </a:r>
          </a:p>
          <a:p>
            <a:pPr marL="0" marR="0" lvl="0" indent="0" algn="l" defTabSz="914400" rtl="0" eaLnBrk="0" fontAlgn="base" latinLnBrk="0" hangingPunct="0">
              <a:lnSpc>
                <a:spcPct val="110000"/>
              </a:lnSpc>
              <a:spcBef>
                <a:spcPts val="600"/>
              </a:spcBef>
              <a:spcAft>
                <a:spcPct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Wingdings" panose="05000000000000000000" pitchFamily="2" charset="2"/>
              </a:rPr>
              <a:t>     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6 431 ont des granivores (PO, VO)</a:t>
            </a:r>
          </a:p>
          <a:p>
            <a:pPr marL="0" marR="0" lvl="0" indent="0" algn="l" defTabSz="914400" rtl="0" eaLnBrk="0" fontAlgn="base" latinLnBrk="0" hangingPunct="0">
              <a:lnSpc>
                <a:spcPct val="110000"/>
              </a:lnSpc>
              <a:spcBef>
                <a:spcPts val="600"/>
              </a:spcBef>
              <a:spcAft>
                <a:spcPct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Wingdings" panose="05000000000000000000" pitchFamily="2" charset="2"/>
              </a:rPr>
              <a:t>        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1 577 ont exclusivement des granivores</a:t>
            </a:r>
          </a:p>
          <a:p>
            <a:pPr marL="0" marR="0" lvl="0" indent="0" algn="l" defTabSz="914400" rtl="0" eaLnBrk="0" fontAlgn="base" latinLnBrk="0" hangingPunct="0">
              <a:lnSpc>
                <a:spcPct val="110000"/>
              </a:lnSpc>
              <a:spcBef>
                <a:spcPts val="600"/>
              </a:spcBef>
              <a:spcAft>
                <a:spcPct val="0"/>
              </a:spcAft>
              <a:buClrTx/>
              <a:buSzTx/>
              <a:buFontTx/>
              <a:buNone/>
              <a:tabLst/>
              <a:defRPr/>
            </a:pPr>
            <a:r>
              <a:rPr kumimoji="0" lang="fr-FR" sz="20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sym typeface="Wingdings" panose="05000000000000000000" pitchFamily="2" charset="2"/>
              </a:rPr>
              <a:t>                Massif central =&gt; pâturage et herbivores</a:t>
            </a:r>
            <a:endParaRPr kumimoji="0" lang="fr-FR" sz="20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endParaRPr>
          </a:p>
        </p:txBody>
      </p:sp>
      <p:sp>
        <p:nvSpPr>
          <p:cNvPr id="12" name="ZoneTexte 11">
            <a:extLst>
              <a:ext uri="{FF2B5EF4-FFF2-40B4-BE49-F238E27FC236}">
                <a16:creationId xmlns:a16="http://schemas.microsoft.com/office/drawing/2014/main" id="{620ACC07-DCE4-413A-9436-A2EF0FD39EB2}"/>
              </a:ext>
            </a:extLst>
          </p:cNvPr>
          <p:cNvSpPr txBox="1"/>
          <p:nvPr/>
        </p:nvSpPr>
        <p:spPr>
          <a:xfrm>
            <a:off x="542039" y="5854140"/>
            <a:ext cx="11736371"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none" spc="0" normalizeH="0" baseline="30000" noProof="0" dirty="0">
                <a:ln>
                  <a:noFill/>
                </a:ln>
                <a:solidFill>
                  <a:prstClr val="black">
                    <a:lumMod val="50000"/>
                    <a:lumOff val="50000"/>
                  </a:prstClr>
                </a:solidFill>
                <a:effectLst/>
                <a:highlight>
                  <a:srgbClr val="FFFF00"/>
                </a:highlight>
                <a:uLnTx/>
                <a:uFillTx/>
                <a:latin typeface="Arial Narrow" panose="020B0606020202030204" pitchFamily="34" charset="0"/>
                <a:ea typeface="+mn-ea"/>
                <a:cs typeface="+mn-cs"/>
              </a:rPr>
              <a:t>1</a:t>
            </a:r>
            <a:r>
              <a:rPr kumimoji="0" lang="fr-FR" sz="1400" b="1" i="0" u="none" strike="noStrike" kern="1200" cap="none" spc="0" normalizeH="0" baseline="0" noProof="0" dirty="0">
                <a:ln>
                  <a:noFill/>
                </a:ln>
                <a:solidFill>
                  <a:prstClr val="black">
                    <a:lumMod val="50000"/>
                    <a:lumOff val="50000"/>
                  </a:prstClr>
                </a:solidFill>
                <a:effectLst/>
                <a:uLnTx/>
                <a:uFillTx/>
                <a:latin typeface="Arial Narrow" panose="020B0606020202030204" pitchFamily="34" charset="0"/>
                <a:ea typeface="+mn-ea"/>
                <a:cs typeface="+mn-cs"/>
              </a:rPr>
              <a:t> </a:t>
            </a:r>
            <a:r>
              <a:rPr kumimoji="0" lang="fr-FR" sz="1400" b="0" i="0" u="none" strike="noStrike" kern="1200" cap="none" spc="0" normalizeH="0" baseline="0" noProof="0" dirty="0">
                <a:ln>
                  <a:noFill/>
                </a:ln>
                <a:solidFill>
                  <a:prstClr val="black">
                    <a:lumMod val="50000"/>
                    <a:lumOff val="50000"/>
                  </a:prstClr>
                </a:solidFill>
                <a:effectLst/>
                <a:uLnTx/>
                <a:uFillTx/>
                <a:latin typeface="Arial Narrow" panose="020B0606020202030204" pitchFamily="34" charset="0"/>
                <a:ea typeface="+mn-ea"/>
                <a:cs typeface="+mn-cs"/>
              </a:rPr>
              <a:t>FILG (filière granivore) : 0G = 0 granivore, TP = très petits granivores (seuils de taille), PO = PBS porc dominante, VO = PBS volaille dominante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none" spc="0" normalizeH="0" baseline="30000" noProof="0" dirty="0">
                <a:ln>
                  <a:noFill/>
                </a:ln>
                <a:solidFill>
                  <a:prstClr val="black">
                    <a:lumMod val="50000"/>
                    <a:lumOff val="50000"/>
                  </a:prstClr>
                </a:solidFill>
                <a:effectLst/>
                <a:highlight>
                  <a:srgbClr val="FFFF00"/>
                </a:highlight>
                <a:uLnTx/>
                <a:uFillTx/>
                <a:latin typeface="Arial Narrow" panose="020B0606020202030204" pitchFamily="34" charset="0"/>
                <a:ea typeface="+mn-ea"/>
                <a:cs typeface="+mn-cs"/>
              </a:rPr>
              <a:t>2</a:t>
            </a:r>
            <a:r>
              <a:rPr kumimoji="0" lang="fr-FR" sz="1400" b="0" i="0" u="none" strike="noStrike" kern="1200" cap="none" spc="0" normalizeH="0" baseline="0" noProof="0" dirty="0">
                <a:ln>
                  <a:noFill/>
                </a:ln>
                <a:solidFill>
                  <a:prstClr val="black">
                    <a:lumMod val="50000"/>
                    <a:lumOff val="50000"/>
                  </a:prstClr>
                </a:solidFill>
                <a:effectLst/>
                <a:uLnTx/>
                <a:uFillTx/>
                <a:latin typeface="Arial Narrow" panose="020B0606020202030204" pitchFamily="34" charset="0"/>
                <a:ea typeface="+mn-ea"/>
                <a:cs typeface="+mn-cs"/>
              </a:rPr>
              <a:t> FILH (filière herbivore) : 0H = 0 herbivore, TP = très petits herbivores (seuils de taille), VA = vaches allaitantes, VL = vaches laitières, Autres = ovins, caprins…</a:t>
            </a:r>
          </a:p>
        </p:txBody>
      </p:sp>
      <p:sp>
        <p:nvSpPr>
          <p:cNvPr id="13" name="Rectangle : coins arrondis 12">
            <a:extLst>
              <a:ext uri="{FF2B5EF4-FFF2-40B4-BE49-F238E27FC236}">
                <a16:creationId xmlns:a16="http://schemas.microsoft.com/office/drawing/2014/main" id="{71CBF216-E112-4879-811B-699780F171FB}"/>
              </a:ext>
            </a:extLst>
          </p:cNvPr>
          <p:cNvSpPr/>
          <p:nvPr/>
        </p:nvSpPr>
        <p:spPr>
          <a:xfrm>
            <a:off x="5208293" y="3498620"/>
            <a:ext cx="876287" cy="2091324"/>
          </a:xfrm>
          <a:prstGeom prst="roundRect">
            <a:avLst/>
          </a:prstGeom>
          <a:noFill/>
          <a:ln w="76200">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E0906D91-EA26-43B3-9083-584C266ACAA9}"/>
              </a:ext>
            </a:extLst>
          </p:cNvPr>
          <p:cNvSpPr txBox="1"/>
          <p:nvPr/>
        </p:nvSpPr>
        <p:spPr>
          <a:xfrm>
            <a:off x="8878544" y="4592416"/>
            <a:ext cx="3261202" cy="645561"/>
          </a:xfrm>
          <a:prstGeom prst="rect">
            <a:avLst/>
          </a:prstGeom>
          <a:solidFill>
            <a:srgbClr val="CC3399">
              <a:alpha val="14000"/>
            </a:srgbClr>
          </a:solidFill>
        </p:spPr>
        <p:txBody>
          <a:bodyPr wrap="square" rtlCol="0">
            <a:spAutoFit/>
          </a:bodyPr>
          <a:lstStyle/>
          <a:p>
            <a:pPr marL="285750" marR="0" lvl="0" indent="-285750" algn="l" defTabSz="914400" rtl="0" eaLnBrk="0" fontAlgn="base" latinLnBrk="0" hangingPunct="0">
              <a:lnSpc>
                <a:spcPct val="110000"/>
              </a:lnSpc>
              <a:spcBef>
                <a:spcPts val="1800"/>
              </a:spcBef>
              <a:spcAft>
                <a:spcPct val="0"/>
              </a:spcAft>
              <a:buClrTx/>
              <a:buSzTx/>
              <a:buFont typeface="Wingdings" panose="05000000000000000000" pitchFamily="2" charset="2"/>
              <a:buChar char="Ø"/>
              <a:tabLst/>
              <a:defRPr/>
            </a:pPr>
            <a:r>
              <a:rPr kumimoji="0" lang="fr-FR"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Près de 80% des élevages porcins ont des herbivores</a:t>
            </a:r>
            <a:endParaRPr kumimoji="0" lang="fr-FR" sz="17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0" name="Image 9">
            <a:extLst>
              <a:ext uri="{FF2B5EF4-FFF2-40B4-BE49-F238E27FC236}">
                <a16:creationId xmlns:a16="http://schemas.microsoft.com/office/drawing/2014/main" id="{C5A49BEB-409A-42C7-ADA2-800D82C529B8}"/>
              </a:ext>
            </a:extLst>
          </p:cNvPr>
          <p:cNvPicPr>
            <a:picLocks noChangeAspect="1"/>
          </p:cNvPicPr>
          <p:nvPr/>
        </p:nvPicPr>
        <p:blipFill rotWithShape="1">
          <a:blip r:embed="rId2"/>
          <a:srcRect l="3292" t="28454" r="83864" b="57295"/>
          <a:stretch/>
        </p:blipFill>
        <p:spPr>
          <a:xfrm>
            <a:off x="125329" y="541777"/>
            <a:ext cx="953588" cy="583373"/>
          </a:xfrm>
          <a:prstGeom prst="rect">
            <a:avLst/>
          </a:prstGeom>
          <a:solidFill>
            <a:schemeClr val="bg1"/>
          </a:solidFill>
          <a:ln>
            <a:noFill/>
          </a:ln>
        </p:spPr>
      </p:pic>
    </p:spTree>
    <p:extLst>
      <p:ext uri="{BB962C8B-B14F-4D97-AF65-F5344CB8AC3E}">
        <p14:creationId xmlns:p14="http://schemas.microsoft.com/office/powerpoint/2010/main" val="205346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6543DC-CB2D-4E7B-9FCA-C53D87279576}"/>
              </a:ext>
            </a:extLst>
          </p:cNvPr>
          <p:cNvSpPr txBox="1">
            <a:spLocks/>
          </p:cNvSpPr>
          <p:nvPr/>
        </p:nvSpPr>
        <p:spPr>
          <a:xfrm>
            <a:off x="-31604" y="43975"/>
            <a:ext cx="12223604" cy="995401"/>
          </a:xfrm>
          <a:prstGeom prst="rect">
            <a:avLst/>
          </a:prstGeom>
        </p:spPr>
        <p:txBody>
          <a:bodyPr>
            <a:noAutofit/>
          </a:bodyPr>
          <a:lstStyle>
            <a:defPPr>
              <a:defRPr lang="fr-FR"/>
            </a:defPPr>
            <a:lvl1pPr algn="ctr">
              <a:lnSpc>
                <a:spcPct val="100000"/>
              </a:lnSpc>
              <a:defRPr sz="3100" b="1">
                <a:ea typeface="+mj-ea"/>
                <a:cs typeface="Calibri" panose="020F0502020204030204" pitchFamily="34" charset="0"/>
              </a:defRPr>
            </a:lvl1pPr>
            <a:lvl2pPr>
              <a:lnSpc>
                <a:spcPct val="90000"/>
              </a:lnSpc>
              <a:defRPr sz="4400">
                <a:latin typeface="Calibri Light" panose="020F0302020204030204" pitchFamily="34" charset="0"/>
              </a:defRPr>
            </a:lvl2pPr>
            <a:lvl3pPr>
              <a:lnSpc>
                <a:spcPct val="90000"/>
              </a:lnSpc>
              <a:defRPr sz="4400">
                <a:latin typeface="Calibri Light" panose="020F0302020204030204" pitchFamily="34" charset="0"/>
              </a:defRPr>
            </a:lvl3pPr>
            <a:lvl4pPr>
              <a:lnSpc>
                <a:spcPct val="90000"/>
              </a:lnSpc>
              <a:defRPr sz="4400">
                <a:latin typeface="Calibri Light" panose="020F0302020204030204" pitchFamily="34" charset="0"/>
              </a:defRPr>
            </a:lvl4pPr>
            <a:lvl5pPr>
              <a:lnSpc>
                <a:spcPct val="90000"/>
              </a:lnSpc>
              <a:defRPr sz="4400">
                <a:latin typeface="Calibri Light" panose="020F0302020204030204" pitchFamily="34" charset="0"/>
              </a:defRPr>
            </a:lvl5pPr>
            <a:lvl6pPr marL="457200" fontAlgn="base">
              <a:lnSpc>
                <a:spcPct val="90000"/>
              </a:lnSpc>
              <a:spcBef>
                <a:spcPct val="0"/>
              </a:spcBef>
              <a:spcAft>
                <a:spcPct val="0"/>
              </a:spcAft>
              <a:defRPr sz="4400">
                <a:latin typeface="Calibri Light" panose="020F0302020204030204" pitchFamily="34" charset="0"/>
              </a:defRPr>
            </a:lvl6pPr>
            <a:lvl7pPr marL="914400" fontAlgn="base">
              <a:lnSpc>
                <a:spcPct val="90000"/>
              </a:lnSpc>
              <a:spcBef>
                <a:spcPct val="0"/>
              </a:spcBef>
              <a:spcAft>
                <a:spcPct val="0"/>
              </a:spcAft>
              <a:defRPr sz="4400">
                <a:latin typeface="Calibri Light" panose="020F0302020204030204" pitchFamily="34" charset="0"/>
              </a:defRPr>
            </a:lvl7pPr>
            <a:lvl8pPr marL="1371600" fontAlgn="base">
              <a:lnSpc>
                <a:spcPct val="90000"/>
              </a:lnSpc>
              <a:spcBef>
                <a:spcPct val="0"/>
              </a:spcBef>
              <a:spcAft>
                <a:spcPct val="0"/>
              </a:spcAft>
              <a:defRPr sz="4400">
                <a:latin typeface="Calibri Light" panose="020F0302020204030204" pitchFamily="34" charset="0"/>
              </a:defRPr>
            </a:lvl8pPr>
            <a:lvl9pPr marL="1828800" fontAlgn="base">
              <a:lnSpc>
                <a:spcPct val="90000"/>
              </a:lnSpc>
              <a:spcBef>
                <a:spcPct val="0"/>
              </a:spcBef>
              <a:spcAft>
                <a:spcPct val="0"/>
              </a:spcAft>
              <a:defRPr sz="4400">
                <a:latin typeface="Calibri Light" panose="020F03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31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Evolution 2010-2020 de la mixité herbivore-granivore                                                    des exploitations d’élevage du MC</a:t>
            </a:r>
          </a:p>
        </p:txBody>
      </p:sp>
      <p:sp>
        <p:nvSpPr>
          <p:cNvPr id="6" name="ZoneTexte 5">
            <a:extLst>
              <a:ext uri="{FF2B5EF4-FFF2-40B4-BE49-F238E27FC236}">
                <a16:creationId xmlns:a16="http://schemas.microsoft.com/office/drawing/2014/main" id="{4680B6C0-31AB-4EA3-B532-FD9F985860FA}"/>
              </a:ext>
            </a:extLst>
          </p:cNvPr>
          <p:cNvSpPr txBox="1"/>
          <p:nvPr/>
        </p:nvSpPr>
        <p:spPr>
          <a:xfrm>
            <a:off x="2939988" y="1306076"/>
            <a:ext cx="6312024" cy="4901726"/>
          </a:xfrm>
          <a:prstGeom prst="rect">
            <a:avLst/>
          </a:prstGeom>
          <a:solidFill>
            <a:srgbClr val="F0F4FA"/>
          </a:solidFill>
        </p:spPr>
        <p:txBody>
          <a:bodyPr wrap="square" rtlCol="0">
            <a:spAutoFit/>
          </a:bodyPr>
          <a:lstStyle/>
          <a:p>
            <a:pPr marL="0" marR="0" lvl="0" indent="0" algn="ctr" defTabSz="914400" rtl="0" eaLnBrk="0" fontAlgn="base" latinLnBrk="0" hangingPunct="0">
              <a:lnSpc>
                <a:spcPct val="110000"/>
              </a:lnSpc>
              <a:spcBef>
                <a:spcPts val="1800"/>
              </a:spcBef>
              <a:spcAft>
                <a:spcPct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Baisse de 28% du nombre total d’EA d’élevage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ctr" defTabSz="914400" rtl="0" eaLnBrk="0" fontAlgn="base" latinLnBrk="0" hangingPunct="0">
              <a:lnSpc>
                <a:spcPct val="110000"/>
              </a:lnSpc>
              <a:spcBef>
                <a:spcPts val="1800"/>
              </a:spcBef>
              <a:spcAft>
                <a:spcPct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1076325" marR="0" lvl="0" indent="0" algn="l" defTabSz="914400" rtl="0" eaLnBrk="0" fontAlgn="base" latinLnBrk="0" hangingPunct="0">
              <a:lnSpc>
                <a:spcPct val="110000"/>
              </a:lnSpc>
              <a:spcBef>
                <a:spcPts val="600"/>
              </a:spcBef>
              <a:spcAft>
                <a:spcPct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- 45% pour les PO-VL</a:t>
            </a:r>
          </a:p>
          <a:p>
            <a:pPr marL="1076325" marR="0" lvl="0" indent="0" algn="l" defTabSz="914400" rtl="0" eaLnBrk="0" fontAlgn="base" latinLnBrk="0" hangingPunct="0">
              <a:lnSpc>
                <a:spcPct val="110000"/>
              </a:lnSpc>
              <a:spcBef>
                <a:spcPts val="600"/>
              </a:spcBef>
              <a:spcAft>
                <a:spcPct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- 25% pour les PO-VA</a:t>
            </a:r>
          </a:p>
          <a:p>
            <a:pPr marL="1076325" marR="0" lvl="0" indent="0" algn="l" defTabSz="914400" rtl="0" eaLnBrk="0" fontAlgn="base" latinLnBrk="0" hangingPunct="0">
              <a:lnSpc>
                <a:spcPct val="110000"/>
              </a:lnSpc>
              <a:spcBef>
                <a:spcPts val="600"/>
              </a:spcBef>
              <a:spcAft>
                <a:spcPct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1076325" marR="0" lvl="0" indent="0" algn="l" defTabSz="914400" rtl="0" eaLnBrk="0" fontAlgn="base" latinLnBrk="0" hangingPunct="0">
              <a:lnSpc>
                <a:spcPct val="110000"/>
              </a:lnSpc>
              <a:spcBef>
                <a:spcPts val="600"/>
              </a:spcBef>
              <a:spcAft>
                <a:spcPct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- 10% pour les PO sans </a:t>
            </a:r>
            <a:r>
              <a:rPr kumimoji="0" lang="fr-FR" sz="24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herbi</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1419225" marR="0" lvl="0" indent="-342900" algn="l" defTabSz="914400" rtl="0" eaLnBrk="0" fontAlgn="base" latinLnBrk="0" hangingPunct="0">
              <a:lnSpc>
                <a:spcPct val="110000"/>
              </a:lnSpc>
              <a:spcBef>
                <a:spcPts val="600"/>
              </a:spcBef>
              <a:spcAft>
                <a:spcPct val="0"/>
              </a:spcAft>
              <a:buClrTx/>
              <a:buSzTx/>
              <a:buFontTx/>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33% pour les VL sans </a:t>
            </a:r>
            <a:r>
              <a:rPr kumimoji="0" lang="fr-FR" sz="24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grani</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1419225" marR="0" lvl="0" indent="-342900" algn="l" defTabSz="914400" rtl="0" eaLnBrk="0" fontAlgn="base" latinLnBrk="0" hangingPunct="0">
              <a:lnSpc>
                <a:spcPct val="110000"/>
              </a:lnSpc>
              <a:spcBef>
                <a:spcPts val="600"/>
              </a:spcBef>
              <a:spcAft>
                <a:spcPct val="0"/>
              </a:spcAft>
              <a:buClrTx/>
              <a:buSzTx/>
              <a:buFontTx/>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18% pour les VA sans </a:t>
            </a:r>
            <a:r>
              <a:rPr kumimoji="0" lang="fr-FR" sz="24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grani</a:t>
            </a:r>
            <a:b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85750" marR="0" lvl="0" indent="-285750" algn="ctr" defTabSz="914400" rtl="0" eaLnBrk="0" fontAlgn="base" latinLnBrk="0" hangingPunct="0">
              <a:lnSpc>
                <a:spcPct val="110000"/>
              </a:lnSpc>
              <a:spcBef>
                <a:spcPts val="600"/>
              </a:spcBef>
              <a:spcAft>
                <a:spcPct val="0"/>
              </a:spcAft>
              <a:buClrTx/>
              <a:buSzTx/>
              <a:buFont typeface="Wingdings" panose="05000000000000000000" pitchFamily="2" charset="2"/>
              <a:buChar char="è"/>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sym typeface="Wingdings" panose="05000000000000000000" pitchFamily="2" charset="2"/>
              </a:rPr>
              <a:t>Mixité porcs-vaches laitières  + fragilisée</a:t>
            </a:r>
            <a:endParaRPr kumimoji="0" lang="fr-FR" sz="17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pic>
        <p:nvPicPr>
          <p:cNvPr id="4" name="Image 3">
            <a:extLst>
              <a:ext uri="{FF2B5EF4-FFF2-40B4-BE49-F238E27FC236}">
                <a16:creationId xmlns:a16="http://schemas.microsoft.com/office/drawing/2014/main" id="{B24262CB-40F6-4637-B64C-144F72008541}"/>
              </a:ext>
            </a:extLst>
          </p:cNvPr>
          <p:cNvPicPr>
            <a:picLocks noChangeAspect="1"/>
          </p:cNvPicPr>
          <p:nvPr/>
        </p:nvPicPr>
        <p:blipFill rotWithShape="1">
          <a:blip r:embed="rId2"/>
          <a:srcRect l="3292" t="28454" r="83864" b="57295"/>
          <a:stretch/>
        </p:blipFill>
        <p:spPr>
          <a:xfrm>
            <a:off x="169718" y="151160"/>
            <a:ext cx="953588" cy="583373"/>
          </a:xfrm>
          <a:prstGeom prst="rect">
            <a:avLst/>
          </a:prstGeom>
          <a:solidFill>
            <a:schemeClr val="bg1"/>
          </a:solidFill>
          <a:ln>
            <a:noFill/>
          </a:ln>
        </p:spPr>
      </p:pic>
    </p:spTree>
    <p:extLst>
      <p:ext uri="{BB962C8B-B14F-4D97-AF65-F5344CB8AC3E}">
        <p14:creationId xmlns:p14="http://schemas.microsoft.com/office/powerpoint/2010/main" val="319629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500"/>
                                        <p:tgtEl>
                                          <p:spTgt spid="6">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6" end="6"/>
                                            </p:txEl>
                                          </p:spTgt>
                                        </p:tgtEl>
                                        <p:attrNameLst>
                                          <p:attrName>style.visibility</p:attrName>
                                        </p:attrNameLst>
                                      </p:cBhvr>
                                      <p:to>
                                        <p:strVal val="visible"/>
                                      </p:to>
                                    </p:set>
                                    <p:animEffect transition="in" filter="fade">
                                      <p:cBhvr>
                                        <p:cTn id="10" dur="500"/>
                                        <p:tgtEl>
                                          <p:spTgt spid="6">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animEffect transition="in" filter="fade">
                                      <p:cBhvr>
                                        <p:cTn id="13" dur="500"/>
                                        <p:tgtEl>
                                          <p:spTgt spid="6">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8" end="8"/>
                                            </p:txEl>
                                          </p:spTgt>
                                        </p:tgtEl>
                                        <p:attrNameLst>
                                          <p:attrName>style.visibility</p:attrName>
                                        </p:attrNameLst>
                                      </p:cBhvr>
                                      <p:to>
                                        <p:strVal val="visible"/>
                                      </p:to>
                                    </p:set>
                                    <p:animEffect transition="in" filter="fade">
                                      <p:cBhvr>
                                        <p:cTn id="16"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6179BC-737C-7368-E48C-1341AEEC5CB5}"/>
              </a:ext>
            </a:extLst>
          </p:cNvPr>
          <p:cNvSpPr>
            <a:spLocks noGrp="1"/>
          </p:cNvSpPr>
          <p:nvPr>
            <p:ph type="title"/>
          </p:nvPr>
        </p:nvSpPr>
        <p:spPr>
          <a:xfrm>
            <a:off x="133200" y="365125"/>
            <a:ext cx="10980000" cy="864000"/>
          </a:xfrm>
        </p:spPr>
        <p:txBody>
          <a:bodyPr anchor="ctr">
            <a:normAutofit/>
          </a:bodyPr>
          <a:lstStyle/>
          <a:p>
            <a:r>
              <a:rPr lang="fr-FR"/>
              <a:t>Déroulé</a:t>
            </a:r>
          </a:p>
        </p:txBody>
      </p:sp>
      <p:graphicFrame>
        <p:nvGraphicFramePr>
          <p:cNvPr id="6" name="Espace réservé du contenu 2">
            <a:extLst>
              <a:ext uri="{FF2B5EF4-FFF2-40B4-BE49-F238E27FC236}">
                <a16:creationId xmlns:a16="http://schemas.microsoft.com/office/drawing/2014/main" id="{4AACEE3C-5327-0E88-CC40-F52D25CDB993}"/>
              </a:ext>
            </a:extLst>
          </p:cNvPr>
          <p:cNvGraphicFramePr>
            <a:graphicFrameLocks noGrp="1"/>
          </p:cNvGraphicFramePr>
          <p:nvPr>
            <p:ph idx="1"/>
            <p:extLst>
              <p:ext uri="{D42A27DB-BD31-4B8C-83A1-F6EECF244321}">
                <p14:modId xmlns:p14="http://schemas.microsoft.com/office/powerpoint/2010/main" val="3136141572"/>
              </p:ext>
            </p:extLst>
          </p:nvPr>
        </p:nvGraphicFramePr>
        <p:xfrm>
          <a:off x="1062038" y="1476375"/>
          <a:ext cx="10050462" cy="4427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numéro de diapositive 3">
            <a:extLst>
              <a:ext uri="{FF2B5EF4-FFF2-40B4-BE49-F238E27FC236}">
                <a16:creationId xmlns:a16="http://schemas.microsoft.com/office/drawing/2014/main" id="{3137AF8F-6063-6702-0012-E7033DC4DEB3}"/>
              </a:ext>
            </a:extLst>
          </p:cNvPr>
          <p:cNvSpPr>
            <a:spLocks noGrp="1"/>
          </p:cNvSpPr>
          <p:nvPr>
            <p:ph type="sldNum" sz="quarter" idx="12"/>
          </p:nvPr>
        </p:nvSpPr>
        <p:spPr>
          <a:xfrm>
            <a:off x="11353800" y="3246437"/>
            <a:ext cx="838200" cy="365125"/>
          </a:xfrm>
        </p:spPr>
        <p:txBody>
          <a:bodyPr anchor="ctr">
            <a:normAutofit/>
          </a:bodyPr>
          <a:lstStyle/>
          <a:p>
            <a:pPr lvl="0"/>
            <a:fld id="{03B4600C-7654-4216-88CC-C8585DF21D95}" type="slidenum">
              <a:rPr lang="fr-FR" noProof="0" smtClean="0"/>
              <a:pPr lvl="0"/>
              <a:t>4</a:t>
            </a:fld>
            <a:endParaRPr lang="fr-FR" noProof="0"/>
          </a:p>
        </p:txBody>
      </p:sp>
    </p:spTree>
    <p:extLst>
      <p:ext uri="{BB962C8B-B14F-4D97-AF65-F5344CB8AC3E}">
        <p14:creationId xmlns:p14="http://schemas.microsoft.com/office/powerpoint/2010/main" val="21551179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B6B769-6A8B-452B-8E4A-EA3DE60645B9}"/>
              </a:ext>
            </a:extLst>
          </p:cNvPr>
          <p:cNvSpPr txBox="1">
            <a:spLocks/>
          </p:cNvSpPr>
          <p:nvPr/>
        </p:nvSpPr>
        <p:spPr>
          <a:xfrm>
            <a:off x="0" y="0"/>
            <a:ext cx="12192000" cy="1013302"/>
          </a:xfrm>
          <a:prstGeom prst="rect">
            <a:avLst/>
          </a:prstGeom>
        </p:spPr>
        <p:txBody>
          <a:bodyPr>
            <a:noAutofit/>
          </a:bodyPr>
          <a:lstStyle>
            <a:defPPr>
              <a:defRPr lang="fr-FR"/>
            </a:defPPr>
            <a:lvl1pPr algn="ctr">
              <a:lnSpc>
                <a:spcPct val="100000"/>
              </a:lnSpc>
              <a:defRPr sz="3100" b="1">
                <a:ea typeface="+mj-ea"/>
                <a:cs typeface="Calibri" panose="020F0502020204030204" pitchFamily="34" charset="0"/>
              </a:defRPr>
            </a:lvl1pPr>
            <a:lvl2pPr>
              <a:lnSpc>
                <a:spcPct val="90000"/>
              </a:lnSpc>
              <a:defRPr sz="4400">
                <a:latin typeface="Calibri Light" panose="020F0302020204030204" pitchFamily="34" charset="0"/>
              </a:defRPr>
            </a:lvl2pPr>
            <a:lvl3pPr>
              <a:lnSpc>
                <a:spcPct val="90000"/>
              </a:lnSpc>
              <a:defRPr sz="4400">
                <a:latin typeface="Calibri Light" panose="020F0302020204030204" pitchFamily="34" charset="0"/>
              </a:defRPr>
            </a:lvl3pPr>
            <a:lvl4pPr>
              <a:lnSpc>
                <a:spcPct val="90000"/>
              </a:lnSpc>
              <a:defRPr sz="4400">
                <a:latin typeface="Calibri Light" panose="020F0302020204030204" pitchFamily="34" charset="0"/>
              </a:defRPr>
            </a:lvl4pPr>
            <a:lvl5pPr>
              <a:lnSpc>
                <a:spcPct val="90000"/>
              </a:lnSpc>
              <a:defRPr sz="4400">
                <a:latin typeface="Calibri Light" panose="020F0302020204030204" pitchFamily="34" charset="0"/>
              </a:defRPr>
            </a:lvl5pPr>
            <a:lvl6pPr marL="457200" fontAlgn="base">
              <a:lnSpc>
                <a:spcPct val="90000"/>
              </a:lnSpc>
              <a:spcBef>
                <a:spcPct val="0"/>
              </a:spcBef>
              <a:spcAft>
                <a:spcPct val="0"/>
              </a:spcAft>
              <a:defRPr sz="4400">
                <a:latin typeface="Calibri Light" panose="020F0302020204030204" pitchFamily="34" charset="0"/>
              </a:defRPr>
            </a:lvl6pPr>
            <a:lvl7pPr marL="914400" fontAlgn="base">
              <a:lnSpc>
                <a:spcPct val="90000"/>
              </a:lnSpc>
              <a:spcBef>
                <a:spcPct val="0"/>
              </a:spcBef>
              <a:spcAft>
                <a:spcPct val="0"/>
              </a:spcAft>
              <a:defRPr sz="4400">
                <a:latin typeface="Calibri Light" panose="020F0302020204030204" pitchFamily="34" charset="0"/>
              </a:defRPr>
            </a:lvl7pPr>
            <a:lvl8pPr marL="1371600" fontAlgn="base">
              <a:lnSpc>
                <a:spcPct val="90000"/>
              </a:lnSpc>
              <a:spcBef>
                <a:spcPct val="0"/>
              </a:spcBef>
              <a:spcAft>
                <a:spcPct val="0"/>
              </a:spcAft>
              <a:defRPr sz="4400">
                <a:latin typeface="Calibri Light" panose="020F0302020204030204" pitchFamily="34" charset="0"/>
              </a:defRPr>
            </a:lvl8pPr>
            <a:lvl9pPr marL="1828800" fontAlgn="base">
              <a:lnSpc>
                <a:spcPct val="90000"/>
              </a:lnSpc>
              <a:spcBef>
                <a:spcPct val="0"/>
              </a:spcBef>
              <a:spcAft>
                <a:spcPct val="0"/>
              </a:spcAft>
              <a:defRPr sz="4400">
                <a:latin typeface="Calibri Light" panose="020F03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31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Effectifs porcins des exploitations du MC en 2020</a:t>
            </a:r>
          </a:p>
        </p:txBody>
      </p:sp>
      <p:sp>
        <p:nvSpPr>
          <p:cNvPr id="4" name="ZoneTexte 3">
            <a:extLst>
              <a:ext uri="{FF2B5EF4-FFF2-40B4-BE49-F238E27FC236}">
                <a16:creationId xmlns:a16="http://schemas.microsoft.com/office/drawing/2014/main" id="{695F7BA2-9C59-4D14-BC92-4414865F5F28}"/>
              </a:ext>
            </a:extLst>
          </p:cNvPr>
          <p:cNvSpPr txBox="1"/>
          <p:nvPr/>
        </p:nvSpPr>
        <p:spPr>
          <a:xfrm>
            <a:off x="1976910" y="1744602"/>
            <a:ext cx="8238179" cy="3108030"/>
          </a:xfrm>
          <a:prstGeom prst="rect">
            <a:avLst/>
          </a:prstGeom>
          <a:solidFill>
            <a:srgbClr val="F0F4FA"/>
          </a:solidFill>
        </p:spPr>
        <p:txBody>
          <a:bodyPr wrap="square" rtlCol="0">
            <a:spAutoFit/>
          </a:bodyPr>
          <a:lstStyle/>
          <a:p>
            <a:pPr marL="0" marR="0" lvl="0" indent="0" algn="l" defTabSz="914400" rtl="0" eaLnBrk="0" fontAlgn="base" latinLnBrk="0" hangingPunct="0">
              <a:lnSpc>
                <a:spcPct val="110000"/>
              </a:lnSpc>
              <a:spcBef>
                <a:spcPts val="1800"/>
              </a:spcBef>
              <a:spcAft>
                <a:spcPct val="0"/>
              </a:spcAft>
              <a:buClrTx/>
              <a:buSzTx/>
              <a:buFontTx/>
              <a:buNone/>
              <a:tabLst/>
              <a:defRPr/>
            </a:pPr>
            <a:r>
              <a:rPr kumimoji="0" lang="fr-FR" sz="3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673 808 porcins MC en 2020 </a:t>
            </a:r>
            <a:r>
              <a:rPr kumimoji="0" lang="fr-FR"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285750" marR="0" lvl="0" indent="-285750" algn="l" defTabSz="914400" rtl="0" eaLnBrk="0" fontAlgn="base" latinLnBrk="0" hangingPunct="0">
              <a:lnSpc>
                <a:spcPct val="110000"/>
              </a:lnSpc>
              <a:spcBef>
                <a:spcPts val="1800"/>
              </a:spcBef>
              <a:spcAft>
                <a:spcPct val="0"/>
              </a:spcAft>
              <a:buClrTx/>
              <a:buSzTx/>
              <a:buFont typeface="Wingdings" panose="05000000000000000000" pitchFamily="2" charset="2"/>
              <a:buChar char="Ø"/>
              <a:tabLst/>
              <a:defRPr/>
            </a:pPr>
            <a:r>
              <a:rPr kumimoji="0" lang="fr-FR" sz="2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74% des porcs dans des exploitations avec herbivores</a:t>
            </a:r>
          </a:p>
          <a:p>
            <a:pPr marL="285750" marR="0" lvl="0" indent="-285750" algn="l" defTabSz="914400" rtl="0" eaLnBrk="0" fontAlgn="base" latinLnBrk="0" hangingPunct="0">
              <a:lnSpc>
                <a:spcPct val="110000"/>
              </a:lnSpc>
              <a:spcBef>
                <a:spcPts val="1800"/>
              </a:spcBef>
              <a:spcAft>
                <a:spcPct val="0"/>
              </a:spcAft>
              <a:buClrTx/>
              <a:buSzTx/>
              <a:buFont typeface="Wingdings" panose="05000000000000000000" pitchFamily="2" charset="2"/>
              <a:buChar char="Ø"/>
              <a:tabLst/>
              <a:defRPr/>
            </a:pPr>
            <a:r>
              <a:rPr kumimoji="0" lang="fr-FR" sz="2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 moitié sont associés à des vaches</a:t>
            </a:r>
          </a:p>
          <a:p>
            <a:pPr marL="539750" marR="0" lvl="0" indent="-342900" algn="l" defTabSz="914400" rtl="0" eaLnBrk="0" fontAlgn="base" latinLnBrk="0" hangingPunct="0">
              <a:lnSpc>
                <a:spcPct val="110000"/>
              </a:lnSpc>
              <a:spcBef>
                <a:spcPts val="1200"/>
              </a:spcBef>
              <a:spcAft>
                <a:spcPct val="0"/>
              </a:spcAft>
              <a:buClrTx/>
              <a:buSzTx/>
              <a:buFont typeface="Arial" panose="020B0604020202020204" pitchFamily="34" charset="0"/>
              <a:buChar char="•"/>
              <a:tabLst/>
              <a:defRPr/>
            </a:pPr>
            <a:r>
              <a:rPr kumimoji="0" lang="fr-FR"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38% à des allaitantes</a:t>
            </a:r>
          </a:p>
          <a:p>
            <a:pPr marL="539750" marR="0" lvl="0" indent="-342900" algn="l" defTabSz="914400" rtl="0" eaLnBrk="0" fontAlgn="base" latinLnBrk="0" hangingPunct="0">
              <a:lnSpc>
                <a:spcPct val="110000"/>
              </a:lnSpc>
              <a:spcBef>
                <a:spcPts val="1200"/>
              </a:spcBef>
              <a:spcAft>
                <a:spcPct val="0"/>
              </a:spcAft>
              <a:buClrTx/>
              <a:buSzTx/>
              <a:buFont typeface="Arial" panose="020B0604020202020204" pitchFamily="34" charset="0"/>
              <a:buChar char="•"/>
              <a:tabLst/>
              <a:defRPr/>
            </a:pPr>
            <a:r>
              <a:rPr kumimoji="0" lang="fr-FR"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14% à des laitières</a:t>
            </a:r>
          </a:p>
        </p:txBody>
      </p:sp>
      <p:pic>
        <p:nvPicPr>
          <p:cNvPr id="5" name="Image 4">
            <a:extLst>
              <a:ext uri="{FF2B5EF4-FFF2-40B4-BE49-F238E27FC236}">
                <a16:creationId xmlns:a16="http://schemas.microsoft.com/office/drawing/2014/main" id="{9880C07D-7806-4AC1-933C-13B91955BD96}"/>
              </a:ext>
            </a:extLst>
          </p:cNvPr>
          <p:cNvPicPr>
            <a:picLocks noChangeAspect="1"/>
          </p:cNvPicPr>
          <p:nvPr/>
        </p:nvPicPr>
        <p:blipFill rotWithShape="1">
          <a:blip r:embed="rId2"/>
          <a:srcRect l="3292" t="28454" r="83864" b="57295"/>
          <a:stretch/>
        </p:blipFill>
        <p:spPr>
          <a:xfrm>
            <a:off x="144361" y="486469"/>
            <a:ext cx="953588" cy="583373"/>
          </a:xfrm>
          <a:prstGeom prst="rect">
            <a:avLst/>
          </a:prstGeom>
          <a:solidFill>
            <a:schemeClr val="bg1"/>
          </a:solidFill>
          <a:ln>
            <a:noFill/>
          </a:ln>
        </p:spPr>
      </p:pic>
    </p:spTree>
    <p:extLst>
      <p:ext uri="{BB962C8B-B14F-4D97-AF65-F5344CB8AC3E}">
        <p14:creationId xmlns:p14="http://schemas.microsoft.com/office/powerpoint/2010/main" val="355200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2D6752-5731-4D3D-A1A5-CB37EB7B4FCD}"/>
              </a:ext>
            </a:extLst>
          </p:cNvPr>
          <p:cNvSpPr/>
          <p:nvPr/>
        </p:nvSpPr>
        <p:spPr>
          <a:xfrm>
            <a:off x="12000" y="-111042"/>
            <a:ext cx="12168000" cy="1046440"/>
          </a:xfrm>
          <a:prstGeom prst="rect">
            <a:avLst/>
          </a:prstGeom>
        </p:spPr>
        <p:txBody>
          <a:bodyP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Les mixtes herbivores-porcins du MC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atelier porcin plus petit + atelier bovin et foncier plus grand</a:t>
            </a:r>
            <a:endParaRPr kumimoji="0" lang="fr-FR"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Image 2">
            <a:extLst>
              <a:ext uri="{FF2B5EF4-FFF2-40B4-BE49-F238E27FC236}">
                <a16:creationId xmlns:a16="http://schemas.microsoft.com/office/drawing/2014/main" id="{82B45890-5358-4692-8672-E7D0D691D860}"/>
              </a:ext>
            </a:extLst>
          </p:cNvPr>
          <p:cNvPicPr>
            <a:picLocks noChangeAspect="1"/>
          </p:cNvPicPr>
          <p:nvPr/>
        </p:nvPicPr>
        <p:blipFill>
          <a:blip r:embed="rId2"/>
          <a:stretch>
            <a:fillRect/>
          </a:stretch>
        </p:blipFill>
        <p:spPr>
          <a:xfrm>
            <a:off x="1152782" y="1963429"/>
            <a:ext cx="3525134" cy="3392527"/>
          </a:xfrm>
          <a:prstGeom prst="rect">
            <a:avLst/>
          </a:prstGeom>
        </p:spPr>
      </p:pic>
      <p:sp>
        <p:nvSpPr>
          <p:cNvPr id="4" name="ZoneTexte 3">
            <a:extLst>
              <a:ext uri="{FF2B5EF4-FFF2-40B4-BE49-F238E27FC236}">
                <a16:creationId xmlns:a16="http://schemas.microsoft.com/office/drawing/2014/main" id="{275A5B52-8708-4B1A-9335-82D53000E9E8}"/>
              </a:ext>
            </a:extLst>
          </p:cNvPr>
          <p:cNvSpPr txBox="1"/>
          <p:nvPr/>
        </p:nvSpPr>
        <p:spPr>
          <a:xfrm>
            <a:off x="1058579" y="1439252"/>
            <a:ext cx="3792903"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Taille de l’atelier porcin (en têtes)</a:t>
            </a:r>
          </a:p>
        </p:txBody>
      </p:sp>
      <p:sp>
        <p:nvSpPr>
          <p:cNvPr id="5" name="ZoneTexte 4">
            <a:extLst>
              <a:ext uri="{FF2B5EF4-FFF2-40B4-BE49-F238E27FC236}">
                <a16:creationId xmlns:a16="http://schemas.microsoft.com/office/drawing/2014/main" id="{D9171703-B5E7-4EFC-BB08-04ADA9AE4910}"/>
              </a:ext>
            </a:extLst>
          </p:cNvPr>
          <p:cNvSpPr txBox="1"/>
          <p:nvPr/>
        </p:nvSpPr>
        <p:spPr>
          <a:xfrm>
            <a:off x="5472128" y="1466338"/>
            <a:ext cx="588926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Taille des ateliers bovins (en vaches) et SAU (en ha)</a:t>
            </a:r>
          </a:p>
        </p:txBody>
      </p:sp>
      <p:pic>
        <p:nvPicPr>
          <p:cNvPr id="7" name="Image 6">
            <a:extLst>
              <a:ext uri="{FF2B5EF4-FFF2-40B4-BE49-F238E27FC236}">
                <a16:creationId xmlns:a16="http://schemas.microsoft.com/office/drawing/2014/main" id="{133F3A05-5CC2-4C11-86AF-061E420492FF}"/>
              </a:ext>
            </a:extLst>
          </p:cNvPr>
          <p:cNvPicPr>
            <a:picLocks noChangeAspect="1"/>
          </p:cNvPicPr>
          <p:nvPr/>
        </p:nvPicPr>
        <p:blipFill>
          <a:blip r:embed="rId3"/>
          <a:stretch>
            <a:fillRect/>
          </a:stretch>
        </p:blipFill>
        <p:spPr>
          <a:xfrm>
            <a:off x="6386528" y="1813321"/>
            <a:ext cx="4216400" cy="3113807"/>
          </a:xfrm>
          <a:prstGeom prst="rect">
            <a:avLst/>
          </a:prstGeom>
        </p:spPr>
      </p:pic>
      <p:sp>
        <p:nvSpPr>
          <p:cNvPr id="11" name="Rectangle : coins arrondis 10">
            <a:extLst>
              <a:ext uri="{FF2B5EF4-FFF2-40B4-BE49-F238E27FC236}">
                <a16:creationId xmlns:a16="http://schemas.microsoft.com/office/drawing/2014/main" id="{F7E7FE00-6617-457B-8AD1-6F6137EFEB30}"/>
              </a:ext>
            </a:extLst>
          </p:cNvPr>
          <p:cNvSpPr/>
          <p:nvPr/>
        </p:nvSpPr>
        <p:spPr>
          <a:xfrm>
            <a:off x="2393609" y="2602498"/>
            <a:ext cx="2225040" cy="2378522"/>
          </a:xfrm>
          <a:prstGeom prst="roundRect">
            <a:avLst/>
          </a:prstGeom>
          <a:noFill/>
          <a:ln w="38100">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 coins arrondis 11">
            <a:extLst>
              <a:ext uri="{FF2B5EF4-FFF2-40B4-BE49-F238E27FC236}">
                <a16:creationId xmlns:a16="http://schemas.microsoft.com/office/drawing/2014/main" id="{C9ED0590-67DC-48F2-A838-DA23EC0981AD}"/>
              </a:ext>
            </a:extLst>
          </p:cNvPr>
          <p:cNvSpPr/>
          <p:nvPr/>
        </p:nvSpPr>
        <p:spPr>
          <a:xfrm>
            <a:off x="8194926" y="1766399"/>
            <a:ext cx="2408002" cy="2804261"/>
          </a:xfrm>
          <a:prstGeom prst="roundRect">
            <a:avLst/>
          </a:prstGeom>
          <a:noFill/>
          <a:ln w="38100">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 12">
            <a:extLst>
              <a:ext uri="{FF2B5EF4-FFF2-40B4-BE49-F238E27FC236}">
                <a16:creationId xmlns:a16="http://schemas.microsoft.com/office/drawing/2014/main" id="{A9FBF14F-9E72-44A3-B327-5F10F6A86C80}"/>
              </a:ext>
            </a:extLst>
          </p:cNvPr>
          <p:cNvPicPr>
            <a:picLocks noChangeAspect="1"/>
          </p:cNvPicPr>
          <p:nvPr/>
        </p:nvPicPr>
        <p:blipFill rotWithShape="1">
          <a:blip r:embed="rId4"/>
          <a:srcRect l="3292" t="28454" r="83864" b="57295"/>
          <a:stretch/>
        </p:blipFill>
        <p:spPr>
          <a:xfrm>
            <a:off x="9909167" y="5758756"/>
            <a:ext cx="953588" cy="583373"/>
          </a:xfrm>
          <a:prstGeom prst="rect">
            <a:avLst/>
          </a:prstGeom>
          <a:solidFill>
            <a:schemeClr val="bg1"/>
          </a:solidFill>
          <a:ln>
            <a:noFill/>
          </a:ln>
        </p:spPr>
      </p:pic>
    </p:spTree>
    <p:extLst>
      <p:ext uri="{BB962C8B-B14F-4D97-AF65-F5344CB8AC3E}">
        <p14:creationId xmlns:p14="http://schemas.microsoft.com/office/powerpoint/2010/main" val="249895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D189F8-2432-4123-B7B0-4BEB60C264F9}"/>
              </a:ext>
            </a:extLst>
          </p:cNvPr>
          <p:cNvSpPr/>
          <p:nvPr/>
        </p:nvSpPr>
        <p:spPr>
          <a:xfrm>
            <a:off x="0" y="73235"/>
            <a:ext cx="12168000" cy="951030"/>
          </a:xfrm>
          <a:prstGeom prst="rect">
            <a:avLst/>
          </a:prstGeom>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fr-FR"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Devenir des exploitations porcines </a:t>
            </a:r>
            <a:r>
              <a:rPr kumimoji="0" lang="fr-FR" sz="3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-mixtes et spés- </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fr-FR"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avec chef de plus de 60 ans</a:t>
            </a:r>
            <a:endParaRPr kumimoji="0" lang="fr-FR"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ZoneTexte 5">
            <a:extLst>
              <a:ext uri="{FF2B5EF4-FFF2-40B4-BE49-F238E27FC236}">
                <a16:creationId xmlns:a16="http://schemas.microsoft.com/office/drawing/2014/main" id="{E07C74B2-9D95-44D3-B409-FE152C1B0576}"/>
              </a:ext>
            </a:extLst>
          </p:cNvPr>
          <p:cNvSpPr txBox="1"/>
          <p:nvPr/>
        </p:nvSpPr>
        <p:spPr>
          <a:xfrm>
            <a:off x="41998" y="1022160"/>
            <a:ext cx="12150002" cy="777136"/>
          </a:xfrm>
          <a:prstGeom prst="rect">
            <a:avLst/>
          </a:prstGeom>
          <a:noFill/>
        </p:spPr>
        <p:txBody>
          <a:bodyPr wrap="square">
            <a:spAutoFit/>
          </a:bodyPr>
          <a:lstStyle/>
          <a:p>
            <a:pPr marL="0" marR="0" lvl="0" indent="0" algn="ctr" defTabSz="914400" rtl="0" eaLnBrk="0" fontAlgn="base" latinLnBrk="0" hangingPunct="0">
              <a:lnSpc>
                <a:spcPct val="100000"/>
              </a:lnSpc>
              <a:spcBef>
                <a:spcPts val="1200"/>
              </a:spcBef>
              <a:spcAft>
                <a:spcPts val="300"/>
              </a:spcAft>
              <a:buClrTx/>
              <a:buSzTx/>
              <a:buFontTx/>
              <a:buNone/>
              <a:tabLst/>
              <a:defRPr/>
            </a:pPr>
            <a:r>
              <a:rPr kumimoji="0" lang="fr-FR" sz="16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 12,6% des EA spé PO + 14,8% des EA mixtes</a:t>
            </a:r>
          </a:p>
          <a:p>
            <a:pPr marL="0" marR="0" lvl="0" indent="0" algn="ctr" defTabSz="914400" rtl="0" eaLnBrk="0" fontAlgn="base" latinLnBrk="0" hangingPunct="0">
              <a:lnSpc>
                <a:spcPct val="100000"/>
              </a:lnSpc>
              <a:spcBef>
                <a:spcPts val="1200"/>
              </a:spcBef>
              <a:spcAft>
                <a:spcPts val="30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(devenir dans les 3 prochaines années)</a:t>
            </a:r>
          </a:p>
        </p:txBody>
      </p:sp>
      <p:sp>
        <p:nvSpPr>
          <p:cNvPr id="8" name="ZoneTexte 7">
            <a:extLst>
              <a:ext uri="{FF2B5EF4-FFF2-40B4-BE49-F238E27FC236}">
                <a16:creationId xmlns:a16="http://schemas.microsoft.com/office/drawing/2014/main" id="{24309C20-4FB5-448F-9FDC-4656F0D3FFC9}"/>
              </a:ext>
            </a:extLst>
          </p:cNvPr>
          <p:cNvSpPr txBox="1"/>
          <p:nvPr/>
        </p:nvSpPr>
        <p:spPr>
          <a:xfrm>
            <a:off x="1554093" y="1878462"/>
            <a:ext cx="8850918" cy="2877711"/>
          </a:xfrm>
          <a:prstGeom prst="rect">
            <a:avLst/>
          </a:prstGeom>
          <a:solidFill>
            <a:srgbClr val="F0F4FA"/>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0" fontAlgn="base" latinLnBrk="0" hangingPunct="0">
              <a:lnSpc>
                <a:spcPct val="100000"/>
              </a:lnSpc>
              <a:spcBef>
                <a:spcPts val="600"/>
              </a:spcBef>
              <a:spcAft>
                <a:spcPct val="0"/>
              </a:spcAft>
              <a:buClrTx/>
              <a:buSzTx/>
              <a:buFontTx/>
              <a:buNone/>
              <a:tabLst/>
              <a:defRPr/>
            </a:pPr>
            <a:endParaRPr kumimoji="0" lang="fr-FR"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fr-FR" sz="2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Départ envisagé par 73% de ces mixtes, </a:t>
            </a:r>
          </a:p>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avec moitié de reprise d’EA par un membre de la famille. </a:t>
            </a:r>
          </a:p>
          <a:p>
            <a:pPr marL="0" marR="0" lvl="0" indent="0" algn="ctr" defTabSz="914400" rtl="0" eaLnBrk="0" fontAlgn="base" latinLnBrk="0" hangingPunct="0">
              <a:lnSpc>
                <a:spcPct val="100000"/>
              </a:lnSpc>
              <a:spcBef>
                <a:spcPts val="600"/>
              </a:spcBef>
              <a:spcAft>
                <a:spcPct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fr-FR" sz="2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50% des spécialisés envisagent un départ</a:t>
            </a: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0" marR="0" lvl="0" indent="0" algn="ctr" defTabSz="914400" rtl="0" eaLnBrk="0" fontAlgn="base" latinLnBrk="0" hangingPunct="0">
              <a:lnSpc>
                <a:spcPct val="100000"/>
              </a:lnSpc>
              <a:spcBef>
                <a:spcPts val="600"/>
              </a:spcBef>
              <a:spcAft>
                <a:spcPct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Image 6">
            <a:extLst>
              <a:ext uri="{FF2B5EF4-FFF2-40B4-BE49-F238E27FC236}">
                <a16:creationId xmlns:a16="http://schemas.microsoft.com/office/drawing/2014/main" id="{7CDD183E-E3F4-4482-912D-9F9601CE919B}"/>
              </a:ext>
            </a:extLst>
          </p:cNvPr>
          <p:cNvPicPr>
            <a:picLocks noChangeAspect="1"/>
          </p:cNvPicPr>
          <p:nvPr/>
        </p:nvPicPr>
        <p:blipFill rotWithShape="1">
          <a:blip r:embed="rId2"/>
          <a:srcRect l="3292" t="28454" r="83864" b="57295"/>
          <a:stretch/>
        </p:blipFill>
        <p:spPr>
          <a:xfrm>
            <a:off x="9928217" y="5691642"/>
            <a:ext cx="953588" cy="583373"/>
          </a:xfrm>
          <a:prstGeom prst="rect">
            <a:avLst/>
          </a:prstGeom>
          <a:solidFill>
            <a:schemeClr val="bg1"/>
          </a:solidFill>
          <a:ln>
            <a:noFill/>
          </a:ln>
        </p:spPr>
      </p:pic>
    </p:spTree>
    <p:extLst>
      <p:ext uri="{BB962C8B-B14F-4D97-AF65-F5344CB8AC3E}">
        <p14:creationId xmlns:p14="http://schemas.microsoft.com/office/powerpoint/2010/main" val="1904796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10"/>
          <p:cNvPicPr>
            <a:picLocks noChangeAspect="1"/>
          </p:cNvPicPr>
          <p:nvPr/>
        </p:nvPicPr>
        <p:blipFill rotWithShape="1">
          <a:blip r:embed="rId3" cstate="print">
            <a:extLst>
              <a:ext uri="{28A0092B-C50C-407E-A947-70E740481C1C}">
                <a14:useLocalDpi xmlns:a14="http://schemas.microsoft.com/office/drawing/2010/main" val="0"/>
              </a:ext>
            </a:extLst>
          </a:blip>
          <a:srcRect t="4925" r="39872"/>
          <a:stretch/>
        </p:blipFill>
        <p:spPr>
          <a:xfrm>
            <a:off x="1412273" y="652866"/>
            <a:ext cx="4087133" cy="4834033"/>
          </a:xfrm>
          <a:prstGeom prst="rect">
            <a:avLst/>
          </a:prstGeom>
        </p:spPr>
      </p:pic>
      <p:sp>
        <p:nvSpPr>
          <p:cNvPr id="5" name="Titre 1">
            <a:extLst>
              <a:ext uri="{FF2B5EF4-FFF2-40B4-BE49-F238E27FC236}">
                <a16:creationId xmlns:a16="http://schemas.microsoft.com/office/drawing/2014/main" id="{E99EAF1C-5005-48A3-A642-1911742CBD53}"/>
              </a:ext>
            </a:extLst>
          </p:cNvPr>
          <p:cNvSpPr txBox="1">
            <a:spLocks/>
          </p:cNvSpPr>
          <p:nvPr/>
        </p:nvSpPr>
        <p:spPr>
          <a:xfrm>
            <a:off x="-126275" y="-43544"/>
            <a:ext cx="12444549" cy="583476"/>
          </a:xfrm>
          <a:prstGeom prst="rect">
            <a:avLst/>
          </a:prstGeom>
        </p:spPr>
        <p:txBody>
          <a:bodyPr>
            <a:noAutofit/>
          </a:bodyPr>
          <a:lstStyle>
            <a:defPPr>
              <a:defRPr lang="fr-FR"/>
            </a:defPPr>
            <a:lvl1pPr algn="ctr">
              <a:lnSpc>
                <a:spcPct val="100000"/>
              </a:lnSpc>
              <a:defRPr sz="3100" b="1">
                <a:ea typeface="+mj-ea"/>
                <a:cs typeface="Calibri" panose="020F0502020204030204" pitchFamily="34" charset="0"/>
              </a:defRPr>
            </a:lvl1pPr>
            <a:lvl2pPr>
              <a:lnSpc>
                <a:spcPct val="90000"/>
              </a:lnSpc>
              <a:defRPr sz="4400">
                <a:latin typeface="Calibri Light" panose="020F0302020204030204" pitchFamily="34" charset="0"/>
              </a:defRPr>
            </a:lvl2pPr>
            <a:lvl3pPr>
              <a:lnSpc>
                <a:spcPct val="90000"/>
              </a:lnSpc>
              <a:defRPr sz="4400">
                <a:latin typeface="Calibri Light" panose="020F0302020204030204" pitchFamily="34" charset="0"/>
              </a:defRPr>
            </a:lvl3pPr>
            <a:lvl4pPr>
              <a:lnSpc>
                <a:spcPct val="90000"/>
              </a:lnSpc>
              <a:defRPr sz="4400">
                <a:latin typeface="Calibri Light" panose="020F0302020204030204" pitchFamily="34" charset="0"/>
              </a:defRPr>
            </a:lvl4pPr>
            <a:lvl5pPr>
              <a:lnSpc>
                <a:spcPct val="90000"/>
              </a:lnSpc>
              <a:defRPr sz="4400">
                <a:latin typeface="Calibri Light" panose="020F0302020204030204" pitchFamily="34" charset="0"/>
              </a:defRPr>
            </a:lvl5pPr>
            <a:lvl6pPr marL="457200" fontAlgn="base">
              <a:lnSpc>
                <a:spcPct val="90000"/>
              </a:lnSpc>
              <a:spcBef>
                <a:spcPct val="0"/>
              </a:spcBef>
              <a:spcAft>
                <a:spcPct val="0"/>
              </a:spcAft>
              <a:defRPr sz="4400">
                <a:latin typeface="Calibri Light" panose="020F0302020204030204" pitchFamily="34" charset="0"/>
              </a:defRPr>
            </a:lvl6pPr>
            <a:lvl7pPr marL="914400" fontAlgn="base">
              <a:lnSpc>
                <a:spcPct val="90000"/>
              </a:lnSpc>
              <a:spcBef>
                <a:spcPct val="0"/>
              </a:spcBef>
              <a:spcAft>
                <a:spcPct val="0"/>
              </a:spcAft>
              <a:defRPr sz="4400">
                <a:latin typeface="Calibri Light" panose="020F0302020204030204" pitchFamily="34" charset="0"/>
              </a:defRPr>
            </a:lvl7pPr>
            <a:lvl8pPr marL="1371600" fontAlgn="base">
              <a:lnSpc>
                <a:spcPct val="90000"/>
              </a:lnSpc>
              <a:spcBef>
                <a:spcPct val="0"/>
              </a:spcBef>
              <a:spcAft>
                <a:spcPct val="0"/>
              </a:spcAft>
              <a:defRPr sz="4400">
                <a:latin typeface="Calibri Light" panose="020F0302020204030204" pitchFamily="34" charset="0"/>
              </a:defRPr>
            </a:lvl8pPr>
            <a:lvl9pPr marL="1828800" fontAlgn="base">
              <a:lnSpc>
                <a:spcPct val="90000"/>
              </a:lnSpc>
              <a:spcBef>
                <a:spcPct val="0"/>
              </a:spcBef>
              <a:spcAft>
                <a:spcPct val="0"/>
              </a:spcAft>
              <a:defRPr sz="4400">
                <a:latin typeface="Calibri Light" panose="020F03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3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Présence contrastée des secteurs amont et aval dans le territoire MC</a:t>
            </a:r>
          </a:p>
        </p:txBody>
      </p:sp>
      <p:sp>
        <p:nvSpPr>
          <p:cNvPr id="7" name="ZoneTexte 6"/>
          <p:cNvSpPr txBox="1"/>
          <p:nvPr/>
        </p:nvSpPr>
        <p:spPr>
          <a:xfrm>
            <a:off x="1922474" y="5486900"/>
            <a:ext cx="20116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sym typeface="Wingdings" panose="05000000000000000000" pitchFamily="2" charset="2"/>
              </a:rPr>
              <a:t> </a:t>
            </a:r>
            <a:r>
              <a:rPr kumimoji="0" lang="fr-FR"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Densité max MC = 10 X moins qu’en Bretagne</a:t>
            </a:r>
            <a:endParaRPr kumimoji="0" lang="fr-FR" sz="1800" b="0" i="0" u="none" strike="noStrike" kern="1200" cap="none" spc="0" normalizeH="0" baseline="30000" noProof="0" dirty="0">
              <a:ln>
                <a:noFill/>
              </a:ln>
              <a:solidFill>
                <a:prstClr val="black">
                  <a:lumMod val="95000"/>
                  <a:lumOff val="5000"/>
                </a:prstClr>
              </a:solidFill>
              <a:effectLst/>
              <a:uLnTx/>
              <a:uFillTx/>
              <a:latin typeface="Calibri" panose="020F0502020204030204"/>
              <a:ea typeface="+mn-ea"/>
              <a:cs typeface="+mn-cs"/>
            </a:endParaRPr>
          </a:p>
        </p:txBody>
      </p:sp>
      <p:pic>
        <p:nvPicPr>
          <p:cNvPr id="12" name="Image 11">
            <a:extLst>
              <a:ext uri="{FF2B5EF4-FFF2-40B4-BE49-F238E27FC236}">
                <a16:creationId xmlns:a16="http://schemas.microsoft.com/office/drawing/2014/main" id="{8557005D-B991-1854-8262-88B1BA686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1144" y="652866"/>
            <a:ext cx="4048719" cy="4946744"/>
          </a:xfrm>
          <a:prstGeom prst="rect">
            <a:avLst/>
          </a:prstGeom>
        </p:spPr>
      </p:pic>
      <p:pic>
        <p:nvPicPr>
          <p:cNvPr id="6" name="Image 5">
            <a:extLst>
              <a:ext uri="{FF2B5EF4-FFF2-40B4-BE49-F238E27FC236}">
                <a16:creationId xmlns:a16="http://schemas.microsoft.com/office/drawing/2014/main" id="{C3C70276-DC2D-4A91-9800-28B75D02C5D6}"/>
              </a:ext>
            </a:extLst>
          </p:cNvPr>
          <p:cNvPicPr>
            <a:picLocks noChangeAspect="1"/>
          </p:cNvPicPr>
          <p:nvPr/>
        </p:nvPicPr>
        <p:blipFill rotWithShape="1">
          <a:blip r:embed="rId5"/>
          <a:srcRect l="51410" t="27169" r="31071" b="54845"/>
          <a:stretch/>
        </p:blipFill>
        <p:spPr>
          <a:xfrm>
            <a:off x="4452433" y="5662815"/>
            <a:ext cx="1009649" cy="571500"/>
          </a:xfrm>
          <a:prstGeom prst="rect">
            <a:avLst/>
          </a:prstGeom>
          <a:solidFill>
            <a:schemeClr val="bg1"/>
          </a:solidFill>
          <a:ln>
            <a:noFill/>
          </a:ln>
        </p:spPr>
      </p:pic>
      <p:sp>
        <p:nvSpPr>
          <p:cNvPr id="8" name="ZoneTexte 7">
            <a:extLst>
              <a:ext uri="{FF2B5EF4-FFF2-40B4-BE49-F238E27FC236}">
                <a16:creationId xmlns:a16="http://schemas.microsoft.com/office/drawing/2014/main" id="{0E7FAD80-392C-4B00-B407-DE8E9F618B81}"/>
              </a:ext>
            </a:extLst>
          </p:cNvPr>
          <p:cNvSpPr txBox="1"/>
          <p:nvPr/>
        </p:nvSpPr>
        <p:spPr>
          <a:xfrm>
            <a:off x="-311051" y="652865"/>
            <a:ext cx="2011680"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Densité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de sites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porcins de production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en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(Source : BD PORC)</a:t>
            </a:r>
            <a:endParaRPr kumimoji="0" lang="fr-FR" sz="1400" b="0" i="0" u="none" strike="noStrike" kern="1200" cap="none" spc="0" normalizeH="0" baseline="30000" noProof="0" dirty="0">
              <a:ln>
                <a:noFill/>
              </a:ln>
              <a:solidFill>
                <a:prstClr val="black">
                  <a:lumMod val="95000"/>
                  <a:lumOff val="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934376379"/>
      </p:ext>
    </p:extLst>
  </p:cSld>
  <p:clrMapOvr>
    <a:masterClrMapping/>
  </p:clrMapOvr>
  <mc:AlternateContent xmlns:mc="http://schemas.openxmlformats.org/markup-compatibility/2006" xmlns:p14="http://schemas.microsoft.com/office/powerpoint/2010/main">
    <mc:Choice Requires="p14">
      <p:transition spd="slow" p14:dur="2000" advTm="89400"/>
    </mc:Choice>
    <mc:Fallback xmlns="">
      <p:transition spd="slow" advTm="894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869" y="889247"/>
            <a:ext cx="12483737" cy="5888535"/>
          </a:xfrm>
          <a:prstGeom prst="rect">
            <a:avLst/>
          </a:prstGeom>
        </p:spPr>
        <p:txBody>
          <a:bodyPr wrap="square">
            <a:spAutoFit/>
          </a:bodyPr>
          <a:lstStyle/>
          <a:p>
            <a:pPr marL="0" marR="0" lvl="0" indent="0" algn="ctr" defTabSz="914400" rtl="0" eaLnBrk="1" fontAlgn="auto" latinLnBrk="0" hangingPunct="1">
              <a:lnSpc>
                <a:spcPct val="114000"/>
              </a:lnSpc>
              <a:spcBef>
                <a:spcPts val="1800"/>
              </a:spcBef>
              <a:spcAft>
                <a:spcPts val="0"/>
              </a:spcAft>
              <a:buClr>
                <a:srgbClr val="C00000"/>
              </a:buClr>
              <a:buSzTx/>
              <a:buFontTx/>
              <a:buNone/>
              <a:tabLst/>
              <a:defRPr/>
            </a:pPr>
            <a:r>
              <a:rPr kumimoji="0" lang="fr-FR" sz="3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Majorité d’exploitations mixtes associant bovins et porcins</a:t>
            </a:r>
          </a:p>
          <a:p>
            <a:pPr marL="0" marR="0" lvl="0" indent="0" algn="ctr" defTabSz="914400" rtl="0" eaLnBrk="1" fontAlgn="auto" latinLnBrk="0" hangingPunct="1">
              <a:lnSpc>
                <a:spcPct val="114000"/>
              </a:lnSpc>
              <a:spcBef>
                <a:spcPts val="1800"/>
              </a:spcBef>
              <a:spcAft>
                <a:spcPts val="0"/>
              </a:spcAft>
              <a:buClr>
                <a:srgbClr val="C00000"/>
              </a:buClr>
              <a:buSzTx/>
              <a:buFontTx/>
              <a:buNone/>
              <a:tabLst/>
              <a:defRPr/>
            </a:pPr>
            <a:r>
              <a:rPr kumimoji="0" lang="fr-FR" sz="3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mais reconfiguration de la mixité </a:t>
            </a:r>
          </a:p>
          <a:p>
            <a:pPr marL="0" marR="0" lvl="0" indent="0" algn="ctr" defTabSz="914400" rtl="0" eaLnBrk="1" fontAlgn="auto" latinLnBrk="0" hangingPunct="1">
              <a:lnSpc>
                <a:spcPct val="114000"/>
              </a:lnSpc>
              <a:spcBef>
                <a:spcPts val="1800"/>
              </a:spcBef>
              <a:spcAft>
                <a:spcPts val="0"/>
              </a:spcAft>
              <a:buClr>
                <a:srgbClr val="C00000"/>
              </a:buClr>
              <a:buSzTx/>
              <a:buFontTx/>
              <a:buNone/>
              <a:tabLst/>
              <a:defRPr/>
            </a:pPr>
            <a:r>
              <a:rPr kumimoji="0" lang="fr-FR" sz="3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a:t>
            </a:r>
            <a:r>
              <a:rPr kumimoji="0" lang="fr-FR" sz="2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Arial" panose="020B0604020202020204" pitchFamily="34" charset="0"/>
              </a:rPr>
              <a:t>lait</a:t>
            </a:r>
            <a:r>
              <a:rPr kumimoji="0" lang="fr-FR" sz="2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Arial" panose="020B0604020202020204" pitchFamily="34" charset="0"/>
                <a:sym typeface="Wingdings 3" panose="05040102010807070707" pitchFamily="18" charset="2"/>
              </a:rPr>
              <a:t>viande</a:t>
            </a:r>
            <a:r>
              <a:rPr kumimoji="0" lang="fr-FR"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sym typeface="Wingdings 3" panose="05040102010807070707" pitchFamily="18" charset="2"/>
              </a:rPr>
              <a:t>, naisseur-engraisseur engraisseur, main d’œuvre familiale </a:t>
            </a:r>
            <a:r>
              <a:rPr kumimoji="0" lang="fr-FR" sz="2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Arial" panose="020B0604020202020204" pitchFamily="34" charset="0"/>
                <a:sym typeface="Wingdings 3" panose="05040102010807070707" pitchFamily="18" charset="2"/>
              </a:rPr>
              <a:t>m.o</a:t>
            </a:r>
            <a:r>
              <a:rPr kumimoji="0" lang="fr-FR"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sym typeface="Wingdings 3" panose="05040102010807070707" pitchFamily="18" charset="2"/>
              </a:rPr>
              <a:t>. non familiale</a:t>
            </a:r>
            <a:r>
              <a:rPr kumimoji="0" lang="fr-FR" sz="3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sym typeface="Wingdings 3" panose="05040102010807070707" pitchFamily="18" charset="2"/>
              </a:rPr>
              <a:t>)</a:t>
            </a:r>
          </a:p>
          <a:p>
            <a:pPr marL="0" marR="0" lvl="0" indent="0" algn="ctr" defTabSz="914400" rtl="0" eaLnBrk="1" fontAlgn="auto" latinLnBrk="0" hangingPunct="1">
              <a:lnSpc>
                <a:spcPct val="114000"/>
              </a:lnSpc>
              <a:spcBef>
                <a:spcPts val="1800"/>
              </a:spcBef>
              <a:spcAft>
                <a:spcPts val="0"/>
              </a:spcAft>
              <a:buClr>
                <a:srgbClr val="C00000"/>
              </a:buClr>
              <a:buSzTx/>
              <a:buFontTx/>
              <a:buNone/>
              <a:tabLst/>
              <a:defRPr/>
            </a:pPr>
            <a:endParaRPr kumimoji="0" lang="fr-FR" sz="3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sym typeface="Wingdings 3" panose="05040102010807070707" pitchFamily="18" charset="2"/>
            </a:endParaRPr>
          </a:p>
          <a:p>
            <a:pPr marL="0" marR="0" lvl="0" indent="0" algn="ctr" defTabSz="914400" rtl="0" eaLnBrk="1" fontAlgn="auto" latinLnBrk="0" hangingPunct="1">
              <a:lnSpc>
                <a:spcPct val="114000"/>
              </a:lnSpc>
              <a:spcBef>
                <a:spcPts val="1800"/>
              </a:spcBef>
              <a:spcAft>
                <a:spcPts val="0"/>
              </a:spcAft>
              <a:buClr>
                <a:srgbClr val="C00000"/>
              </a:buClr>
              <a:buSzTx/>
              <a:buFontTx/>
              <a:buNone/>
              <a:tabLst/>
              <a:defRPr/>
            </a:pPr>
            <a:r>
              <a:rPr kumimoji="0" lang="fr-FR" sz="3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Agrandissement-spécialisation des élevages </a:t>
            </a:r>
          </a:p>
          <a:p>
            <a:pPr marL="0" marR="0" lvl="0" indent="0" algn="ctr" defTabSz="914400" rtl="0" eaLnBrk="1" fontAlgn="auto" latinLnBrk="0" hangingPunct="1">
              <a:lnSpc>
                <a:spcPct val="114000"/>
              </a:lnSpc>
              <a:spcBef>
                <a:spcPts val="1800"/>
              </a:spcBef>
              <a:spcAft>
                <a:spcPts val="0"/>
              </a:spcAft>
              <a:buClr>
                <a:srgbClr val="C00000"/>
              </a:buClr>
              <a:buSzTx/>
              <a:buFontTx/>
              <a:buNone/>
              <a:tabLst/>
              <a:defRPr/>
            </a:pPr>
            <a:r>
              <a:rPr kumimoji="0" lang="fr-FR" sz="3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avec maintien de la densité porcine </a:t>
            </a:r>
          </a:p>
          <a:p>
            <a:pPr marL="0" marR="0" lvl="0" indent="0" algn="ctr" defTabSz="914400" rtl="0" eaLnBrk="1" fontAlgn="auto" latinLnBrk="0" hangingPunct="1">
              <a:lnSpc>
                <a:spcPct val="114000"/>
              </a:lnSpc>
              <a:spcBef>
                <a:spcPts val="1800"/>
              </a:spcBef>
              <a:spcAft>
                <a:spcPts val="0"/>
              </a:spcAft>
              <a:buClr>
                <a:srgbClr val="C00000"/>
              </a:buClr>
              <a:buSzTx/>
              <a:buFontTx/>
              <a:buNone/>
              <a:tabLst/>
              <a:defRPr/>
            </a:pPr>
            <a:r>
              <a:rPr kumimoji="0" lang="fr-FR" sz="3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=&gt; reconfiguration du maillage territoriale</a:t>
            </a:r>
            <a:r>
              <a:rPr kumimoji="0" lang="fr-FR" sz="3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a:t>
            </a:r>
          </a:p>
          <a:p>
            <a:pPr marL="0" marR="0" lvl="0" indent="0" algn="ctr" defTabSz="914400" rtl="0" eaLnBrk="1" fontAlgn="auto" latinLnBrk="0" hangingPunct="1">
              <a:lnSpc>
                <a:spcPct val="114000"/>
              </a:lnSpc>
              <a:spcBef>
                <a:spcPts val="1800"/>
              </a:spcBef>
              <a:spcAft>
                <a:spcPts val="0"/>
              </a:spcAft>
              <a:buClr>
                <a:srgbClr val="C00000"/>
              </a:buClr>
              <a:buSzTx/>
              <a:buFontTx/>
              <a:buNone/>
              <a:tabLst/>
              <a:defRPr/>
            </a:pPr>
            <a:endParaRPr kumimoji="0" lang="fr-FR" sz="3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Titre 1">
            <a:extLst>
              <a:ext uri="{FF2B5EF4-FFF2-40B4-BE49-F238E27FC236}">
                <a16:creationId xmlns:a16="http://schemas.microsoft.com/office/drawing/2014/main" id="{DD778126-F998-4E3B-9329-A81705611E7F}"/>
              </a:ext>
            </a:extLst>
          </p:cNvPr>
          <p:cNvSpPr txBox="1">
            <a:spLocks/>
          </p:cNvSpPr>
          <p:nvPr/>
        </p:nvSpPr>
        <p:spPr>
          <a:xfrm>
            <a:off x="-512323" y="0"/>
            <a:ext cx="12704323" cy="683686"/>
          </a:xfrm>
          <a:prstGeom prst="rect">
            <a:avLst/>
          </a:prstGeom>
        </p:spPr>
        <p:txBody>
          <a:bodyPr>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70AD47">
                    <a:lumMod val="60000"/>
                    <a:lumOff val="40000"/>
                  </a:srgbClr>
                </a:solidFill>
                <a:effectLst/>
                <a:uLnTx/>
                <a:uFillTx/>
                <a:latin typeface="Calibri" panose="020F0502020204030204" pitchFamily="34" charset="0"/>
                <a:ea typeface="+mj-ea"/>
                <a:cs typeface="Calibri" panose="020F0502020204030204" pitchFamily="34" charset="0"/>
              </a:rPr>
              <a:t>En conclusion…</a:t>
            </a:r>
          </a:p>
        </p:txBody>
      </p:sp>
    </p:spTree>
    <p:custDataLst>
      <p:tags r:id="rId1"/>
    </p:custDataLst>
    <p:extLst>
      <p:ext uri="{BB962C8B-B14F-4D97-AF65-F5344CB8AC3E}">
        <p14:creationId xmlns:p14="http://schemas.microsoft.com/office/powerpoint/2010/main" val="1526654937"/>
      </p:ext>
    </p:extLst>
  </p:cSld>
  <p:clrMapOvr>
    <a:masterClrMapping/>
  </p:clrMapOvr>
  <mc:AlternateContent xmlns:mc="http://schemas.openxmlformats.org/markup-compatibility/2006" xmlns:p14="http://schemas.microsoft.com/office/powerpoint/2010/main">
    <mc:Choice Requires="p14">
      <p:transition spd="slow" p14:dur="2000" advTm="85242"/>
    </mc:Choice>
    <mc:Fallback xmlns="">
      <p:transition spd="slow" advTm="85242"/>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1C03F0-1C48-C594-BFA3-B378BFBF1515}"/>
              </a:ext>
            </a:extLst>
          </p:cNvPr>
          <p:cNvSpPr>
            <a:spLocks noGrp="1"/>
          </p:cNvSpPr>
          <p:nvPr>
            <p:ph type="ctrTitle"/>
          </p:nvPr>
        </p:nvSpPr>
        <p:spPr>
          <a:xfrm>
            <a:off x="2315618" y="1104803"/>
            <a:ext cx="10354491" cy="2387600"/>
          </a:xfrm>
        </p:spPr>
        <p:txBody>
          <a:bodyPr/>
          <a:lstStyle/>
          <a:p>
            <a:pPr algn="ctr"/>
            <a:r>
              <a:rPr lang="fr-FR" dirty="0"/>
              <a:t>Le porc au  NORD-EST </a:t>
            </a:r>
            <a:br>
              <a:rPr lang="fr-FR" dirty="0"/>
            </a:br>
            <a:r>
              <a:rPr lang="fr-FR" dirty="0"/>
              <a:t>du massif central</a:t>
            </a:r>
          </a:p>
        </p:txBody>
      </p:sp>
      <p:sp>
        <p:nvSpPr>
          <p:cNvPr id="3" name="Sous-titre 2">
            <a:extLst>
              <a:ext uri="{FF2B5EF4-FFF2-40B4-BE49-F238E27FC236}">
                <a16:creationId xmlns:a16="http://schemas.microsoft.com/office/drawing/2014/main" id="{704C7887-3B50-33B0-7FC0-2944A34D0BBE}"/>
              </a:ext>
            </a:extLst>
          </p:cNvPr>
          <p:cNvSpPr>
            <a:spLocks noGrp="1"/>
          </p:cNvSpPr>
          <p:nvPr>
            <p:ph type="subTitle" idx="1"/>
          </p:nvPr>
        </p:nvSpPr>
        <p:spPr>
          <a:xfrm>
            <a:off x="2845995" y="3816196"/>
            <a:ext cx="9144000" cy="1655762"/>
          </a:xfrm>
        </p:spPr>
        <p:txBody>
          <a:bodyPr/>
          <a:lstStyle/>
          <a:p>
            <a:r>
              <a:rPr lang="fr-FR" b="1" dirty="0">
                <a:solidFill>
                  <a:schemeClr val="tx1"/>
                </a:solidFill>
              </a:rPr>
              <a:t>Focus Loire/Haute-Loire/Rhône</a:t>
            </a:r>
          </a:p>
          <a:p>
            <a:r>
              <a:rPr lang="fr-FR" sz="2000" dirty="0">
                <a:solidFill>
                  <a:schemeClr val="tx1"/>
                </a:solidFill>
              </a:rPr>
              <a:t>Données Enquête Postale - 2019</a:t>
            </a:r>
          </a:p>
        </p:txBody>
      </p:sp>
      <p:pic>
        <p:nvPicPr>
          <p:cNvPr id="4" name="Image 3">
            <a:extLst>
              <a:ext uri="{FF2B5EF4-FFF2-40B4-BE49-F238E27FC236}">
                <a16:creationId xmlns:a16="http://schemas.microsoft.com/office/drawing/2014/main" id="{033D4E08-EB60-4089-BACC-83952FA52FA1}"/>
              </a:ext>
            </a:extLst>
          </p:cNvPr>
          <p:cNvPicPr>
            <a:picLocks noChangeAspect="1"/>
          </p:cNvPicPr>
          <p:nvPr/>
        </p:nvPicPr>
        <p:blipFill>
          <a:blip r:embed="rId2"/>
          <a:stretch>
            <a:fillRect/>
          </a:stretch>
        </p:blipFill>
        <p:spPr>
          <a:xfrm>
            <a:off x="130743" y="-108916"/>
            <a:ext cx="4369751" cy="5923717"/>
          </a:xfrm>
          <a:prstGeom prst="rect">
            <a:avLst/>
          </a:prstGeom>
        </p:spPr>
      </p:pic>
      <p:sp>
        <p:nvSpPr>
          <p:cNvPr id="5" name="ZoneTexte 4">
            <a:extLst>
              <a:ext uri="{FF2B5EF4-FFF2-40B4-BE49-F238E27FC236}">
                <a16:creationId xmlns:a16="http://schemas.microsoft.com/office/drawing/2014/main" id="{E4B9A3CD-FE15-4CF6-B8F0-1997E940126E}"/>
              </a:ext>
            </a:extLst>
          </p:cNvPr>
          <p:cNvSpPr txBox="1"/>
          <p:nvPr/>
        </p:nvSpPr>
        <p:spPr>
          <a:xfrm>
            <a:off x="191495" y="5366612"/>
            <a:ext cx="23952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Sources</a:t>
            </a:r>
            <a:r>
              <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 2010 &amp; IFIP 2019</a:t>
            </a:r>
          </a:p>
        </p:txBody>
      </p:sp>
      <p:sp>
        <p:nvSpPr>
          <p:cNvPr id="6" name="Flèche droite à entaille 3">
            <a:extLst>
              <a:ext uri="{FF2B5EF4-FFF2-40B4-BE49-F238E27FC236}">
                <a16:creationId xmlns:a16="http://schemas.microsoft.com/office/drawing/2014/main" id="{82E9FE4F-714E-46DE-AB4A-6659DAA6AA05}"/>
              </a:ext>
            </a:extLst>
          </p:cNvPr>
          <p:cNvSpPr/>
          <p:nvPr/>
        </p:nvSpPr>
        <p:spPr>
          <a:xfrm rot="9477167">
            <a:off x="3631380" y="1844959"/>
            <a:ext cx="818800" cy="543565"/>
          </a:xfrm>
          <a:prstGeom prst="notchedRightArrow">
            <a:avLst/>
          </a:prstGeom>
          <a:pattFill prst="pct75">
            <a:fgClr>
              <a:srgbClr val="86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Image 6">
            <a:extLst>
              <a:ext uri="{FF2B5EF4-FFF2-40B4-BE49-F238E27FC236}">
                <a16:creationId xmlns:a16="http://schemas.microsoft.com/office/drawing/2014/main" id="{A051134F-15FC-493B-ABA5-BAC72AE18D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83" t="54751" r="82126" b="35563"/>
          <a:stretch/>
        </p:blipFill>
        <p:spPr>
          <a:xfrm>
            <a:off x="275442" y="11752"/>
            <a:ext cx="1711055" cy="961340"/>
          </a:xfrm>
          <a:prstGeom prst="rect">
            <a:avLst/>
          </a:prstGeom>
          <a:ln w="12700" cmpd="sng">
            <a:solidFill>
              <a:schemeClr val="tx1"/>
            </a:solidFill>
          </a:ln>
          <a:effectLst>
            <a:softEdge rad="12700"/>
          </a:effectLst>
        </p:spPr>
      </p:pic>
      <p:sp>
        <p:nvSpPr>
          <p:cNvPr id="8" name="ZoneTexte 7">
            <a:extLst>
              <a:ext uri="{FF2B5EF4-FFF2-40B4-BE49-F238E27FC236}">
                <a16:creationId xmlns:a16="http://schemas.microsoft.com/office/drawing/2014/main" id="{FAD10341-88B2-4E97-B563-E3922315E3B6}"/>
              </a:ext>
            </a:extLst>
          </p:cNvPr>
          <p:cNvSpPr txBox="1"/>
          <p:nvPr/>
        </p:nvSpPr>
        <p:spPr>
          <a:xfrm rot="20248526">
            <a:off x="3650424" y="1908485"/>
            <a:ext cx="1024240"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Arial" panose="020B0604020202020204" pitchFamily="34" charset="0"/>
                <a:ea typeface="Trebuchet MS"/>
                <a:cs typeface="Arial" panose="020B0604020202020204" pitchFamily="34" charset="0"/>
              </a:rPr>
              <a:t>Est-MC</a:t>
            </a:r>
            <a:endParaRPr kumimoji="0" lang="fr-F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Flèche droite à entaille 6">
            <a:extLst>
              <a:ext uri="{FF2B5EF4-FFF2-40B4-BE49-F238E27FC236}">
                <a16:creationId xmlns:a16="http://schemas.microsoft.com/office/drawing/2014/main" id="{08662CF8-04AE-4341-A776-899459CB4AB7}"/>
              </a:ext>
            </a:extLst>
          </p:cNvPr>
          <p:cNvSpPr/>
          <p:nvPr/>
        </p:nvSpPr>
        <p:spPr>
          <a:xfrm rot="20289249">
            <a:off x="227786" y="3950708"/>
            <a:ext cx="1214074" cy="558783"/>
          </a:xfrm>
          <a:prstGeom prst="notchedRightArrow">
            <a:avLst>
              <a:gd name="adj1" fmla="val 50000"/>
              <a:gd name="adj2" fmla="val 50000"/>
            </a:avLst>
          </a:prstGeom>
          <a:pattFill prst="pct90">
            <a:fgClr>
              <a:srgbClr val="860000"/>
            </a:fgClr>
            <a:bgClr>
              <a:schemeClr val="bg1"/>
            </a:bgClr>
          </a:patt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ZoneTexte 9">
            <a:extLst>
              <a:ext uri="{FF2B5EF4-FFF2-40B4-BE49-F238E27FC236}">
                <a16:creationId xmlns:a16="http://schemas.microsoft.com/office/drawing/2014/main" id="{97C37EE6-E0C8-4E12-8955-203EA7AFB716}"/>
              </a:ext>
            </a:extLst>
          </p:cNvPr>
          <p:cNvSpPr txBox="1"/>
          <p:nvPr/>
        </p:nvSpPr>
        <p:spPr>
          <a:xfrm rot="20359716">
            <a:off x="281663" y="4034446"/>
            <a:ext cx="1325562"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pitchFamily="34" charset="0"/>
                <a:ea typeface="Trebuchet MS"/>
                <a:cs typeface="Arial" panose="020B0604020202020204" pitchFamily="34" charset="0"/>
              </a:rPr>
              <a:t>Sud O -MC</a:t>
            </a:r>
            <a:endParaRPr kumimoji="0" lang="fr-FR"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Flèche droite à entaille 8">
            <a:extLst>
              <a:ext uri="{FF2B5EF4-FFF2-40B4-BE49-F238E27FC236}">
                <a16:creationId xmlns:a16="http://schemas.microsoft.com/office/drawing/2014/main" id="{08B8D53D-988C-4060-B427-8B0824D47362}"/>
              </a:ext>
            </a:extLst>
          </p:cNvPr>
          <p:cNvSpPr/>
          <p:nvPr/>
        </p:nvSpPr>
        <p:spPr>
          <a:xfrm rot="605120">
            <a:off x="770815" y="1355081"/>
            <a:ext cx="909427" cy="475830"/>
          </a:xfrm>
          <a:prstGeom prst="notchedRightArrow">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ZoneTexte 11">
            <a:extLst>
              <a:ext uri="{FF2B5EF4-FFF2-40B4-BE49-F238E27FC236}">
                <a16:creationId xmlns:a16="http://schemas.microsoft.com/office/drawing/2014/main" id="{E4C3C246-17D9-4CA2-BD95-BBF38CEBC23C}"/>
              </a:ext>
            </a:extLst>
          </p:cNvPr>
          <p:cNvSpPr txBox="1"/>
          <p:nvPr/>
        </p:nvSpPr>
        <p:spPr>
          <a:xfrm rot="530659">
            <a:off x="779156" y="1476824"/>
            <a:ext cx="11376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pitchFamily="34" charset="0"/>
                <a:ea typeface="Trebuchet MS"/>
                <a:cs typeface="Arial" panose="020B0604020202020204" pitchFamily="34" charset="0"/>
              </a:rPr>
              <a:t>Nord-MC</a:t>
            </a:r>
            <a:endParaRPr kumimoji="0" lang="fr-FR"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87095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64" y="48987"/>
            <a:ext cx="727268" cy="72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 9"/>
          <p:cNvPicPr>
            <a:picLocks noChangeAspect="1"/>
          </p:cNvPicPr>
          <p:nvPr/>
        </p:nvPicPr>
        <p:blipFill>
          <a:blip r:embed="rId3"/>
          <a:stretch>
            <a:fillRect/>
          </a:stretch>
        </p:blipFill>
        <p:spPr>
          <a:xfrm>
            <a:off x="1789750" y="1261733"/>
            <a:ext cx="3781419" cy="5126163"/>
          </a:xfrm>
          <a:prstGeom prst="rect">
            <a:avLst/>
          </a:prstGeom>
        </p:spPr>
      </p:pic>
      <p:sp>
        <p:nvSpPr>
          <p:cNvPr id="11" name="Flèche droite à entaille 10"/>
          <p:cNvSpPr/>
          <p:nvPr/>
        </p:nvSpPr>
        <p:spPr>
          <a:xfrm rot="7144094">
            <a:off x="4787558" y="2695971"/>
            <a:ext cx="808346" cy="418904"/>
          </a:xfrm>
          <a:prstGeom prst="notchedRightArrow">
            <a:avLst/>
          </a:prstGeom>
          <a:solidFill>
            <a:srgbClr val="860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p:cNvSpPr txBox="1"/>
          <p:nvPr/>
        </p:nvSpPr>
        <p:spPr>
          <a:xfrm>
            <a:off x="1781719" y="5860257"/>
            <a:ext cx="22030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sng" strike="noStrike" kern="1200" cap="none" spc="0" normalizeH="0" baseline="0" noProof="0" dirty="0">
                <a:ln>
                  <a:noFill/>
                </a:ln>
                <a:solidFill>
                  <a:prstClr val="black"/>
                </a:solidFill>
                <a:effectLst/>
                <a:uLnTx/>
                <a:uFillTx/>
                <a:latin typeface="Calibri Light" panose="020F0302020204030204"/>
                <a:ea typeface="+mn-ea"/>
                <a:cs typeface="+mn-cs"/>
              </a:rPr>
              <a:t>Source</a:t>
            </a:r>
            <a:r>
              <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mn-cs"/>
              </a:rPr>
              <a:t>Agreste 2010 &amp; IFIP</a:t>
            </a:r>
          </a:p>
        </p:txBody>
      </p:sp>
      <p:sp>
        <p:nvSpPr>
          <p:cNvPr id="13" name="Rectangle 12"/>
          <p:cNvSpPr/>
          <p:nvPr/>
        </p:nvSpPr>
        <p:spPr>
          <a:xfrm>
            <a:off x="1789750" y="1300852"/>
            <a:ext cx="364359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Light" panose="020F0302020204030204"/>
                <a:ea typeface="+mn-ea"/>
                <a:cs typeface="+mn-cs"/>
              </a:rPr>
              <a:t>Carte des orientations technico-économiques  communales des exploitations dans l’ensemble du Massif  Central</a:t>
            </a:r>
          </a:p>
        </p:txBody>
      </p:sp>
      <p:pic>
        <p:nvPicPr>
          <p:cNvPr id="14" name="Image 13"/>
          <p:cNvPicPr>
            <a:picLocks noChangeAspect="1"/>
          </p:cNvPicPr>
          <p:nvPr/>
        </p:nvPicPr>
        <p:blipFill rotWithShape="1">
          <a:blip r:embed="rId4" cstate="print">
            <a:extLst>
              <a:ext uri="{28A0092B-C50C-407E-A947-70E740481C1C}">
                <a14:useLocalDpi xmlns:a14="http://schemas.microsoft.com/office/drawing/2010/main" val="0"/>
              </a:ext>
            </a:extLst>
          </a:blip>
          <a:srcRect l="5683" t="54751" r="82126" b="35563"/>
          <a:stretch/>
        </p:blipFill>
        <p:spPr>
          <a:xfrm>
            <a:off x="1879498" y="1925411"/>
            <a:ext cx="1258417" cy="707030"/>
          </a:xfrm>
          <a:prstGeom prst="rect">
            <a:avLst/>
          </a:prstGeom>
          <a:ln w="12700" cmpd="sng">
            <a:solidFill>
              <a:schemeClr val="tx1"/>
            </a:solidFill>
          </a:ln>
          <a:effectLst>
            <a:softEdge rad="12700"/>
          </a:effectLst>
        </p:spPr>
      </p:pic>
      <p:pic>
        <p:nvPicPr>
          <p:cNvPr id="15" name="Espace réservé du contenu 10"/>
          <p:cNvPicPr>
            <a:picLocks noChangeAspect="1"/>
          </p:cNvPicPr>
          <p:nvPr/>
        </p:nvPicPr>
        <p:blipFill rotWithShape="1">
          <a:blip r:embed="rId5" cstate="print">
            <a:extLst>
              <a:ext uri="{28A0092B-C50C-407E-A947-70E740481C1C}">
                <a14:useLocalDpi xmlns:a14="http://schemas.microsoft.com/office/drawing/2010/main" val="0"/>
              </a:ext>
            </a:extLst>
          </a:blip>
          <a:srcRect t="4925" r="39872"/>
          <a:stretch/>
        </p:blipFill>
        <p:spPr>
          <a:xfrm>
            <a:off x="6328646" y="1270960"/>
            <a:ext cx="4330390" cy="5121744"/>
          </a:xfrm>
          <a:prstGeom prst="rect">
            <a:avLst/>
          </a:prstGeom>
        </p:spPr>
      </p:pic>
      <p:sp>
        <p:nvSpPr>
          <p:cNvPr id="16" name="Rectangle 15"/>
          <p:cNvSpPr/>
          <p:nvPr/>
        </p:nvSpPr>
        <p:spPr>
          <a:xfrm>
            <a:off x="6328646" y="1261733"/>
            <a:ext cx="433039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Light" panose="020F0302020204030204"/>
                <a:ea typeface="+mn-ea"/>
                <a:cs typeface="+mn-cs"/>
              </a:rPr>
              <a:t>Carte de la densité en élevage porcin dans l’ensemble du Massif </a:t>
            </a:r>
          </a:p>
        </p:txBody>
      </p:sp>
      <p:sp>
        <p:nvSpPr>
          <p:cNvPr id="17" name="Flèche droite à entaille 16"/>
          <p:cNvSpPr/>
          <p:nvPr/>
        </p:nvSpPr>
        <p:spPr>
          <a:xfrm rot="7144094">
            <a:off x="9832661" y="2538933"/>
            <a:ext cx="808346" cy="418904"/>
          </a:xfrm>
          <a:prstGeom prst="notchedRightArrow">
            <a:avLst/>
          </a:prstGeom>
          <a:solidFill>
            <a:srgbClr val="860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35892" y="-464527"/>
            <a:ext cx="12270866" cy="1523494"/>
          </a:xfrm>
          <a:prstGeom prst="rect">
            <a:avLst/>
          </a:prstGeom>
          <a:solidFill>
            <a:schemeClr val="bg1"/>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000" b="1" i="0" u="none" strike="noStrike" kern="1200" cap="none" spc="0" normalizeH="0" baseline="0" noProof="0" dirty="0">
              <a:ln>
                <a:noFill/>
              </a:ln>
              <a:solidFill>
                <a:srgbClr val="FF9933"/>
              </a:solidFill>
              <a:effectLst/>
              <a:uLnTx/>
              <a:uFillTx/>
              <a:latin typeface="Calibri" panose="020F0502020204030204"/>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Au Nord-Est du MC, diversité d’orientation de production d’herbivores,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avec porcins en secteurs bovin laitier ou mixte bovin lait- bovin viande</a:t>
            </a:r>
            <a:endParaRPr kumimoji="0" lang="fr-FR" sz="3000" b="0" i="0" u="none" strike="noStrike" kern="1200" cap="none" spc="0" normalizeH="0" baseline="0" noProof="0" dirty="0">
              <a:ln>
                <a:noFill/>
              </a:ln>
              <a:solidFill>
                <a:srgbClr val="FF993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283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EE09DF-1220-46E1-8149-384E34DD67C0}"/>
              </a:ext>
            </a:extLst>
          </p:cNvPr>
          <p:cNvSpPr/>
          <p:nvPr/>
        </p:nvSpPr>
        <p:spPr>
          <a:xfrm>
            <a:off x="2345167" y="1222536"/>
            <a:ext cx="7627434" cy="369332"/>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70AD47"/>
                </a:solidFill>
                <a:effectLst/>
                <a:uLnTx/>
                <a:uFillTx/>
                <a:latin typeface="Calibri" panose="020F0502020204030204" pitchFamily="34" charset="0"/>
                <a:ea typeface="+mn-ea"/>
                <a:cs typeface="+mn-cs"/>
              </a:rPr>
              <a:t>117 sites porcins commercialisant plus de 10 porcs </a:t>
            </a:r>
            <a:r>
              <a:rPr kumimoji="0" lang="fr-FR" sz="1800" b="0" i="0" u="none" strike="noStrike" kern="1200" cap="none" spc="0" normalizeH="0" baseline="0" noProof="0" dirty="0">
                <a:ln>
                  <a:noFill/>
                </a:ln>
                <a:solidFill>
                  <a:srgbClr val="70AD47"/>
                </a:solidFill>
                <a:effectLst/>
                <a:uLnTx/>
                <a:uFillTx/>
                <a:latin typeface="Calibri" panose="020F0502020204030204" pitchFamily="34" charset="0"/>
                <a:ea typeface="+mn-ea"/>
                <a:cs typeface="+mn-cs"/>
              </a:rPr>
              <a:t>= 9% des sites du Massif</a:t>
            </a:r>
            <a:endParaRPr kumimoji="0" lang="fr-FR" sz="2000" b="0" i="0" u="none" strike="noStrike" kern="1200" cap="none" spc="0" normalizeH="0" baseline="0" noProof="0" dirty="0">
              <a:ln>
                <a:noFill/>
              </a:ln>
              <a:solidFill>
                <a:srgbClr val="70AD47"/>
              </a:solidFill>
              <a:effectLst/>
              <a:uLnTx/>
              <a:uFillTx/>
              <a:latin typeface="Calibri" panose="020F0502020204030204" pitchFamily="34" charset="0"/>
              <a:ea typeface="+mn-ea"/>
              <a:cs typeface="+mn-cs"/>
            </a:endParaRPr>
          </a:p>
        </p:txBody>
      </p:sp>
      <p:sp>
        <p:nvSpPr>
          <p:cNvPr id="3" name="Rectangle 2">
            <a:extLst>
              <a:ext uri="{FF2B5EF4-FFF2-40B4-BE49-F238E27FC236}">
                <a16:creationId xmlns:a16="http://schemas.microsoft.com/office/drawing/2014/main" id="{AD594534-A0B3-4282-9C96-D39C0B056CD3}"/>
              </a:ext>
            </a:extLst>
          </p:cNvPr>
          <p:cNvSpPr/>
          <p:nvPr/>
        </p:nvSpPr>
        <p:spPr>
          <a:xfrm>
            <a:off x="4987544" y="1692647"/>
            <a:ext cx="3511539" cy="64633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E7A975"/>
                </a:solidFill>
                <a:effectLst/>
                <a:uLnTx/>
                <a:uFillTx/>
                <a:latin typeface="Calibri" panose="020F0502020204030204" pitchFamily="34" charset="0"/>
                <a:ea typeface="+mn-ea"/>
                <a:cs typeface="+mn-cs"/>
              </a:rPr>
              <a:t> 83 202 porcs charcutiers produits</a:t>
            </a:r>
            <a:r>
              <a:rPr kumimoji="0" lang="fr-FR" sz="1800" b="0" i="0" u="none" strike="noStrike" kern="1200" cap="none" spc="0" normalizeH="0" baseline="0" noProof="0" dirty="0">
                <a:ln>
                  <a:noFill/>
                </a:ln>
                <a:solidFill>
                  <a:srgbClr val="E7A975"/>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E7A975"/>
                </a:solidFill>
                <a:effectLst/>
                <a:uLnTx/>
                <a:uFillTx/>
                <a:latin typeface="Calibri" panose="020F0502020204030204" pitchFamily="34" charset="0"/>
                <a:ea typeface="+mn-ea"/>
                <a:cs typeface="+mn-cs"/>
              </a:rPr>
              <a:t>= 8% de la production du Massif</a:t>
            </a:r>
          </a:p>
        </p:txBody>
      </p:sp>
      <p:sp>
        <p:nvSpPr>
          <p:cNvPr id="4" name="Forme libre 3">
            <a:extLst>
              <a:ext uri="{FF2B5EF4-FFF2-40B4-BE49-F238E27FC236}">
                <a16:creationId xmlns:a16="http://schemas.microsoft.com/office/drawing/2014/main" id="{529E7233-55BC-468D-9235-A256D403EBDF}"/>
              </a:ext>
            </a:extLst>
          </p:cNvPr>
          <p:cNvSpPr/>
          <p:nvPr/>
        </p:nvSpPr>
        <p:spPr>
          <a:xfrm>
            <a:off x="4106755" y="1581498"/>
            <a:ext cx="858644" cy="289932"/>
          </a:xfrm>
          <a:custGeom>
            <a:avLst/>
            <a:gdLst>
              <a:gd name="connsiteX0" fmla="*/ 0 w 858644"/>
              <a:gd name="connsiteY0" fmla="*/ 0 h 289932"/>
              <a:gd name="connsiteX1" fmla="*/ 156117 w 858644"/>
              <a:gd name="connsiteY1" fmla="*/ 211873 h 289932"/>
              <a:gd name="connsiteX2" fmla="*/ 858644 w 858644"/>
              <a:gd name="connsiteY2" fmla="*/ 289932 h 289932"/>
            </a:gdLst>
            <a:ahLst/>
            <a:cxnLst>
              <a:cxn ang="0">
                <a:pos x="connsiteX0" y="connsiteY0"/>
              </a:cxn>
              <a:cxn ang="0">
                <a:pos x="connsiteX1" y="connsiteY1"/>
              </a:cxn>
              <a:cxn ang="0">
                <a:pos x="connsiteX2" y="connsiteY2"/>
              </a:cxn>
            </a:cxnLst>
            <a:rect l="l" t="t" r="r" b="b"/>
            <a:pathLst>
              <a:path w="858644" h="289932">
                <a:moveTo>
                  <a:pt x="0" y="0"/>
                </a:moveTo>
                <a:cubicBezTo>
                  <a:pt x="6505" y="81775"/>
                  <a:pt x="13010" y="163551"/>
                  <a:pt x="156117" y="211873"/>
                </a:cubicBezTo>
                <a:cubicBezTo>
                  <a:pt x="299224" y="260195"/>
                  <a:pt x="578934" y="275063"/>
                  <a:pt x="858644" y="289932"/>
                </a:cubicBezTo>
              </a:path>
            </a:pathLst>
          </a:custGeom>
          <a:noFill/>
          <a:ln w="25400">
            <a:solidFill>
              <a:srgbClr val="E7A975"/>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A2916240-6C19-4227-BC83-94B3ADF78923}"/>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847626" y="1685422"/>
            <a:ext cx="801827" cy="430669"/>
          </a:xfrm>
          <a:prstGeom prst="rect">
            <a:avLst/>
          </a:prstGeom>
          <a:solidFill>
            <a:schemeClr val="bg1"/>
          </a:solidFill>
        </p:spPr>
      </p:pic>
      <p:graphicFrame>
        <p:nvGraphicFramePr>
          <p:cNvPr id="6" name="Graphique 5">
            <a:extLst>
              <a:ext uri="{FF2B5EF4-FFF2-40B4-BE49-F238E27FC236}">
                <a16:creationId xmlns:a16="http://schemas.microsoft.com/office/drawing/2014/main" id="{27C62331-6A14-4F27-8701-428B36FC26F2}"/>
              </a:ext>
            </a:extLst>
          </p:cNvPr>
          <p:cNvGraphicFramePr>
            <a:graphicFrameLocks noChangeAspect="1"/>
          </p:cNvGraphicFramePr>
          <p:nvPr/>
        </p:nvGraphicFramePr>
        <p:xfrm>
          <a:off x="2520255" y="3568038"/>
          <a:ext cx="3233156" cy="2367680"/>
        </p:xfrm>
        <a:graphic>
          <a:graphicData uri="http://schemas.openxmlformats.org/drawingml/2006/chart">
            <c:chart xmlns:c="http://schemas.openxmlformats.org/drawingml/2006/chart" xmlns:r="http://schemas.openxmlformats.org/officeDocument/2006/relationships" r:id="rId3"/>
          </a:graphicData>
        </a:graphic>
      </p:graphicFrame>
      <p:sp>
        <p:nvSpPr>
          <p:cNvPr id="7" name="ZoneTexte 6">
            <a:extLst>
              <a:ext uri="{FF2B5EF4-FFF2-40B4-BE49-F238E27FC236}">
                <a16:creationId xmlns:a16="http://schemas.microsoft.com/office/drawing/2014/main" id="{512C550D-BD8D-4C37-B0A9-658F861866E1}"/>
              </a:ext>
            </a:extLst>
          </p:cNvPr>
          <p:cNvSpPr txBox="1">
            <a:spLocks noChangeAspect="1"/>
          </p:cNvSpPr>
          <p:nvPr/>
        </p:nvSpPr>
        <p:spPr>
          <a:xfrm>
            <a:off x="2345167" y="3229779"/>
            <a:ext cx="3515365"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mn-cs"/>
              </a:rPr>
              <a:t>34 % de sites porcins avec truies</a:t>
            </a:r>
          </a:p>
        </p:txBody>
      </p:sp>
      <p:sp>
        <p:nvSpPr>
          <p:cNvPr id="8" name="Rectangle à coins arrondis 22">
            <a:extLst>
              <a:ext uri="{FF2B5EF4-FFF2-40B4-BE49-F238E27FC236}">
                <a16:creationId xmlns:a16="http://schemas.microsoft.com/office/drawing/2014/main" id="{C08F81A1-BDA2-46FE-B377-597ECAB06AEF}"/>
              </a:ext>
            </a:extLst>
          </p:cNvPr>
          <p:cNvSpPr/>
          <p:nvPr/>
        </p:nvSpPr>
        <p:spPr>
          <a:xfrm>
            <a:off x="2593924" y="3269492"/>
            <a:ext cx="3015510" cy="2451850"/>
          </a:xfrm>
          <a:prstGeom prst="roundRect">
            <a:avLst>
              <a:gd name="adj" fmla="val 3932"/>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à coins arrondis 23">
            <a:extLst>
              <a:ext uri="{FF2B5EF4-FFF2-40B4-BE49-F238E27FC236}">
                <a16:creationId xmlns:a16="http://schemas.microsoft.com/office/drawing/2014/main" id="{7C8F77B1-3F56-40A6-AB7B-405ABFD7C656}"/>
              </a:ext>
            </a:extLst>
          </p:cNvPr>
          <p:cNvSpPr/>
          <p:nvPr/>
        </p:nvSpPr>
        <p:spPr>
          <a:xfrm>
            <a:off x="6994939" y="3221621"/>
            <a:ext cx="3015510" cy="2451850"/>
          </a:xfrm>
          <a:prstGeom prst="roundRect">
            <a:avLst>
              <a:gd name="adj" fmla="val 3932"/>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à coins arrondis 58">
            <a:extLst>
              <a:ext uri="{FF2B5EF4-FFF2-40B4-BE49-F238E27FC236}">
                <a16:creationId xmlns:a16="http://schemas.microsoft.com/office/drawing/2014/main" id="{EABEC5F2-3DEE-4BF6-94F3-312F18323B15}"/>
              </a:ext>
            </a:extLst>
          </p:cNvPr>
          <p:cNvSpPr/>
          <p:nvPr/>
        </p:nvSpPr>
        <p:spPr>
          <a:xfrm>
            <a:off x="7310040" y="3133558"/>
            <a:ext cx="2565560" cy="4344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BA463F"/>
                </a:solidFill>
                <a:effectLst/>
                <a:uLnTx/>
                <a:uFillTx/>
                <a:latin typeface="Calibri Light" panose="020F0302020204030204"/>
                <a:ea typeface="+mn-ea"/>
                <a:cs typeface="+mn-cs"/>
              </a:rPr>
              <a:t>72% d’élevages mixtes </a:t>
            </a:r>
          </a:p>
        </p:txBody>
      </p:sp>
      <p:pic>
        <p:nvPicPr>
          <p:cNvPr id="11" name="Image 10">
            <a:extLst>
              <a:ext uri="{FF2B5EF4-FFF2-40B4-BE49-F238E27FC236}">
                <a16:creationId xmlns:a16="http://schemas.microsoft.com/office/drawing/2014/main" id="{9822F1BA-FDA3-4DB2-9553-B5EE24ECC07E}"/>
              </a:ext>
            </a:extLst>
          </p:cNvPr>
          <p:cNvPicPr>
            <a:picLocks noChangeAspect="1"/>
          </p:cNvPicPr>
          <p:nvPr/>
        </p:nvPicPr>
        <p:blipFill rotWithShape="1">
          <a:blip r:embed="rId4"/>
          <a:srcRect l="31116" t="14398" r="30760" b="13015"/>
          <a:stretch/>
        </p:blipFill>
        <p:spPr>
          <a:xfrm>
            <a:off x="3228419" y="3698381"/>
            <a:ext cx="1816828" cy="1782869"/>
          </a:xfrm>
          <a:prstGeom prst="rect">
            <a:avLst/>
          </a:prstGeom>
        </p:spPr>
      </p:pic>
      <p:pic>
        <p:nvPicPr>
          <p:cNvPr id="12" name="Image 11">
            <a:extLst>
              <a:ext uri="{FF2B5EF4-FFF2-40B4-BE49-F238E27FC236}">
                <a16:creationId xmlns:a16="http://schemas.microsoft.com/office/drawing/2014/main" id="{8E10123D-C094-4344-BD6F-6D664743A0AD}"/>
              </a:ext>
            </a:extLst>
          </p:cNvPr>
          <p:cNvPicPr>
            <a:picLocks noChangeAspect="1"/>
          </p:cNvPicPr>
          <p:nvPr/>
        </p:nvPicPr>
        <p:blipFill>
          <a:blip r:embed="rId5"/>
          <a:stretch>
            <a:fillRect/>
          </a:stretch>
        </p:blipFill>
        <p:spPr>
          <a:xfrm>
            <a:off x="7300167" y="3497850"/>
            <a:ext cx="2526168" cy="2175621"/>
          </a:xfrm>
          <a:prstGeom prst="rect">
            <a:avLst/>
          </a:prstGeom>
        </p:spPr>
      </p:pic>
      <p:sp>
        <p:nvSpPr>
          <p:cNvPr id="13" name="Rectangle 12">
            <a:extLst>
              <a:ext uri="{FF2B5EF4-FFF2-40B4-BE49-F238E27FC236}">
                <a16:creationId xmlns:a16="http://schemas.microsoft.com/office/drawing/2014/main" id="{CD698D30-254D-4CC5-B314-4B3DC93DBD53}"/>
              </a:ext>
            </a:extLst>
          </p:cNvPr>
          <p:cNvSpPr/>
          <p:nvPr/>
        </p:nvSpPr>
        <p:spPr>
          <a:xfrm>
            <a:off x="2381453" y="2553444"/>
            <a:ext cx="7387303" cy="369332"/>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n-ea"/>
                <a:cs typeface="+mn-cs"/>
              </a:rPr>
              <a:t>84% des exploitations porcines </a:t>
            </a:r>
            <a:r>
              <a:rPr kumimoji="0" lang="fr-FR" sz="18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n-ea"/>
                <a:cs typeface="+mn-cs"/>
              </a:rPr>
              <a:t>sont situées en </a:t>
            </a:r>
            <a:r>
              <a:rPr kumimoji="0" lang="fr-FR" sz="18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n-ea"/>
                <a:cs typeface="+mn-cs"/>
              </a:rPr>
              <a:t>zone de montagne</a:t>
            </a:r>
            <a:r>
              <a:rPr kumimoji="0" lang="fr-FR" sz="18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n-ea"/>
                <a:cs typeface="+mn-cs"/>
              </a:rPr>
              <a:t>.</a:t>
            </a:r>
          </a:p>
        </p:txBody>
      </p:sp>
      <p:sp>
        <p:nvSpPr>
          <p:cNvPr id="15" name="Forme libre 11">
            <a:extLst>
              <a:ext uri="{FF2B5EF4-FFF2-40B4-BE49-F238E27FC236}">
                <a16:creationId xmlns:a16="http://schemas.microsoft.com/office/drawing/2014/main" id="{8609121F-D3EE-4BF6-8836-57642E1C577A}"/>
              </a:ext>
            </a:extLst>
          </p:cNvPr>
          <p:cNvSpPr/>
          <p:nvPr/>
        </p:nvSpPr>
        <p:spPr>
          <a:xfrm>
            <a:off x="4124316" y="3765235"/>
            <a:ext cx="816554" cy="1258490"/>
          </a:xfrm>
          <a:custGeom>
            <a:avLst/>
            <a:gdLst>
              <a:gd name="connsiteX0" fmla="*/ 35365 w 816554"/>
              <a:gd name="connsiteY0" fmla="*/ 8244 h 1258490"/>
              <a:gd name="connsiteX1" fmla="*/ 285263 w 816554"/>
              <a:gd name="connsiteY1" fmla="*/ 53680 h 1258490"/>
              <a:gd name="connsiteX2" fmla="*/ 552200 w 816554"/>
              <a:gd name="connsiteY2" fmla="*/ 218385 h 1258490"/>
              <a:gd name="connsiteX3" fmla="*/ 705546 w 816554"/>
              <a:gd name="connsiteY3" fmla="*/ 428527 h 1258490"/>
              <a:gd name="connsiteX4" fmla="*/ 807777 w 816554"/>
              <a:gd name="connsiteY4" fmla="*/ 672745 h 1258490"/>
              <a:gd name="connsiteX5" fmla="*/ 802098 w 816554"/>
              <a:gd name="connsiteY5" fmla="*/ 985118 h 1258490"/>
              <a:gd name="connsiteX6" fmla="*/ 728264 w 816554"/>
              <a:gd name="connsiteY6" fmla="*/ 1155503 h 1258490"/>
              <a:gd name="connsiteX7" fmla="*/ 671469 w 816554"/>
              <a:gd name="connsiteY7" fmla="*/ 1257734 h 1258490"/>
              <a:gd name="connsiteX8" fmla="*/ 415891 w 816554"/>
              <a:gd name="connsiteY8" fmla="*/ 1104388 h 1258490"/>
              <a:gd name="connsiteX9" fmla="*/ 279583 w 816554"/>
              <a:gd name="connsiteY9" fmla="*/ 1002157 h 1258490"/>
              <a:gd name="connsiteX10" fmla="*/ 97839 w 816554"/>
              <a:gd name="connsiteY10" fmla="*/ 894246 h 1258490"/>
              <a:gd name="connsiteX11" fmla="*/ 24006 w 816554"/>
              <a:gd name="connsiteY11" fmla="*/ 803374 h 1258490"/>
              <a:gd name="connsiteX12" fmla="*/ 6967 w 816554"/>
              <a:gd name="connsiteY12" fmla="*/ 479642 h 1258490"/>
              <a:gd name="connsiteX13" fmla="*/ 1288 w 816554"/>
              <a:gd name="connsiteY13" fmla="*/ 201347 h 1258490"/>
              <a:gd name="connsiteX14" fmla="*/ 35365 w 816554"/>
              <a:gd name="connsiteY14" fmla="*/ 8244 h 125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6554" h="1258490">
                <a:moveTo>
                  <a:pt x="35365" y="8244"/>
                </a:moveTo>
                <a:cubicBezTo>
                  <a:pt x="82694" y="-16367"/>
                  <a:pt x="199124" y="18657"/>
                  <a:pt x="285263" y="53680"/>
                </a:cubicBezTo>
                <a:cubicBezTo>
                  <a:pt x="371402" y="88703"/>
                  <a:pt x="482153" y="155911"/>
                  <a:pt x="552200" y="218385"/>
                </a:cubicBezTo>
                <a:cubicBezTo>
                  <a:pt x="622247" y="280859"/>
                  <a:pt x="662950" y="352801"/>
                  <a:pt x="705546" y="428527"/>
                </a:cubicBezTo>
                <a:cubicBezTo>
                  <a:pt x="748142" y="504253"/>
                  <a:pt x="791685" y="579980"/>
                  <a:pt x="807777" y="672745"/>
                </a:cubicBezTo>
                <a:cubicBezTo>
                  <a:pt x="823869" y="765510"/>
                  <a:pt x="815350" y="904658"/>
                  <a:pt x="802098" y="985118"/>
                </a:cubicBezTo>
                <a:cubicBezTo>
                  <a:pt x="788846" y="1065578"/>
                  <a:pt x="750036" y="1110067"/>
                  <a:pt x="728264" y="1155503"/>
                </a:cubicBezTo>
                <a:cubicBezTo>
                  <a:pt x="706492" y="1200939"/>
                  <a:pt x="723531" y="1266253"/>
                  <a:pt x="671469" y="1257734"/>
                </a:cubicBezTo>
                <a:cubicBezTo>
                  <a:pt x="619407" y="1249215"/>
                  <a:pt x="481205" y="1146984"/>
                  <a:pt x="415891" y="1104388"/>
                </a:cubicBezTo>
                <a:cubicBezTo>
                  <a:pt x="350577" y="1061792"/>
                  <a:pt x="332592" y="1037181"/>
                  <a:pt x="279583" y="1002157"/>
                </a:cubicBezTo>
                <a:cubicBezTo>
                  <a:pt x="226574" y="967133"/>
                  <a:pt x="140435" y="927376"/>
                  <a:pt x="97839" y="894246"/>
                </a:cubicBezTo>
                <a:cubicBezTo>
                  <a:pt x="55243" y="861116"/>
                  <a:pt x="39151" y="872475"/>
                  <a:pt x="24006" y="803374"/>
                </a:cubicBezTo>
                <a:cubicBezTo>
                  <a:pt x="8861" y="734273"/>
                  <a:pt x="10753" y="579980"/>
                  <a:pt x="6967" y="479642"/>
                </a:cubicBezTo>
                <a:cubicBezTo>
                  <a:pt x="3181" y="379304"/>
                  <a:pt x="341" y="275180"/>
                  <a:pt x="1288" y="201347"/>
                </a:cubicBezTo>
                <a:cubicBezTo>
                  <a:pt x="2235" y="127514"/>
                  <a:pt x="-11964" y="32855"/>
                  <a:pt x="35365" y="8244"/>
                </a:cubicBezTo>
                <a:close/>
              </a:path>
            </a:pathLst>
          </a:custGeom>
          <a:noFill/>
          <a:ln w="28575">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rme libre 12">
            <a:extLst>
              <a:ext uri="{FF2B5EF4-FFF2-40B4-BE49-F238E27FC236}">
                <a16:creationId xmlns:a16="http://schemas.microsoft.com/office/drawing/2014/main" id="{05694420-80A3-4CBB-9471-39249977761D}"/>
              </a:ext>
            </a:extLst>
          </p:cNvPr>
          <p:cNvSpPr/>
          <p:nvPr/>
        </p:nvSpPr>
        <p:spPr>
          <a:xfrm>
            <a:off x="7790796" y="3538434"/>
            <a:ext cx="1673627" cy="1645732"/>
          </a:xfrm>
          <a:custGeom>
            <a:avLst/>
            <a:gdLst>
              <a:gd name="connsiteX0" fmla="*/ 850013 w 1673627"/>
              <a:gd name="connsiteY0" fmla="*/ 2185 h 1645732"/>
              <a:gd name="connsiteX1" fmla="*/ 1122629 w 1673627"/>
              <a:gd name="connsiteY1" fmla="*/ 53300 h 1645732"/>
              <a:gd name="connsiteX2" fmla="*/ 1395245 w 1673627"/>
              <a:gd name="connsiteY2" fmla="*/ 200968 h 1645732"/>
              <a:gd name="connsiteX3" fmla="*/ 1599707 w 1673627"/>
              <a:gd name="connsiteY3" fmla="*/ 473584 h 1645732"/>
              <a:gd name="connsiteX4" fmla="*/ 1673541 w 1673627"/>
              <a:gd name="connsiteY4" fmla="*/ 859790 h 1645732"/>
              <a:gd name="connsiteX5" fmla="*/ 1588348 w 1673627"/>
              <a:gd name="connsiteY5" fmla="*/ 1183522 h 1645732"/>
              <a:gd name="connsiteX6" fmla="*/ 1378206 w 1673627"/>
              <a:gd name="connsiteY6" fmla="*/ 1450458 h 1645732"/>
              <a:gd name="connsiteX7" fmla="*/ 1116949 w 1673627"/>
              <a:gd name="connsiteY7" fmla="*/ 1581087 h 1645732"/>
              <a:gd name="connsiteX8" fmla="*/ 793218 w 1673627"/>
              <a:gd name="connsiteY8" fmla="*/ 1643561 h 1645732"/>
              <a:gd name="connsiteX9" fmla="*/ 384293 w 1673627"/>
              <a:gd name="connsiteY9" fmla="*/ 1507253 h 1645732"/>
              <a:gd name="connsiteX10" fmla="*/ 157113 w 1673627"/>
              <a:gd name="connsiteY10" fmla="*/ 1285753 h 1645732"/>
              <a:gd name="connsiteX11" fmla="*/ 26485 w 1673627"/>
              <a:gd name="connsiteY11" fmla="*/ 939303 h 1645732"/>
              <a:gd name="connsiteX12" fmla="*/ 15126 w 1673627"/>
              <a:gd name="connsiteY12" fmla="*/ 768918 h 1645732"/>
              <a:gd name="connsiteX13" fmla="*/ 196870 w 1673627"/>
              <a:gd name="connsiteY13" fmla="*/ 774597 h 1645732"/>
              <a:gd name="connsiteX14" fmla="*/ 503563 w 1673627"/>
              <a:gd name="connsiteY14" fmla="*/ 785956 h 1645732"/>
              <a:gd name="connsiteX15" fmla="*/ 793218 w 1673627"/>
              <a:gd name="connsiteY15" fmla="*/ 791636 h 1645732"/>
              <a:gd name="connsiteX16" fmla="*/ 821615 w 1673627"/>
              <a:gd name="connsiteY16" fmla="*/ 797315 h 1645732"/>
              <a:gd name="connsiteX17" fmla="*/ 827295 w 1673627"/>
              <a:gd name="connsiteY17" fmla="*/ 422468 h 1645732"/>
              <a:gd name="connsiteX18" fmla="*/ 827295 w 1673627"/>
              <a:gd name="connsiteY18" fmla="*/ 115775 h 1645732"/>
              <a:gd name="connsiteX19" fmla="*/ 850013 w 1673627"/>
              <a:gd name="connsiteY19" fmla="*/ 2185 h 16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73627" h="1645732">
                <a:moveTo>
                  <a:pt x="850013" y="2185"/>
                </a:moveTo>
                <a:cubicBezTo>
                  <a:pt x="899235" y="-8228"/>
                  <a:pt x="1031757" y="20169"/>
                  <a:pt x="1122629" y="53300"/>
                </a:cubicBezTo>
                <a:cubicBezTo>
                  <a:pt x="1213501" y="86431"/>
                  <a:pt x="1315732" y="130921"/>
                  <a:pt x="1395245" y="200968"/>
                </a:cubicBezTo>
                <a:cubicBezTo>
                  <a:pt x="1474758" y="271015"/>
                  <a:pt x="1553324" y="363780"/>
                  <a:pt x="1599707" y="473584"/>
                </a:cubicBezTo>
                <a:cubicBezTo>
                  <a:pt x="1646090" y="583388"/>
                  <a:pt x="1675434" y="741467"/>
                  <a:pt x="1673541" y="859790"/>
                </a:cubicBezTo>
                <a:cubicBezTo>
                  <a:pt x="1671648" y="978113"/>
                  <a:pt x="1637571" y="1085077"/>
                  <a:pt x="1588348" y="1183522"/>
                </a:cubicBezTo>
                <a:cubicBezTo>
                  <a:pt x="1539126" y="1281967"/>
                  <a:pt x="1456772" y="1384197"/>
                  <a:pt x="1378206" y="1450458"/>
                </a:cubicBezTo>
                <a:cubicBezTo>
                  <a:pt x="1299640" y="1516719"/>
                  <a:pt x="1214447" y="1548903"/>
                  <a:pt x="1116949" y="1581087"/>
                </a:cubicBezTo>
                <a:cubicBezTo>
                  <a:pt x="1019451" y="1613271"/>
                  <a:pt x="915327" y="1655867"/>
                  <a:pt x="793218" y="1643561"/>
                </a:cubicBezTo>
                <a:cubicBezTo>
                  <a:pt x="671109" y="1631255"/>
                  <a:pt x="490310" y="1566888"/>
                  <a:pt x="384293" y="1507253"/>
                </a:cubicBezTo>
                <a:cubicBezTo>
                  <a:pt x="278276" y="1447618"/>
                  <a:pt x="216748" y="1380411"/>
                  <a:pt x="157113" y="1285753"/>
                </a:cubicBezTo>
                <a:cubicBezTo>
                  <a:pt x="97478" y="1191095"/>
                  <a:pt x="50149" y="1025442"/>
                  <a:pt x="26485" y="939303"/>
                </a:cubicBezTo>
                <a:cubicBezTo>
                  <a:pt x="2821" y="853164"/>
                  <a:pt x="-13272" y="796369"/>
                  <a:pt x="15126" y="768918"/>
                </a:cubicBezTo>
                <a:cubicBezTo>
                  <a:pt x="43524" y="741467"/>
                  <a:pt x="196870" y="774597"/>
                  <a:pt x="196870" y="774597"/>
                </a:cubicBezTo>
                <a:lnTo>
                  <a:pt x="503563" y="785956"/>
                </a:lnTo>
                <a:lnTo>
                  <a:pt x="793218" y="791636"/>
                </a:lnTo>
                <a:cubicBezTo>
                  <a:pt x="846227" y="793529"/>
                  <a:pt x="815935" y="858843"/>
                  <a:pt x="821615" y="797315"/>
                </a:cubicBezTo>
                <a:cubicBezTo>
                  <a:pt x="827294" y="735787"/>
                  <a:pt x="826348" y="536058"/>
                  <a:pt x="827295" y="422468"/>
                </a:cubicBezTo>
                <a:cubicBezTo>
                  <a:pt x="828242" y="308878"/>
                  <a:pt x="828242" y="184876"/>
                  <a:pt x="827295" y="115775"/>
                </a:cubicBezTo>
                <a:cubicBezTo>
                  <a:pt x="826348" y="46674"/>
                  <a:pt x="800791" y="12598"/>
                  <a:pt x="850013" y="2185"/>
                </a:cubicBezTo>
                <a:close/>
              </a:path>
            </a:pathLst>
          </a:custGeom>
          <a:no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B182F47-3F4C-4FAB-ABA0-3D64878C9CD3}"/>
              </a:ext>
            </a:extLst>
          </p:cNvPr>
          <p:cNvSpPr/>
          <p:nvPr/>
        </p:nvSpPr>
        <p:spPr>
          <a:xfrm>
            <a:off x="520250" y="-429584"/>
            <a:ext cx="11109708" cy="152349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000" b="1" i="0" u="none" strike="noStrike" kern="1200" cap="none" spc="0" normalizeH="0" baseline="0" noProof="0" dirty="0">
              <a:ln>
                <a:noFill/>
              </a:ln>
              <a:solidFill>
                <a:srgbClr val="FF9933"/>
              </a:solidFill>
              <a:effectLst/>
              <a:uLnTx/>
              <a:uFillTx/>
              <a:latin typeface="Calibri" panose="020F0502020204030204"/>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Mixité porcin-bovin lait plus présente au N-E MC,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mais moins de sites avec naissage</a:t>
            </a:r>
            <a:endParaRPr kumimoji="0" lang="fr-FR" sz="3000" b="0" i="0" u="none" strike="noStrike" kern="1200" cap="none" spc="0" normalizeH="0" baseline="0" noProof="0" dirty="0">
              <a:ln>
                <a:noFill/>
              </a:ln>
              <a:solidFill>
                <a:srgbClr val="FF9933"/>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id="{C6DAF5B5-2934-435B-BBE2-CC2B49547F46}"/>
              </a:ext>
            </a:extLst>
          </p:cNvPr>
          <p:cNvSpPr txBox="1"/>
          <p:nvPr/>
        </p:nvSpPr>
        <p:spPr>
          <a:xfrm>
            <a:off x="-16585" y="5986394"/>
            <a:ext cx="274609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a:t>
            </a:r>
            <a:r>
              <a:rPr kumimoji="0" lang="fr-FR"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BDPORC 2018 &amp; Enquête Postale 2019</a:t>
            </a:r>
          </a:p>
        </p:txBody>
      </p:sp>
    </p:spTree>
    <p:extLst>
      <p:ext uri="{BB962C8B-B14F-4D97-AF65-F5344CB8AC3E}">
        <p14:creationId xmlns:p14="http://schemas.microsoft.com/office/powerpoint/2010/main" val="307920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p:bldP spid="8" grpId="0" animBg="1"/>
      <p:bldP spid="9" grpId="0" animBg="1"/>
      <p:bldP spid="10" grpId="0"/>
      <p:bldP spid="15"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D5012AB-99D5-6882-032D-4397C87AD5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804" y="233855"/>
            <a:ext cx="4244880" cy="2999232"/>
          </a:xfrm>
          <a:prstGeom prst="rect">
            <a:avLst/>
          </a:prstGeom>
        </p:spPr>
      </p:pic>
      <p:pic>
        <p:nvPicPr>
          <p:cNvPr id="8" name="Image 7">
            <a:extLst>
              <a:ext uri="{FF2B5EF4-FFF2-40B4-BE49-F238E27FC236}">
                <a16:creationId xmlns:a16="http://schemas.microsoft.com/office/drawing/2014/main" id="{5C8AFCC8-AF3F-41AF-B34B-07B431C87659}"/>
              </a:ext>
            </a:extLst>
          </p:cNvPr>
          <p:cNvPicPr>
            <a:picLocks noChangeAspect="1"/>
          </p:cNvPicPr>
          <p:nvPr/>
        </p:nvPicPr>
        <p:blipFill rotWithShape="1">
          <a:blip r:embed="rId3"/>
          <a:srcRect t="10000" r="21814" b="30575"/>
          <a:stretch/>
        </p:blipFill>
        <p:spPr>
          <a:xfrm>
            <a:off x="205804" y="3306369"/>
            <a:ext cx="6211614" cy="2635179"/>
          </a:xfrm>
          <a:prstGeom prst="rect">
            <a:avLst/>
          </a:prstGeom>
        </p:spPr>
      </p:pic>
      <p:sp>
        <p:nvSpPr>
          <p:cNvPr id="7" name="Rectangle 6">
            <a:extLst>
              <a:ext uri="{FF2B5EF4-FFF2-40B4-BE49-F238E27FC236}">
                <a16:creationId xmlns:a16="http://schemas.microsoft.com/office/drawing/2014/main" id="{710B70B4-7FEF-4550-A2A6-0E1F58041832}"/>
              </a:ext>
            </a:extLst>
          </p:cNvPr>
          <p:cNvSpPr/>
          <p:nvPr/>
        </p:nvSpPr>
        <p:spPr>
          <a:xfrm>
            <a:off x="3834126" y="916452"/>
            <a:ext cx="6775511" cy="1754326"/>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a:noFill/>
              </a:ln>
              <a:solidFill>
                <a:srgbClr val="FF993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Les atouts de la mixité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à dire d’éleveurs du Massif</a:t>
            </a:r>
            <a:endParaRPr kumimoji="0" lang="fr-FR" sz="3600" b="0" i="0" u="none" strike="noStrike" kern="1200" cap="none" spc="0" normalizeH="0" baseline="0" noProof="0" dirty="0">
              <a:ln>
                <a:noFill/>
              </a:ln>
              <a:solidFill>
                <a:srgbClr val="FF9933"/>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39025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2468" y="77127"/>
            <a:ext cx="12007064" cy="1046440"/>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Intérêts socio-économiques de la mixité porcs-herbivores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à dire d’éleveurs </a:t>
            </a:r>
            <a:r>
              <a:rPr kumimoji="0" lang="fr-FR" sz="3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23 enquêtes en EA mixtes 2020)</a:t>
            </a:r>
          </a:p>
        </p:txBody>
      </p:sp>
      <p:pic>
        <p:nvPicPr>
          <p:cNvPr id="12" name="Picture 6" descr="Fosse à lisier circulaire enterrée ou aérienne">
            <a:extLst>
              <a:ext uri="{FF2B5EF4-FFF2-40B4-BE49-F238E27FC236}">
                <a16:creationId xmlns:a16="http://schemas.microsoft.com/office/drawing/2014/main" id="{AB45A53D-1780-40A2-B515-64C07CF248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47817" y="745620"/>
            <a:ext cx="68703" cy="45719"/>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59E0B2E8-966E-47A1-825E-0B8FE3EC7505}"/>
              </a:ext>
            </a:extLst>
          </p:cNvPr>
          <p:cNvSpPr txBox="1"/>
          <p:nvPr/>
        </p:nvSpPr>
        <p:spPr>
          <a:xfrm>
            <a:off x="-2782" y="1334488"/>
            <a:ext cx="12192000" cy="5431808"/>
          </a:xfrm>
          <a:prstGeom prst="rect">
            <a:avLst/>
          </a:prstGeom>
          <a:noFill/>
        </p:spPr>
        <p:txBody>
          <a:bodyPr wrap="square">
            <a:spAutoFit/>
          </a:bodyPr>
          <a:lstStyle/>
          <a:p>
            <a:pPr marL="342900" marR="0" lvl="1" indent="-342900" algn="l" defTabSz="914400" rtl="0" eaLnBrk="1" fontAlgn="auto" latinLnBrk="0" hangingPunct="1">
              <a:lnSpc>
                <a:spcPct val="107000"/>
              </a:lnSpc>
              <a:spcBef>
                <a:spcPts val="1200"/>
              </a:spcBef>
              <a:spcAft>
                <a:spcPts val="0"/>
              </a:spcAft>
              <a:buClr>
                <a:srgbClr val="C00000"/>
              </a:buClr>
              <a:buSzTx/>
              <a:buFontTx/>
              <a:buAutoNum type="arabicPeriod"/>
              <a:tabLst/>
              <a:defRPr/>
            </a:pP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Compléter </a:t>
            </a:r>
            <a:r>
              <a:rPr kumimoji="0" lang="fr-FR" sz="26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le travail (salarié) et le revenu</a:t>
            </a: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quand foncier limitant &amp; quotas laitiers</a:t>
            </a:r>
            <a:b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Sécuriser le revenu avec les aides PAC liées aux herbivores</a:t>
            </a:r>
          </a:p>
          <a:p>
            <a:pPr marL="342900" marR="0" lvl="1" indent="-342900" algn="l" defTabSz="914400" rtl="0" eaLnBrk="1" fontAlgn="auto" latinLnBrk="0" hangingPunct="1">
              <a:lnSpc>
                <a:spcPct val="107000"/>
              </a:lnSpc>
              <a:spcBef>
                <a:spcPts val="1200"/>
              </a:spcBef>
              <a:spcAft>
                <a:spcPts val="0"/>
              </a:spcAft>
              <a:buClr>
                <a:srgbClr val="C00000"/>
              </a:buClr>
              <a:buSzTx/>
              <a:buFontTx/>
              <a:buAutoNum type="arabicPeriod"/>
              <a:tabLst/>
              <a:defRPr/>
            </a:pP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Répondre et s’adapter aux </a:t>
            </a:r>
            <a:r>
              <a:rPr kumimoji="0" lang="fr-FR" sz="26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préférences de travail </a:t>
            </a: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des éleveurs </a:t>
            </a:r>
            <a:r>
              <a:rPr kumimoji="0" lang="fr-FR" sz="26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dans un collectif</a:t>
            </a:r>
          </a:p>
          <a:p>
            <a:pPr marL="342900" marR="0" lvl="1" indent="-342900" algn="l" defTabSz="914400" rtl="0" eaLnBrk="1" fontAlgn="auto" latinLnBrk="0" hangingPunct="1">
              <a:lnSpc>
                <a:spcPct val="107000"/>
              </a:lnSpc>
              <a:spcBef>
                <a:spcPts val="1200"/>
              </a:spcBef>
              <a:spcAft>
                <a:spcPts val="0"/>
              </a:spcAft>
              <a:buClr>
                <a:srgbClr val="C00000"/>
              </a:buClr>
              <a:buSzTx/>
              <a:buFontTx/>
              <a:buAutoNum type="arabicPeriod"/>
              <a:tabLst/>
              <a:defRPr/>
            </a:pP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Contribuer à la </a:t>
            </a:r>
            <a:r>
              <a:rPr kumimoji="0" lang="fr-FR" sz="26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tradition</a:t>
            </a: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et </a:t>
            </a:r>
            <a:r>
              <a:rPr kumimoji="0" lang="fr-FR" sz="26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dynamique collective locale </a:t>
            </a: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(abattoir / transfo-vente directe à proximité)</a:t>
            </a:r>
          </a:p>
          <a:p>
            <a:pPr marL="0" marR="0" lvl="1" indent="0" algn="l" defTabSz="914400" rtl="0" eaLnBrk="1" fontAlgn="auto" latinLnBrk="0" hangingPunct="1">
              <a:lnSpc>
                <a:spcPct val="107000"/>
              </a:lnSpc>
              <a:spcBef>
                <a:spcPts val="1200"/>
              </a:spcBef>
              <a:spcAft>
                <a:spcPts val="0"/>
              </a:spcAft>
              <a:buClr>
                <a:srgbClr val="C00000"/>
              </a:buClr>
              <a:buSzTx/>
              <a:buFontTx/>
              <a:buNone/>
              <a:tabLst/>
              <a:defRPr/>
            </a:pPr>
            <a:endParaRPr kumimoji="0" lang="fr-FR" sz="2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a:p>
            <a:pPr marL="0" marR="0" lvl="1" indent="0" algn="l" defTabSz="914400" rtl="0" eaLnBrk="1" fontAlgn="auto" latinLnBrk="0" hangingPunct="1">
              <a:lnSpc>
                <a:spcPct val="107000"/>
              </a:lnSpc>
              <a:spcBef>
                <a:spcPts val="1200"/>
              </a:spcBef>
              <a:spcAft>
                <a:spcPts val="0"/>
              </a:spcAft>
              <a:buClr>
                <a:srgbClr val="C00000"/>
              </a:buClr>
              <a:buSzTx/>
              <a:buFontTx/>
              <a:buNone/>
              <a:tabLst/>
              <a:defRPr/>
            </a:pPr>
            <a:r>
              <a:rPr kumimoji="0" lang="fr-FR" sz="2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Mais…des inconvénients :</a:t>
            </a:r>
          </a:p>
          <a:p>
            <a:pPr marL="0" marR="0" lvl="1" indent="0" algn="l" defTabSz="914400" rtl="0" eaLnBrk="1" fontAlgn="auto" latinLnBrk="0" hangingPunct="1">
              <a:lnSpc>
                <a:spcPct val="107000"/>
              </a:lnSpc>
              <a:spcBef>
                <a:spcPts val="1200"/>
              </a:spcBef>
              <a:spcAft>
                <a:spcPts val="0"/>
              </a:spcAft>
              <a:buClr>
                <a:srgbClr val="C00000"/>
              </a:buClr>
              <a:buSzTx/>
              <a:buFontTx/>
              <a:buNone/>
              <a:tabLst/>
              <a:defRPr/>
            </a:pP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Concurrence pour les </a:t>
            </a:r>
            <a:r>
              <a:rPr kumimoji="0" lang="fr-FR" sz="2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investissements et capitaux</a:t>
            </a:r>
          </a:p>
          <a:p>
            <a:pPr marL="0" marR="0" lvl="1" indent="0" algn="l" defTabSz="914400" rtl="0" eaLnBrk="1" fontAlgn="auto" latinLnBrk="0" hangingPunct="1">
              <a:lnSpc>
                <a:spcPct val="107000"/>
              </a:lnSpc>
              <a:spcBef>
                <a:spcPts val="1200"/>
              </a:spcBef>
              <a:spcAft>
                <a:spcPts val="0"/>
              </a:spcAft>
              <a:buClr>
                <a:srgbClr val="C00000"/>
              </a:buClr>
              <a:buSzTx/>
              <a:buFontTx/>
              <a:buNone/>
              <a:tabLst/>
              <a:defRPr/>
            </a:pP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r-FR" sz="2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Travail</a:t>
            </a: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(surtout si naissage)</a:t>
            </a:r>
          </a:p>
          <a:p>
            <a:pPr marL="0" marR="0" lvl="1" indent="0" algn="l" defTabSz="914400" rtl="0" eaLnBrk="1" fontAlgn="auto" latinLnBrk="0" hangingPunct="1">
              <a:lnSpc>
                <a:spcPct val="107000"/>
              </a:lnSpc>
              <a:spcBef>
                <a:spcPts val="1200"/>
              </a:spcBef>
              <a:spcAft>
                <a:spcPts val="0"/>
              </a:spcAft>
              <a:buClr>
                <a:srgbClr val="C00000"/>
              </a:buClr>
              <a:buSzTx/>
              <a:buFontTx/>
              <a:buNone/>
              <a:tabLst/>
              <a:defRPr/>
            </a:pP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C</a:t>
            </a:r>
            <a:r>
              <a:rPr kumimoji="0" lang="fr-FR" sz="2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ontrainte</a:t>
            </a: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r-FR" sz="2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Phosphore / effluent</a:t>
            </a:r>
          </a:p>
        </p:txBody>
      </p:sp>
    </p:spTree>
    <p:custDataLst>
      <p:tags r:id="rId1"/>
    </p:custDataLst>
    <p:extLst>
      <p:ext uri="{BB962C8B-B14F-4D97-AF65-F5344CB8AC3E}">
        <p14:creationId xmlns:p14="http://schemas.microsoft.com/office/powerpoint/2010/main" val="3735791618"/>
      </p:ext>
    </p:extLst>
  </p:cSld>
  <p:clrMapOvr>
    <a:masterClrMapping/>
  </p:clrMapOvr>
  <mc:AlternateContent xmlns:mc="http://schemas.openxmlformats.org/markup-compatibility/2006" xmlns:p14="http://schemas.microsoft.com/office/powerpoint/2010/main">
    <mc:Choice Requires="p14">
      <p:transition spd="slow" p14:dur="2000" advTm="113230"/>
    </mc:Choice>
    <mc:Fallback xmlns="">
      <p:transition spd="slow" advTm="1132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58343D-A966-27CF-4747-B5AA8B53F940}"/>
              </a:ext>
            </a:extLst>
          </p:cNvPr>
          <p:cNvSpPr>
            <a:spLocks noGrp="1"/>
          </p:cNvSpPr>
          <p:nvPr>
            <p:ph type="ctrTitle"/>
          </p:nvPr>
        </p:nvSpPr>
        <p:spPr>
          <a:xfrm>
            <a:off x="1140908" y="1827900"/>
            <a:ext cx="10692000" cy="1015200"/>
          </a:xfrm>
        </p:spPr>
        <p:txBody>
          <a:bodyPr/>
          <a:lstStyle/>
          <a:p>
            <a:r>
              <a:rPr lang="fr-FR"/>
              <a:t>Un peu de méthode pour bien comprendre</a:t>
            </a:r>
          </a:p>
        </p:txBody>
      </p:sp>
      <p:sp>
        <p:nvSpPr>
          <p:cNvPr id="5" name="Sous-titre 4">
            <a:extLst>
              <a:ext uri="{FF2B5EF4-FFF2-40B4-BE49-F238E27FC236}">
                <a16:creationId xmlns:a16="http://schemas.microsoft.com/office/drawing/2014/main" id="{B5D72804-25CD-20C8-27B6-67DD68A5BCC7}"/>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5192392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a:extLst>
              <a:ext uri="{FF2B5EF4-FFF2-40B4-BE49-F238E27FC236}">
                <a16:creationId xmlns:a16="http://schemas.microsoft.com/office/drawing/2014/main" id="{19D24927-405E-98A8-036C-BCACDC9417E8}"/>
              </a:ext>
            </a:extLst>
          </p:cNvPr>
          <p:cNvSpPr txBox="1"/>
          <p:nvPr/>
        </p:nvSpPr>
        <p:spPr>
          <a:xfrm>
            <a:off x="150169" y="1126175"/>
            <a:ext cx="12192000" cy="589072"/>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Complémentarité des 2 types d’effluents  </a:t>
            </a:r>
            <a:endParaRPr kumimoji="0" lang="fr-FR" sz="2400" b="1"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CD3E39DD-5ED5-8E17-92AD-0EFA52C4CF8D}"/>
              </a:ext>
            </a:extLst>
          </p:cNvPr>
          <p:cNvSpPr txBox="1"/>
          <p:nvPr/>
        </p:nvSpPr>
        <p:spPr>
          <a:xfrm>
            <a:off x="494904" y="3794438"/>
            <a:ext cx="5354706"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783C14"/>
                </a:solidFill>
                <a:effectLst/>
                <a:uLnTx/>
                <a:uFillTx/>
                <a:latin typeface="Calibri" panose="020F0502020204030204"/>
                <a:ea typeface="+mn-ea"/>
                <a:cs typeface="+mn-cs"/>
              </a:rPr>
              <a:t>Lisier porcin</a:t>
            </a:r>
            <a:endParaRPr kumimoji="0" lang="fr-FR" sz="2000" b="1" i="0" u="none" strike="noStrike" kern="1200" cap="none" spc="0" normalizeH="0" baseline="0" noProof="0" dirty="0">
              <a:ln>
                <a:noFill/>
              </a:ln>
              <a:solidFill>
                <a:srgbClr val="783C14"/>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Pousse et repousse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rapide</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de l’herbe (17/17)</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Comparable à un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engrais minéral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(17/17)</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Rapidement assimilable (12/17)</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Améliore la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qualité</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de l’herbe (5/17)</a:t>
            </a:r>
          </a:p>
        </p:txBody>
      </p:sp>
      <p:pic>
        <p:nvPicPr>
          <p:cNvPr id="9" name="Image 8">
            <a:extLst>
              <a:ext uri="{FF2B5EF4-FFF2-40B4-BE49-F238E27FC236}">
                <a16:creationId xmlns:a16="http://schemas.microsoft.com/office/drawing/2014/main" id="{DE448E33-3F6F-D4DA-87E7-06C66AC4ED79}"/>
              </a:ext>
            </a:extLst>
          </p:cNvPr>
          <p:cNvPicPr>
            <a:picLocks noChangeAspect="1"/>
          </p:cNvPicPr>
          <p:nvPr/>
        </p:nvPicPr>
        <p:blipFill>
          <a:blip r:embed="rId3"/>
          <a:stretch>
            <a:fillRect/>
          </a:stretch>
        </p:blipFill>
        <p:spPr>
          <a:xfrm>
            <a:off x="11218965" y="2934005"/>
            <a:ext cx="734874" cy="734874"/>
          </a:xfrm>
          <a:prstGeom prst="rect">
            <a:avLst/>
          </a:prstGeom>
        </p:spPr>
      </p:pic>
      <p:sp>
        <p:nvSpPr>
          <p:cNvPr id="10" name="ZoneTexte 9">
            <a:extLst>
              <a:ext uri="{FF2B5EF4-FFF2-40B4-BE49-F238E27FC236}">
                <a16:creationId xmlns:a16="http://schemas.microsoft.com/office/drawing/2014/main" id="{4734F683-2977-5995-7A64-1AE65C8E0E20}"/>
              </a:ext>
            </a:extLst>
          </p:cNvPr>
          <p:cNvSpPr txBox="1"/>
          <p:nvPr/>
        </p:nvSpPr>
        <p:spPr>
          <a:xfrm>
            <a:off x="6401098" y="3794438"/>
            <a:ext cx="4979468"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783C14"/>
                </a:solidFill>
                <a:effectLst/>
                <a:uLnTx/>
                <a:uFillTx/>
                <a:latin typeface="Calibri" panose="020F0502020204030204"/>
                <a:ea typeface="+mn-ea"/>
                <a:cs typeface="+mn-cs"/>
              </a:rPr>
              <a:t>Fumier de bovin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Effet amendant sur le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long terme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(17/17)</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Apport de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matière organique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(17/17)</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Favorise le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tallage des feuilles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(2/17)</a:t>
            </a:r>
          </a:p>
        </p:txBody>
      </p:sp>
      <p:sp>
        <p:nvSpPr>
          <p:cNvPr id="11" name="ZoneTexte 10">
            <a:extLst>
              <a:ext uri="{FF2B5EF4-FFF2-40B4-BE49-F238E27FC236}">
                <a16:creationId xmlns:a16="http://schemas.microsoft.com/office/drawing/2014/main" id="{19D24927-405E-98A8-036C-BCACDC9417E8}"/>
              </a:ext>
            </a:extLst>
          </p:cNvPr>
          <p:cNvSpPr txBox="1"/>
          <p:nvPr/>
        </p:nvSpPr>
        <p:spPr>
          <a:xfrm>
            <a:off x="136700" y="2954247"/>
            <a:ext cx="12055300" cy="589072"/>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Atouts de chaque type d’effluents</a:t>
            </a:r>
            <a:endParaRPr kumimoji="0" lang="fr-FR" sz="2000" b="1"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 name="Rectangle 1"/>
          <p:cNvSpPr/>
          <p:nvPr/>
        </p:nvSpPr>
        <p:spPr>
          <a:xfrm>
            <a:off x="437322" y="3794438"/>
            <a:ext cx="10628243" cy="1779341"/>
          </a:xfrm>
          <a:prstGeom prst="rect">
            <a:avLst/>
          </a:prstGeom>
          <a:noFill/>
          <a:ln>
            <a:solidFill>
              <a:srgbClr val="783C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 13">
            <a:extLst>
              <a:ext uri="{FF2B5EF4-FFF2-40B4-BE49-F238E27FC236}">
                <a16:creationId xmlns:a16="http://schemas.microsoft.com/office/drawing/2014/main" id="{1125699A-85E4-B887-6E30-BD48240C6F19}"/>
              </a:ext>
            </a:extLst>
          </p:cNvPr>
          <p:cNvPicPr>
            <a:picLocks noChangeAspect="1"/>
          </p:cNvPicPr>
          <p:nvPr/>
        </p:nvPicPr>
        <p:blipFill>
          <a:blip r:embed="rId4"/>
          <a:stretch>
            <a:fillRect/>
          </a:stretch>
        </p:blipFill>
        <p:spPr>
          <a:xfrm>
            <a:off x="6630585" y="992410"/>
            <a:ext cx="2066173" cy="1518075"/>
          </a:xfrm>
          <a:prstGeom prst="rect">
            <a:avLst/>
          </a:prstGeom>
        </p:spPr>
      </p:pic>
      <p:pic>
        <p:nvPicPr>
          <p:cNvPr id="15" name="Image 14"/>
          <p:cNvPicPr>
            <a:picLocks noChangeAspect="1"/>
          </p:cNvPicPr>
          <p:nvPr/>
        </p:nvPicPr>
        <p:blipFill>
          <a:blip r:embed="rId5"/>
          <a:stretch>
            <a:fillRect/>
          </a:stretch>
        </p:blipFill>
        <p:spPr>
          <a:xfrm>
            <a:off x="8382279" y="1641242"/>
            <a:ext cx="1996161" cy="1518076"/>
          </a:xfrm>
          <a:prstGeom prst="rect">
            <a:avLst/>
          </a:prstGeom>
        </p:spPr>
      </p:pic>
      <p:sp>
        <p:nvSpPr>
          <p:cNvPr id="12" name="ZoneTexte 11">
            <a:extLst>
              <a:ext uri="{FF2B5EF4-FFF2-40B4-BE49-F238E27FC236}">
                <a16:creationId xmlns:a16="http://schemas.microsoft.com/office/drawing/2014/main" id="{A6572486-2D77-474F-9F25-AC25485A8F32}"/>
              </a:ext>
            </a:extLst>
          </p:cNvPr>
          <p:cNvSpPr txBox="1"/>
          <p:nvPr/>
        </p:nvSpPr>
        <p:spPr>
          <a:xfrm>
            <a:off x="311816" y="6059433"/>
            <a:ext cx="58525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 Mugnier S., Philippeau C., Husson C., 2024</a:t>
            </a:r>
          </a:p>
        </p:txBody>
      </p:sp>
      <p:sp>
        <p:nvSpPr>
          <p:cNvPr id="13" name="ZoneTexte 12">
            <a:extLst>
              <a:ext uri="{FF2B5EF4-FFF2-40B4-BE49-F238E27FC236}">
                <a16:creationId xmlns:a16="http://schemas.microsoft.com/office/drawing/2014/main" id="{C23F5308-5A3C-4EB2-B47F-CE39F2435E73}"/>
              </a:ext>
            </a:extLst>
          </p:cNvPr>
          <p:cNvSpPr txBox="1"/>
          <p:nvPr/>
        </p:nvSpPr>
        <p:spPr>
          <a:xfrm>
            <a:off x="1" y="-28521"/>
            <a:ext cx="12191999" cy="10464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Intérêts agronomiques de la mixité d’effluents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à dire d’éleveurs </a:t>
            </a:r>
            <a:r>
              <a:rPr kumimoji="0" lang="fr-FR" sz="3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17 enquêtes en EA mixtes)</a:t>
            </a:r>
            <a:endParaRPr kumimoji="0" lang="fr-FR"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6735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0B70B4-7FEF-4550-A2A6-0E1F58041832}"/>
              </a:ext>
            </a:extLst>
          </p:cNvPr>
          <p:cNvSpPr/>
          <p:nvPr/>
        </p:nvSpPr>
        <p:spPr>
          <a:xfrm>
            <a:off x="2360813" y="1481431"/>
            <a:ext cx="7051874" cy="2062103"/>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Les atouts de la mixité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vus par les apprenants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 lycées agricoles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(Brioude-43, Marmilhat-63, Roanne-42) </a:t>
            </a:r>
            <a:endParaRPr kumimoji="0" lang="fr-FR" sz="2000" b="1" i="0" u="none" strike="noStrike" kern="1200" cap="none" spc="0" normalizeH="0" baseline="0" noProof="0" dirty="0">
              <a:ln>
                <a:noFill/>
              </a:ln>
              <a:solidFill>
                <a:srgbClr val="FF9933"/>
              </a:solidFill>
              <a:effectLst/>
              <a:uLnTx/>
              <a:uFillTx/>
              <a:latin typeface="Calibri" panose="020F0502020204030204" pitchFamily="34" charset="0"/>
              <a:ea typeface="+mn-ea"/>
              <a:cs typeface="Calibri" panose="020F0502020204030204" pitchFamily="34" charset="0"/>
            </a:endParaRPr>
          </a:p>
        </p:txBody>
      </p:sp>
      <p:pic>
        <p:nvPicPr>
          <p:cNvPr id="3" name="Image 2">
            <a:extLst>
              <a:ext uri="{FF2B5EF4-FFF2-40B4-BE49-F238E27FC236}">
                <a16:creationId xmlns:a16="http://schemas.microsoft.com/office/drawing/2014/main" id="{CC9B5D5A-BBAB-4CD0-B1B5-C664967ED3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6781" y="3151931"/>
            <a:ext cx="2507578" cy="1897814"/>
          </a:xfrm>
          <a:prstGeom prst="rect">
            <a:avLst/>
          </a:prstGeom>
        </p:spPr>
      </p:pic>
      <p:pic>
        <p:nvPicPr>
          <p:cNvPr id="5" name="Image 4">
            <a:extLst>
              <a:ext uri="{FF2B5EF4-FFF2-40B4-BE49-F238E27FC236}">
                <a16:creationId xmlns:a16="http://schemas.microsoft.com/office/drawing/2014/main" id="{D154DFCC-948E-4454-9903-7EF1951BD8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73762" y="2923330"/>
            <a:ext cx="2530418" cy="1897814"/>
          </a:xfrm>
          <a:prstGeom prst="rect">
            <a:avLst/>
          </a:prstGeom>
        </p:spPr>
      </p:pic>
      <p:pic>
        <p:nvPicPr>
          <p:cNvPr id="4" name="Image 3">
            <a:extLst>
              <a:ext uri="{FF2B5EF4-FFF2-40B4-BE49-F238E27FC236}">
                <a16:creationId xmlns:a16="http://schemas.microsoft.com/office/drawing/2014/main" id="{399FC8D9-DF9E-421C-98AE-5AD1DF86F2D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t="5490" r="10654" b="4118"/>
          <a:stretch/>
        </p:blipFill>
        <p:spPr>
          <a:xfrm>
            <a:off x="4046550" y="4499406"/>
            <a:ext cx="2718499" cy="1710424"/>
          </a:xfrm>
          <a:prstGeom prst="rect">
            <a:avLst/>
          </a:prstGeom>
        </p:spPr>
      </p:pic>
    </p:spTree>
    <p:extLst>
      <p:ext uri="{BB962C8B-B14F-4D97-AF65-F5344CB8AC3E}">
        <p14:creationId xmlns:p14="http://schemas.microsoft.com/office/powerpoint/2010/main" val="4237766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0B70B4-7FEF-4550-A2A6-0E1F58041832}"/>
              </a:ext>
            </a:extLst>
          </p:cNvPr>
          <p:cNvSpPr/>
          <p:nvPr/>
        </p:nvSpPr>
        <p:spPr>
          <a:xfrm>
            <a:off x="0" y="-365829"/>
            <a:ext cx="12192000" cy="240065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000" b="1" i="0" u="none" strike="noStrike" kern="1200" cap="none" spc="0" normalizeH="0" baseline="0" noProof="0" dirty="0">
              <a:ln>
                <a:noFill/>
              </a:ln>
              <a:solidFill>
                <a:srgbClr val="FF993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Parmi les 281 </a:t>
            </a:r>
            <a:r>
              <a:rPr kumimoji="0" lang="fr-FR"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apprenants enquêtés en lycée agricole </a:t>
            </a:r>
            <a:r>
              <a:rPr kumimoji="0" lang="fr-FR"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33% pourraient envisager de travailler ou s’installer en porc,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dont 85% qui privilégieraient l’élevage mixte</a:t>
            </a:r>
            <a:endParaRPr kumimoji="0" lang="fr-FR" sz="3000" b="1" i="0" u="none" strike="noStrike" kern="1200" cap="none" spc="0" normalizeH="0" baseline="0" noProof="0" dirty="0">
              <a:ln>
                <a:noFill/>
              </a:ln>
              <a:solidFill>
                <a:srgbClr val="FF9933"/>
              </a:solidFill>
              <a:effectLst/>
              <a:uLnTx/>
              <a:uFillTx/>
              <a:latin typeface="Calibri" panose="020F0502020204030204" pitchFamily="34" charset="0"/>
              <a:ea typeface="+mn-ea"/>
              <a:cs typeface="Calibri" panose="020F0502020204030204" pitchFamily="34" charset="0"/>
            </a:endParaRPr>
          </a:p>
        </p:txBody>
      </p:sp>
      <p:pic>
        <p:nvPicPr>
          <p:cNvPr id="3" name="Image 2">
            <a:extLst>
              <a:ext uri="{FF2B5EF4-FFF2-40B4-BE49-F238E27FC236}">
                <a16:creationId xmlns:a16="http://schemas.microsoft.com/office/drawing/2014/main" id="{5AE2BC6F-3696-4CE1-85C6-199C0A58B23B}"/>
              </a:ext>
            </a:extLst>
          </p:cNvPr>
          <p:cNvPicPr/>
          <p:nvPr/>
        </p:nvPicPr>
        <p:blipFill>
          <a:blip r:embed="rId2"/>
          <a:stretch>
            <a:fillRect/>
          </a:stretch>
        </p:blipFill>
        <p:spPr>
          <a:xfrm>
            <a:off x="3600450" y="2496493"/>
            <a:ext cx="7277100" cy="3789749"/>
          </a:xfrm>
          <a:prstGeom prst="rect">
            <a:avLst/>
          </a:prstGeom>
        </p:spPr>
      </p:pic>
      <p:sp>
        <p:nvSpPr>
          <p:cNvPr id="5" name="ZoneTexte 4">
            <a:extLst>
              <a:ext uri="{FF2B5EF4-FFF2-40B4-BE49-F238E27FC236}">
                <a16:creationId xmlns:a16="http://schemas.microsoft.com/office/drawing/2014/main" id="{EB9974C0-4EC5-40BE-A79F-A5948A56D2A5}"/>
              </a:ext>
            </a:extLst>
          </p:cNvPr>
          <p:cNvSpPr txBox="1"/>
          <p:nvPr/>
        </p:nvSpPr>
        <p:spPr>
          <a:xfrm>
            <a:off x="265112" y="2785179"/>
            <a:ext cx="3886200" cy="145680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ts val="1000"/>
              </a:spcAft>
              <a:buClrTx/>
              <a:buSzTx/>
              <a:buFontTx/>
              <a:buNone/>
              <a:tabLst/>
              <a:defRPr/>
            </a:pPr>
            <a:r>
              <a:rPr kumimoji="0" lang="fr-FR" sz="2400" b="0" i="1"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Times New Roman" panose="02020603050405020304" pitchFamily="18" charset="0"/>
              </a:rPr>
              <a:t>Raisons de l’intérêt</a:t>
            </a:r>
          </a:p>
          <a:p>
            <a:pPr marL="0" marR="0" lvl="0" indent="0" algn="ctr" defTabSz="914400" rtl="0" eaLnBrk="0" fontAlgn="base" latinLnBrk="0" hangingPunct="0">
              <a:lnSpc>
                <a:spcPct val="100000"/>
              </a:lnSpc>
              <a:spcBef>
                <a:spcPct val="0"/>
              </a:spcBef>
              <a:spcAft>
                <a:spcPts val="1000"/>
              </a:spcAft>
              <a:buClrTx/>
              <a:buSzTx/>
              <a:buFontTx/>
              <a:buNone/>
              <a:tabLst/>
              <a:defRPr/>
            </a:pPr>
            <a:r>
              <a:rPr kumimoji="0" lang="fr-FR" sz="2400" b="0" i="1"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Times New Roman" panose="02020603050405020304" pitchFamily="18" charset="0"/>
              </a:rPr>
              <a:t>de ces apprenants </a:t>
            </a:r>
          </a:p>
          <a:p>
            <a:pPr marL="0" marR="0" lvl="0" indent="0" algn="ctr" defTabSz="914400" rtl="0" eaLnBrk="0" fontAlgn="base" latinLnBrk="0" hangingPunct="0">
              <a:lnSpc>
                <a:spcPct val="100000"/>
              </a:lnSpc>
              <a:spcBef>
                <a:spcPct val="0"/>
              </a:spcBef>
              <a:spcAft>
                <a:spcPts val="1000"/>
              </a:spcAft>
              <a:buClrTx/>
              <a:buSzTx/>
              <a:buFontTx/>
              <a:buNone/>
              <a:tabLst/>
              <a:defRPr/>
            </a:pPr>
            <a:r>
              <a:rPr kumimoji="0" lang="fr-FR" sz="2400" b="0" i="1"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Times New Roman" panose="02020603050405020304" pitchFamily="18" charset="0"/>
              </a:rPr>
              <a:t>pour la mixité</a:t>
            </a:r>
          </a:p>
        </p:txBody>
      </p:sp>
      <p:sp>
        <p:nvSpPr>
          <p:cNvPr id="2" name="ZoneTexte 1">
            <a:extLst>
              <a:ext uri="{FF2B5EF4-FFF2-40B4-BE49-F238E27FC236}">
                <a16:creationId xmlns:a16="http://schemas.microsoft.com/office/drawing/2014/main" id="{00CDD0D1-6D2A-4CD7-A837-9080068BB471}"/>
              </a:ext>
            </a:extLst>
          </p:cNvPr>
          <p:cNvSpPr txBox="1"/>
          <p:nvPr/>
        </p:nvSpPr>
        <p:spPr>
          <a:xfrm>
            <a:off x="4646646" y="3760237"/>
            <a:ext cx="47586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anose="05000000000000000000" pitchFamily="2" charset="2"/>
              </a:rPr>
              <a:t></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 name="ZoneTexte 5">
            <a:extLst>
              <a:ext uri="{FF2B5EF4-FFF2-40B4-BE49-F238E27FC236}">
                <a16:creationId xmlns:a16="http://schemas.microsoft.com/office/drawing/2014/main" id="{79BF9408-9A18-4DB4-BCFA-581D220FB1D6}"/>
              </a:ext>
            </a:extLst>
          </p:cNvPr>
          <p:cNvSpPr txBox="1"/>
          <p:nvPr/>
        </p:nvSpPr>
        <p:spPr>
          <a:xfrm>
            <a:off x="9221755" y="4901682"/>
            <a:ext cx="59599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anose="05000000000000000000" pitchFamily="2" charset="2"/>
              </a:rPr>
              <a:t></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8" name="ZoneTexte 7">
            <a:extLst>
              <a:ext uri="{FF2B5EF4-FFF2-40B4-BE49-F238E27FC236}">
                <a16:creationId xmlns:a16="http://schemas.microsoft.com/office/drawing/2014/main" id="{19CB1ED9-B805-4965-9585-9B24C3439F18}"/>
              </a:ext>
            </a:extLst>
          </p:cNvPr>
          <p:cNvSpPr txBox="1"/>
          <p:nvPr/>
        </p:nvSpPr>
        <p:spPr>
          <a:xfrm>
            <a:off x="9081797" y="2932922"/>
            <a:ext cx="45408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anose="05000000000000000000" pitchFamily="2" charset="2"/>
              </a:rPr>
              <a:t></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5756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8D88254-5B73-57A2-07F3-083BA3AC12E1}"/>
              </a:ext>
            </a:extLst>
          </p:cNvPr>
          <p:cNvSpPr txBox="1"/>
          <p:nvPr/>
        </p:nvSpPr>
        <p:spPr>
          <a:xfrm>
            <a:off x="3582956" y="2574297"/>
            <a:ext cx="5325912"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36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n-ea"/>
                <a:cs typeface="Calibri" panose="020F0502020204030204" pitchFamily="34" charset="0"/>
              </a:rPr>
              <a:t>Place à la discussion …</a:t>
            </a:r>
          </a:p>
        </p:txBody>
      </p:sp>
      <p:pic>
        <p:nvPicPr>
          <p:cNvPr id="4" name="Image 3">
            <a:extLst>
              <a:ext uri="{FF2B5EF4-FFF2-40B4-BE49-F238E27FC236}">
                <a16:creationId xmlns:a16="http://schemas.microsoft.com/office/drawing/2014/main" id="{A855A342-46AA-4BC4-A667-9A878D529F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5886" y="163166"/>
            <a:ext cx="2376676" cy="1679247"/>
          </a:xfrm>
          <a:prstGeom prst="rect">
            <a:avLst/>
          </a:prstGeom>
        </p:spPr>
      </p:pic>
      <p:pic>
        <p:nvPicPr>
          <p:cNvPr id="6" name="Image 5">
            <a:extLst>
              <a:ext uri="{FF2B5EF4-FFF2-40B4-BE49-F238E27FC236}">
                <a16:creationId xmlns:a16="http://schemas.microsoft.com/office/drawing/2014/main" id="{249769B9-A6CB-445C-812E-A101F02BE9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95" t="33270" r="7797" b="9460"/>
          <a:stretch/>
        </p:blipFill>
        <p:spPr>
          <a:xfrm>
            <a:off x="9248500" y="3590225"/>
            <a:ext cx="2801065" cy="1425364"/>
          </a:xfrm>
          <a:prstGeom prst="rect">
            <a:avLst/>
          </a:prstGeom>
        </p:spPr>
      </p:pic>
      <p:pic>
        <p:nvPicPr>
          <p:cNvPr id="8" name="Image 7">
            <a:extLst>
              <a:ext uri="{FF2B5EF4-FFF2-40B4-BE49-F238E27FC236}">
                <a16:creationId xmlns:a16="http://schemas.microsoft.com/office/drawing/2014/main" id="{E0632AAC-60ED-46A8-9ADE-4127CB6014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730" t="10457" b="5831"/>
          <a:stretch/>
        </p:blipFill>
        <p:spPr>
          <a:xfrm rot="5400000">
            <a:off x="1054687" y="4166653"/>
            <a:ext cx="1440625" cy="2801064"/>
          </a:xfrm>
          <a:prstGeom prst="rect">
            <a:avLst/>
          </a:prstGeom>
        </p:spPr>
      </p:pic>
      <p:pic>
        <p:nvPicPr>
          <p:cNvPr id="12" name="Image 11">
            <a:extLst>
              <a:ext uri="{FF2B5EF4-FFF2-40B4-BE49-F238E27FC236}">
                <a16:creationId xmlns:a16="http://schemas.microsoft.com/office/drawing/2014/main" id="{0313AEB3-D996-44CF-A1C7-701710C483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90" t="34413" r="5904" b="14667"/>
          <a:stretch/>
        </p:blipFill>
        <p:spPr>
          <a:xfrm>
            <a:off x="337301" y="293098"/>
            <a:ext cx="3165067" cy="1440626"/>
          </a:xfrm>
          <a:prstGeom prst="rect">
            <a:avLst/>
          </a:prstGeom>
        </p:spPr>
      </p:pic>
    </p:spTree>
    <p:extLst>
      <p:ext uri="{BB962C8B-B14F-4D97-AF65-F5344CB8AC3E}">
        <p14:creationId xmlns:p14="http://schemas.microsoft.com/office/powerpoint/2010/main" val="17966211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8A7556-BB53-1F17-0A1E-162CF0D98768}"/>
              </a:ext>
            </a:extLst>
          </p:cNvPr>
          <p:cNvSpPr>
            <a:spLocks noGrp="1"/>
          </p:cNvSpPr>
          <p:nvPr>
            <p:ph type="title"/>
          </p:nvPr>
        </p:nvSpPr>
        <p:spPr/>
        <p:txBody>
          <a:bodyPr/>
          <a:lstStyle/>
          <a:p>
            <a:r>
              <a:rPr lang="fr-FR" dirty="0"/>
              <a:t>Pour en savoir plus</a:t>
            </a:r>
          </a:p>
        </p:txBody>
      </p:sp>
      <p:sp>
        <p:nvSpPr>
          <p:cNvPr id="3" name="Espace réservé du contenu 2">
            <a:extLst>
              <a:ext uri="{FF2B5EF4-FFF2-40B4-BE49-F238E27FC236}">
                <a16:creationId xmlns:a16="http://schemas.microsoft.com/office/drawing/2014/main" id="{091D6714-0078-108F-A1EA-7CA1A478D322}"/>
              </a:ext>
            </a:extLst>
          </p:cNvPr>
          <p:cNvSpPr>
            <a:spLocks noGrp="1"/>
          </p:cNvSpPr>
          <p:nvPr>
            <p:ph idx="1"/>
          </p:nvPr>
        </p:nvSpPr>
        <p:spPr>
          <a:xfrm>
            <a:off x="777240" y="1477282"/>
            <a:ext cx="10515600" cy="4351338"/>
          </a:xfrm>
        </p:spPr>
        <p:txBody>
          <a:bodyPr/>
          <a:lstStyle/>
          <a:p>
            <a:r>
              <a:rPr lang="fr-FR" b="1" dirty="0">
                <a:solidFill>
                  <a:schemeClr val="accent6">
                    <a:lumMod val="75000"/>
                  </a:schemeClr>
                </a:solidFill>
              </a:rPr>
              <a:t>Site internet </a:t>
            </a:r>
            <a:r>
              <a:rPr lang="fr-FR" dirty="0"/>
              <a:t>: </a:t>
            </a:r>
            <a:r>
              <a:rPr lang="fr-FR" dirty="0">
                <a:hlinkClick r:id="rId2" action="ppaction://hlinkpres?slideindex=1&amp;slidetitle="/>
              </a:rPr>
              <a:t>www.aporthe.fr</a:t>
            </a:r>
            <a:endParaRPr lang="fr-FR" dirty="0"/>
          </a:p>
        </p:txBody>
      </p:sp>
      <p:pic>
        <p:nvPicPr>
          <p:cNvPr id="5" name="Image 4">
            <a:extLst>
              <a:ext uri="{FF2B5EF4-FFF2-40B4-BE49-F238E27FC236}">
                <a16:creationId xmlns:a16="http://schemas.microsoft.com/office/drawing/2014/main" id="{AA51D885-4E8D-4EDF-98F0-0271F492A962}"/>
              </a:ext>
            </a:extLst>
          </p:cNvPr>
          <p:cNvPicPr>
            <a:picLocks noChangeAspect="1"/>
          </p:cNvPicPr>
          <p:nvPr/>
        </p:nvPicPr>
        <p:blipFill rotWithShape="1">
          <a:blip r:embed="rId3"/>
          <a:srcRect b="4793"/>
          <a:stretch/>
        </p:blipFill>
        <p:spPr>
          <a:xfrm>
            <a:off x="3474721" y="2194022"/>
            <a:ext cx="6348547" cy="3399920"/>
          </a:xfrm>
          <a:prstGeom prst="rect">
            <a:avLst/>
          </a:prstGeom>
        </p:spPr>
      </p:pic>
    </p:spTree>
    <p:extLst>
      <p:ext uri="{BB962C8B-B14F-4D97-AF65-F5344CB8AC3E}">
        <p14:creationId xmlns:p14="http://schemas.microsoft.com/office/powerpoint/2010/main" val="1646068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5"/>
          <p:cNvSpPr>
            <a:spLocks noGrp="1"/>
          </p:cNvSpPr>
          <p:nvPr>
            <p:ph type="ctrTitle"/>
          </p:nvPr>
        </p:nvSpPr>
        <p:spPr>
          <a:xfrm>
            <a:off x="1403816" y="2470493"/>
            <a:ext cx="9124847" cy="1328738"/>
          </a:xfrm>
        </p:spPr>
        <p:txBody>
          <a:bodyPr>
            <a:normAutofit/>
          </a:bodyPr>
          <a:lstStyle/>
          <a:p>
            <a:pPr>
              <a:defRPr/>
            </a:pPr>
            <a:r>
              <a:rPr lang="fr-FR" b="1" dirty="0"/>
              <a:t>Bilan environnemental filière porcine de la région Auvergne Rhône-Alpes</a:t>
            </a:r>
            <a:endParaRPr lang="fr-FR" altLang="fr-FR" b="1" dirty="0"/>
          </a:p>
        </p:txBody>
      </p:sp>
      <p:sp>
        <p:nvSpPr>
          <p:cNvPr id="18435" name="Sous-titre 6"/>
          <p:cNvSpPr>
            <a:spLocks noGrp="1"/>
          </p:cNvSpPr>
          <p:nvPr>
            <p:ph type="subTitle" idx="1"/>
          </p:nvPr>
        </p:nvSpPr>
        <p:spPr>
          <a:xfrm>
            <a:off x="1963920" y="3997360"/>
            <a:ext cx="7768044" cy="738188"/>
          </a:xfrm>
        </p:spPr>
        <p:txBody>
          <a:bodyPr>
            <a:normAutofit/>
          </a:bodyPr>
          <a:lstStyle/>
          <a:p>
            <a:pPr eaLnBrk="1" hangingPunct="1">
              <a:defRPr/>
            </a:pPr>
            <a:r>
              <a:rPr lang="fr-FR" altLang="fr-FR" dirty="0">
                <a:solidFill>
                  <a:schemeClr val="tx1"/>
                </a:solidFill>
                <a:latin typeface="Arial" panose="020B0604020202020204" pitchFamily="34" charset="0"/>
              </a:rPr>
              <a:t>Résultats finaux APPAURA – décembre 2021</a:t>
            </a:r>
          </a:p>
        </p:txBody>
      </p:sp>
      <p:sp>
        <p:nvSpPr>
          <p:cNvPr id="2" name="Rectangle 1"/>
          <p:cNvSpPr/>
          <p:nvPr/>
        </p:nvSpPr>
        <p:spPr>
          <a:xfrm>
            <a:off x="827088" y="5945857"/>
            <a:ext cx="10922000" cy="120032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00" cap="none" spc="0" normalizeH="0" baseline="0" noProof="0" dirty="0">
                <a:ln>
                  <a:noFill/>
                </a:ln>
                <a:solidFill>
                  <a:prstClr val="black"/>
                </a:solidFill>
                <a:effectLst/>
                <a:uLnTx/>
                <a:uFillTx/>
                <a:latin typeface="Calibri" panose="020F0502020204030204"/>
                <a:ea typeface="BatangChe"/>
                <a:cs typeface="Arial" panose="020B0604020202020204" pitchFamily="34" charset="0"/>
              </a:rPr>
              <a:t>Aymeric MAILLOT (</a:t>
            </a:r>
            <a:r>
              <a:rPr kumimoji="0" lang="fr-FR" sz="2400" b="1" i="0" u="none" strike="noStrike" kern="100" cap="none" spc="0" normalizeH="0" baseline="0" noProof="0" dirty="0" err="1">
                <a:ln>
                  <a:noFill/>
                </a:ln>
                <a:solidFill>
                  <a:prstClr val="black"/>
                </a:solidFill>
                <a:effectLst/>
                <a:uLnTx/>
                <a:uFillTx/>
                <a:latin typeface="Calibri" panose="020F0502020204030204"/>
                <a:ea typeface="BatangChe"/>
                <a:cs typeface="Arial" panose="020B0604020202020204" pitchFamily="34" charset="0"/>
              </a:rPr>
              <a:t>Interp’AURA</a:t>
            </a:r>
            <a:r>
              <a:rPr kumimoji="0" lang="fr-FR" sz="2400" b="1" i="0" u="none" strike="noStrike" kern="100" cap="none" spc="0" normalizeH="0" baseline="0" noProof="0" dirty="0">
                <a:ln>
                  <a:noFill/>
                </a:ln>
                <a:solidFill>
                  <a:prstClr val="black"/>
                </a:solidFill>
                <a:effectLst/>
                <a:uLnTx/>
                <a:uFillTx/>
                <a:latin typeface="Calibri" panose="020F0502020204030204"/>
                <a:ea typeface="BatangChe"/>
                <a:cs typeface="Arial" panose="020B060402020202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00" cap="none" spc="0" normalizeH="0" baseline="0" noProof="0" dirty="0">
                <a:ln>
                  <a:noFill/>
                </a:ln>
                <a:solidFill>
                  <a:prstClr val="black"/>
                </a:solidFill>
                <a:effectLst/>
                <a:uLnTx/>
                <a:uFillTx/>
                <a:latin typeface="Calibri" panose="020F0502020204030204"/>
                <a:ea typeface="BatangChe"/>
                <a:cs typeface="Arial" panose="020B0604020202020204" pitchFamily="34" charset="0"/>
              </a:rPr>
              <a:t>Sandrine ESPAGNOL (IFIP)</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00" cap="none" spc="0" normalizeH="0" baseline="0" noProof="0" dirty="0">
              <a:ln>
                <a:noFill/>
              </a:ln>
              <a:solidFill>
                <a:prstClr val="black"/>
              </a:solidFill>
              <a:effectLst/>
              <a:uLnTx/>
              <a:uFillTx/>
              <a:latin typeface="Calibri" panose="020F0502020204030204"/>
              <a:ea typeface="BatangChe"/>
              <a:cs typeface="Arial" panose="020B0604020202020204" pitchFamily="34" charset="0"/>
            </a:endParaRPr>
          </a:p>
        </p:txBody>
      </p:sp>
      <p:pic>
        <p:nvPicPr>
          <p:cNvPr id="3" name="Content Placeholder 3">
            <a:extLst>
              <a:ext uri="{FF2B5EF4-FFF2-40B4-BE49-F238E27FC236}">
                <a16:creationId xmlns:a16="http://schemas.microsoft.com/office/drawing/2014/main" id="{6165D904-DF7A-B8C3-0876-35F3851F9DD5}"/>
              </a:ext>
            </a:extLst>
          </p:cNvPr>
          <p:cNvPicPr>
            <a:picLocks noChangeAspect="1"/>
          </p:cNvPicPr>
          <p:nvPr/>
        </p:nvPicPr>
        <p:blipFill>
          <a:blip r:embed="rId2"/>
          <a:stretch>
            <a:fillRect/>
          </a:stretch>
        </p:blipFill>
        <p:spPr>
          <a:xfrm>
            <a:off x="4947920" y="653969"/>
            <a:ext cx="5293542" cy="1003962"/>
          </a:xfrm>
          <a:prstGeom prst="rect">
            <a:avLst/>
          </a:prstGeom>
        </p:spPr>
      </p:pic>
    </p:spTree>
    <p:extLst>
      <p:ext uri="{BB962C8B-B14F-4D97-AF65-F5344CB8AC3E}">
        <p14:creationId xmlns:p14="http://schemas.microsoft.com/office/powerpoint/2010/main" val="26420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1046B7-7BA3-48DD-9865-004A63E6B785}"/>
              </a:ext>
            </a:extLst>
          </p:cNvPr>
          <p:cNvSpPr>
            <a:spLocks noGrp="1"/>
          </p:cNvSpPr>
          <p:nvPr>
            <p:ph type="title"/>
          </p:nvPr>
        </p:nvSpPr>
        <p:spPr/>
        <p:txBody>
          <a:bodyPr/>
          <a:lstStyle/>
          <a:p>
            <a:r>
              <a:rPr lang="fr-FR" dirty="0"/>
              <a:t>Sources des informations (URPRA)</a:t>
            </a:r>
          </a:p>
        </p:txBody>
      </p:sp>
      <p:sp>
        <p:nvSpPr>
          <p:cNvPr id="8" name="Espace réservé du contenu 7">
            <a:extLst>
              <a:ext uri="{FF2B5EF4-FFF2-40B4-BE49-F238E27FC236}">
                <a16:creationId xmlns:a16="http://schemas.microsoft.com/office/drawing/2014/main" id="{7D9AA04C-B890-447C-BB65-03E684A97FA5}"/>
              </a:ext>
            </a:extLst>
          </p:cNvPr>
          <p:cNvSpPr txBox="1">
            <a:spLocks noGrp="1"/>
          </p:cNvSpPr>
          <p:nvPr>
            <p:ph idx="1"/>
          </p:nvPr>
        </p:nvSpPr>
        <p:spPr>
          <a:xfrm>
            <a:off x="838200" y="1512888"/>
            <a:ext cx="10515600" cy="3439403"/>
          </a:xfrm>
          <a:prstGeom prst="rect">
            <a:avLst/>
          </a:prstGeom>
          <a:noFill/>
        </p:spPr>
        <p:txBody>
          <a:bodyPr wrap="square" rtlCol="0">
            <a:spAutoFit/>
          </a:bodyPr>
          <a:lstStyle/>
          <a:p>
            <a:pPr lvl="3"/>
            <a:r>
              <a:rPr lang="fr-FR" dirty="0"/>
              <a:t>Informations obtenues sur tous les élevages</a:t>
            </a:r>
          </a:p>
          <a:p>
            <a:pPr lvl="4"/>
            <a:r>
              <a:rPr lang="fr-FR" dirty="0" err="1"/>
              <a:t>Bdporc</a:t>
            </a:r>
            <a:endParaRPr lang="fr-FR" dirty="0"/>
          </a:p>
          <a:p>
            <a:pPr lvl="4"/>
            <a:r>
              <a:rPr lang="fr-FR" dirty="0"/>
              <a:t>Informations recueillies auprès des groupements</a:t>
            </a:r>
          </a:p>
          <a:p>
            <a:pPr lvl="3"/>
            <a:r>
              <a:rPr lang="fr-FR" dirty="0"/>
              <a:t>Informations obtenues à partir d’enquêtes sur un échantillon :</a:t>
            </a:r>
          </a:p>
          <a:p>
            <a:pPr lvl="4"/>
            <a:r>
              <a:rPr lang="fr-FR" i="1" dirty="0"/>
              <a:t>39 élevages porcins qui représentent : </a:t>
            </a:r>
          </a:p>
          <a:p>
            <a:pPr lvl="5"/>
            <a:r>
              <a:rPr lang="fr-FR" i="1" dirty="0"/>
              <a:t>12% truies de la région</a:t>
            </a:r>
          </a:p>
          <a:p>
            <a:pPr lvl="5"/>
            <a:r>
              <a:rPr lang="fr-FR" i="1" dirty="0"/>
              <a:t>16% porcs charcutiers produits de la région </a:t>
            </a:r>
          </a:p>
          <a:p>
            <a:pPr lvl="4"/>
            <a:r>
              <a:rPr lang="fr-FR" i="1" dirty="0"/>
              <a:t>5 fabricants d’aliments qui représentent : </a:t>
            </a:r>
          </a:p>
          <a:p>
            <a:pPr lvl="5"/>
            <a:r>
              <a:rPr lang="fr-FR" i="1" dirty="0"/>
              <a:t>21% des aliments achetés par les élevages de la région</a:t>
            </a:r>
          </a:p>
          <a:p>
            <a:pPr lvl="5"/>
            <a:endParaRPr lang="fr-FR" i="1" dirty="0"/>
          </a:p>
        </p:txBody>
      </p:sp>
      <p:pic>
        <p:nvPicPr>
          <p:cNvPr id="3" name="Content Placeholder 3">
            <a:extLst>
              <a:ext uri="{FF2B5EF4-FFF2-40B4-BE49-F238E27FC236}">
                <a16:creationId xmlns:a16="http://schemas.microsoft.com/office/drawing/2014/main" id="{1E11DF15-AC8F-16D9-FF91-D68A66EAD94A}"/>
              </a:ext>
            </a:extLst>
          </p:cNvPr>
          <p:cNvPicPr>
            <a:picLocks noChangeAspect="1"/>
          </p:cNvPicPr>
          <p:nvPr/>
        </p:nvPicPr>
        <p:blipFill>
          <a:blip r:embed="rId2"/>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3644040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8CB768-EB1E-451C-9A66-DF009677AE20}"/>
              </a:ext>
            </a:extLst>
          </p:cNvPr>
          <p:cNvSpPr>
            <a:spLocks noGrp="1"/>
          </p:cNvSpPr>
          <p:nvPr>
            <p:ph type="title"/>
          </p:nvPr>
        </p:nvSpPr>
        <p:spPr/>
        <p:txBody>
          <a:bodyPr/>
          <a:lstStyle/>
          <a:p>
            <a:r>
              <a:rPr lang="fr-FR" dirty="0"/>
              <a:t>3 niveaux d’analyse</a:t>
            </a:r>
          </a:p>
        </p:txBody>
      </p:sp>
      <p:sp>
        <p:nvSpPr>
          <p:cNvPr id="3" name="Espace réservé du contenu 2">
            <a:extLst>
              <a:ext uri="{FF2B5EF4-FFF2-40B4-BE49-F238E27FC236}">
                <a16:creationId xmlns:a16="http://schemas.microsoft.com/office/drawing/2014/main" id="{488D5BAF-FAB8-4A0B-816C-ECE9BFE33C9A}"/>
              </a:ext>
            </a:extLst>
          </p:cNvPr>
          <p:cNvSpPr>
            <a:spLocks noGrp="1"/>
          </p:cNvSpPr>
          <p:nvPr>
            <p:ph idx="1"/>
          </p:nvPr>
        </p:nvSpPr>
        <p:spPr/>
        <p:txBody>
          <a:bodyPr/>
          <a:lstStyle/>
          <a:p>
            <a:pPr lvl="3" indent="0">
              <a:spcBef>
                <a:spcPts val="1500"/>
              </a:spcBef>
              <a:spcAft>
                <a:spcPts val="500"/>
              </a:spcAft>
              <a:buNone/>
            </a:pPr>
            <a:r>
              <a:rPr lang="fr-FR" sz="3200" b="1" dirty="0">
                <a:solidFill>
                  <a:srgbClr val="5885B2"/>
                </a:solidFill>
              </a:rPr>
              <a:t>1. Performances environnementales moyennes des unités de production</a:t>
            </a:r>
          </a:p>
          <a:p>
            <a:pPr lvl="3" indent="0">
              <a:spcBef>
                <a:spcPts val="1500"/>
              </a:spcBef>
              <a:spcAft>
                <a:spcPts val="500"/>
              </a:spcAft>
              <a:buNone/>
            </a:pPr>
            <a:r>
              <a:rPr lang="fr-FR" sz="3200" b="1" dirty="0">
                <a:solidFill>
                  <a:srgbClr val="5885B2"/>
                </a:solidFill>
              </a:rPr>
              <a:t>2. Rôle des élevages dans la durabilité des territoires</a:t>
            </a:r>
          </a:p>
          <a:p>
            <a:pPr lvl="3" indent="0">
              <a:spcBef>
                <a:spcPts val="1500"/>
              </a:spcBef>
              <a:spcAft>
                <a:spcPts val="500"/>
              </a:spcAft>
              <a:buNone/>
            </a:pPr>
            <a:r>
              <a:rPr lang="fr-FR" sz="3200" b="1" dirty="0">
                <a:solidFill>
                  <a:srgbClr val="5885B2"/>
                </a:solidFill>
              </a:rPr>
              <a:t>3. Rôle des élevages dans le système alimentaire régional</a:t>
            </a:r>
          </a:p>
          <a:p>
            <a:pPr marL="169200" indent="-457200">
              <a:buFont typeface="+mj-lt"/>
              <a:buAutoNum type="arabicPeriod"/>
            </a:pPr>
            <a:endParaRPr lang="fr-FR" dirty="0"/>
          </a:p>
        </p:txBody>
      </p:sp>
      <p:sp>
        <p:nvSpPr>
          <p:cNvPr id="5" name="Espace réservé du numéro de diapositive 3">
            <a:extLst>
              <a:ext uri="{FF2B5EF4-FFF2-40B4-BE49-F238E27FC236}">
                <a16:creationId xmlns:a16="http://schemas.microsoft.com/office/drawing/2014/main" id="{9985692D-D914-4CF2-A3E8-2E37A7FC87D1}"/>
              </a:ext>
            </a:extLst>
          </p:cNvPr>
          <p:cNvSpPr txBox="1">
            <a:spLocks/>
          </p:cNvSpPr>
          <p:nvPr/>
        </p:nvSpPr>
        <p:spPr>
          <a:xfrm>
            <a:off x="204254" y="6431656"/>
            <a:ext cx="1238026" cy="365125"/>
          </a:xfrm>
          <a:prstGeom prst="rect">
            <a:avLst/>
          </a:prstGeom>
        </p:spPr>
        <p:txBody>
          <a:bodyPr vert="horz" lIns="91440" tIns="45720" rIns="91440" bIns="45720" rtlCol="0" anchor="ctr"/>
          <a:lstStyle>
            <a:defPPr>
              <a:defRPr lang="fr-FR"/>
            </a:defPPr>
            <a:lvl1pPr marL="0" algn="l" defTabSz="914400" rtl="0" eaLnBrk="1" latinLnBrk="0" hangingPunct="1">
              <a:defRPr sz="1600" kern="1200">
                <a:solidFill>
                  <a:srgbClr val="DDE0E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04B038A-AB6F-4ABE-AFA1-418ECD5C6A57}" type="slidenum">
              <a:rPr kumimoji="0" lang="fr-FR" altLang="fr-FR" sz="1600" b="0" i="0" u="none" strike="noStrike" kern="1200" cap="none" spc="0" normalizeH="0" baseline="0" noProof="0" smtClean="0">
                <a:ln>
                  <a:noFill/>
                </a:ln>
                <a:solidFill>
                  <a:srgbClr val="DDE0E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fr-FR" altLang="fr-FR" sz="1600" b="0" i="0" u="none" strike="noStrike" kern="1200" cap="none" spc="0" normalizeH="0" baseline="0" noProof="0" dirty="0">
              <a:ln>
                <a:noFill/>
              </a:ln>
              <a:solidFill>
                <a:srgbClr val="DDE0E3"/>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C24356AB-98EC-5825-B22E-77F9B4A79858}"/>
              </a:ext>
            </a:extLst>
          </p:cNvPr>
          <p:cNvPicPr>
            <a:picLocks noChangeAspect="1"/>
          </p:cNvPicPr>
          <p:nvPr/>
        </p:nvPicPr>
        <p:blipFill>
          <a:blip r:embed="rId2"/>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330750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rme libre : forme 12">
            <a:extLst>
              <a:ext uri="{FF2B5EF4-FFF2-40B4-BE49-F238E27FC236}">
                <a16:creationId xmlns:a16="http://schemas.microsoft.com/office/drawing/2014/main" id="{165C0E9D-6B26-49F0-AFCA-D3C793C6DF57}"/>
              </a:ext>
            </a:extLst>
          </p:cNvPr>
          <p:cNvSpPr/>
          <p:nvPr/>
        </p:nvSpPr>
        <p:spPr>
          <a:xfrm>
            <a:off x="2949575" y="1318464"/>
            <a:ext cx="6292850" cy="4648200"/>
          </a:xfrm>
          <a:custGeom>
            <a:avLst/>
            <a:gdLst>
              <a:gd name="connsiteX0" fmla="*/ 317500 w 6292850"/>
              <a:gd name="connsiteY0" fmla="*/ 838200 h 4648200"/>
              <a:gd name="connsiteX1" fmla="*/ 234950 w 6292850"/>
              <a:gd name="connsiteY1" fmla="*/ 647700 h 4648200"/>
              <a:gd name="connsiteX2" fmla="*/ 361950 w 6292850"/>
              <a:gd name="connsiteY2" fmla="*/ 501650 h 4648200"/>
              <a:gd name="connsiteX3" fmla="*/ 565150 w 6292850"/>
              <a:gd name="connsiteY3" fmla="*/ 514350 h 4648200"/>
              <a:gd name="connsiteX4" fmla="*/ 666750 w 6292850"/>
              <a:gd name="connsiteY4" fmla="*/ 419100 h 4648200"/>
              <a:gd name="connsiteX5" fmla="*/ 660400 w 6292850"/>
              <a:gd name="connsiteY5" fmla="*/ 228600 h 4648200"/>
              <a:gd name="connsiteX6" fmla="*/ 800100 w 6292850"/>
              <a:gd name="connsiteY6" fmla="*/ 114300 h 4648200"/>
              <a:gd name="connsiteX7" fmla="*/ 984250 w 6292850"/>
              <a:gd name="connsiteY7" fmla="*/ 107950 h 4648200"/>
              <a:gd name="connsiteX8" fmla="*/ 1041400 w 6292850"/>
              <a:gd name="connsiteY8" fmla="*/ 0 h 4648200"/>
              <a:gd name="connsiteX9" fmla="*/ 1187450 w 6292850"/>
              <a:gd name="connsiteY9" fmla="*/ 6350 h 4648200"/>
              <a:gd name="connsiteX10" fmla="*/ 1352550 w 6292850"/>
              <a:gd name="connsiteY10" fmla="*/ 222250 h 4648200"/>
              <a:gd name="connsiteX11" fmla="*/ 1447800 w 6292850"/>
              <a:gd name="connsiteY11" fmla="*/ 146050 h 4648200"/>
              <a:gd name="connsiteX12" fmla="*/ 1530350 w 6292850"/>
              <a:gd name="connsiteY12" fmla="*/ 146050 h 4648200"/>
              <a:gd name="connsiteX13" fmla="*/ 1701800 w 6292850"/>
              <a:gd name="connsiteY13" fmla="*/ 228600 h 4648200"/>
              <a:gd name="connsiteX14" fmla="*/ 1866900 w 6292850"/>
              <a:gd name="connsiteY14" fmla="*/ 127000 h 4648200"/>
              <a:gd name="connsiteX15" fmla="*/ 2012950 w 6292850"/>
              <a:gd name="connsiteY15" fmla="*/ 450850 h 4648200"/>
              <a:gd name="connsiteX16" fmla="*/ 2209800 w 6292850"/>
              <a:gd name="connsiteY16" fmla="*/ 463550 h 4648200"/>
              <a:gd name="connsiteX17" fmla="*/ 2324100 w 6292850"/>
              <a:gd name="connsiteY17" fmla="*/ 590550 h 4648200"/>
              <a:gd name="connsiteX18" fmla="*/ 2317750 w 6292850"/>
              <a:gd name="connsiteY18" fmla="*/ 787400 h 4648200"/>
              <a:gd name="connsiteX19" fmla="*/ 2190750 w 6292850"/>
              <a:gd name="connsiteY19" fmla="*/ 901700 h 4648200"/>
              <a:gd name="connsiteX20" fmla="*/ 2197100 w 6292850"/>
              <a:gd name="connsiteY20" fmla="*/ 1022350 h 4648200"/>
              <a:gd name="connsiteX21" fmla="*/ 2330450 w 6292850"/>
              <a:gd name="connsiteY21" fmla="*/ 1073150 h 4648200"/>
              <a:gd name="connsiteX22" fmla="*/ 2730500 w 6292850"/>
              <a:gd name="connsiteY22" fmla="*/ 1073150 h 4648200"/>
              <a:gd name="connsiteX23" fmla="*/ 2832100 w 6292850"/>
              <a:gd name="connsiteY23" fmla="*/ 984250 h 4648200"/>
              <a:gd name="connsiteX24" fmla="*/ 2838450 w 6292850"/>
              <a:gd name="connsiteY24" fmla="*/ 850900 h 4648200"/>
              <a:gd name="connsiteX25" fmla="*/ 3111500 w 6292850"/>
              <a:gd name="connsiteY25" fmla="*/ 850900 h 4648200"/>
              <a:gd name="connsiteX26" fmla="*/ 3302000 w 6292850"/>
              <a:gd name="connsiteY26" fmla="*/ 1035050 h 4648200"/>
              <a:gd name="connsiteX27" fmla="*/ 3498850 w 6292850"/>
              <a:gd name="connsiteY27" fmla="*/ 444500 h 4648200"/>
              <a:gd name="connsiteX28" fmla="*/ 3543300 w 6292850"/>
              <a:gd name="connsiteY28" fmla="*/ 457200 h 4648200"/>
              <a:gd name="connsiteX29" fmla="*/ 3619500 w 6292850"/>
              <a:gd name="connsiteY29" fmla="*/ 495300 h 4648200"/>
              <a:gd name="connsiteX30" fmla="*/ 3771900 w 6292850"/>
              <a:gd name="connsiteY30" fmla="*/ 450850 h 4648200"/>
              <a:gd name="connsiteX31" fmla="*/ 4140200 w 6292850"/>
              <a:gd name="connsiteY31" fmla="*/ 863600 h 4648200"/>
              <a:gd name="connsiteX32" fmla="*/ 4324350 w 6292850"/>
              <a:gd name="connsiteY32" fmla="*/ 755650 h 4648200"/>
              <a:gd name="connsiteX33" fmla="*/ 4432300 w 6292850"/>
              <a:gd name="connsiteY33" fmla="*/ 869950 h 4648200"/>
              <a:gd name="connsiteX34" fmla="*/ 4635500 w 6292850"/>
              <a:gd name="connsiteY34" fmla="*/ 850900 h 4648200"/>
              <a:gd name="connsiteX35" fmla="*/ 4870450 w 6292850"/>
              <a:gd name="connsiteY35" fmla="*/ 584200 h 4648200"/>
              <a:gd name="connsiteX36" fmla="*/ 4953000 w 6292850"/>
              <a:gd name="connsiteY36" fmla="*/ 641350 h 4648200"/>
              <a:gd name="connsiteX37" fmla="*/ 4914900 w 6292850"/>
              <a:gd name="connsiteY37" fmla="*/ 857250 h 4648200"/>
              <a:gd name="connsiteX38" fmla="*/ 4743450 w 6292850"/>
              <a:gd name="connsiteY38" fmla="*/ 927100 h 4648200"/>
              <a:gd name="connsiteX39" fmla="*/ 4737100 w 6292850"/>
              <a:gd name="connsiteY39" fmla="*/ 1060450 h 4648200"/>
              <a:gd name="connsiteX40" fmla="*/ 4978400 w 6292850"/>
              <a:gd name="connsiteY40" fmla="*/ 1028700 h 4648200"/>
              <a:gd name="connsiteX41" fmla="*/ 5175250 w 6292850"/>
              <a:gd name="connsiteY41" fmla="*/ 857250 h 4648200"/>
              <a:gd name="connsiteX42" fmla="*/ 5111750 w 6292850"/>
              <a:gd name="connsiteY42" fmla="*/ 793750 h 4648200"/>
              <a:gd name="connsiteX43" fmla="*/ 5124450 w 6292850"/>
              <a:gd name="connsiteY43" fmla="*/ 723900 h 4648200"/>
              <a:gd name="connsiteX44" fmla="*/ 5187950 w 6292850"/>
              <a:gd name="connsiteY44" fmla="*/ 628650 h 4648200"/>
              <a:gd name="connsiteX45" fmla="*/ 5314950 w 6292850"/>
              <a:gd name="connsiteY45" fmla="*/ 641350 h 4648200"/>
              <a:gd name="connsiteX46" fmla="*/ 5416550 w 6292850"/>
              <a:gd name="connsiteY46" fmla="*/ 539750 h 4648200"/>
              <a:gd name="connsiteX47" fmla="*/ 5727700 w 6292850"/>
              <a:gd name="connsiteY47" fmla="*/ 552450 h 4648200"/>
              <a:gd name="connsiteX48" fmla="*/ 5708650 w 6292850"/>
              <a:gd name="connsiteY48" fmla="*/ 647700 h 4648200"/>
              <a:gd name="connsiteX49" fmla="*/ 5848350 w 6292850"/>
              <a:gd name="connsiteY49" fmla="*/ 749300 h 4648200"/>
              <a:gd name="connsiteX50" fmla="*/ 5753100 w 6292850"/>
              <a:gd name="connsiteY50" fmla="*/ 857250 h 4648200"/>
              <a:gd name="connsiteX51" fmla="*/ 5759450 w 6292850"/>
              <a:gd name="connsiteY51" fmla="*/ 1060450 h 4648200"/>
              <a:gd name="connsiteX52" fmla="*/ 5842000 w 6292850"/>
              <a:gd name="connsiteY52" fmla="*/ 1035050 h 4648200"/>
              <a:gd name="connsiteX53" fmla="*/ 5854700 w 6292850"/>
              <a:gd name="connsiteY53" fmla="*/ 1162050 h 4648200"/>
              <a:gd name="connsiteX54" fmla="*/ 5975350 w 6292850"/>
              <a:gd name="connsiteY54" fmla="*/ 1181100 h 4648200"/>
              <a:gd name="connsiteX55" fmla="*/ 6051550 w 6292850"/>
              <a:gd name="connsiteY55" fmla="*/ 1263650 h 4648200"/>
              <a:gd name="connsiteX56" fmla="*/ 6057900 w 6292850"/>
              <a:gd name="connsiteY56" fmla="*/ 1397000 h 4648200"/>
              <a:gd name="connsiteX57" fmla="*/ 5988050 w 6292850"/>
              <a:gd name="connsiteY57" fmla="*/ 1473200 h 4648200"/>
              <a:gd name="connsiteX58" fmla="*/ 5803900 w 6292850"/>
              <a:gd name="connsiteY58" fmla="*/ 1492250 h 4648200"/>
              <a:gd name="connsiteX59" fmla="*/ 5803900 w 6292850"/>
              <a:gd name="connsiteY59" fmla="*/ 1682750 h 4648200"/>
              <a:gd name="connsiteX60" fmla="*/ 5835650 w 6292850"/>
              <a:gd name="connsiteY60" fmla="*/ 1790700 h 4648200"/>
              <a:gd name="connsiteX61" fmla="*/ 6076950 w 6292850"/>
              <a:gd name="connsiteY61" fmla="*/ 1847850 h 4648200"/>
              <a:gd name="connsiteX62" fmla="*/ 6057900 w 6292850"/>
              <a:gd name="connsiteY62" fmla="*/ 2095500 h 4648200"/>
              <a:gd name="connsiteX63" fmla="*/ 6292850 w 6292850"/>
              <a:gd name="connsiteY63" fmla="*/ 2241550 h 4648200"/>
              <a:gd name="connsiteX64" fmla="*/ 6184900 w 6292850"/>
              <a:gd name="connsiteY64" fmla="*/ 2368550 h 4648200"/>
              <a:gd name="connsiteX65" fmla="*/ 6197600 w 6292850"/>
              <a:gd name="connsiteY65" fmla="*/ 2584450 h 4648200"/>
              <a:gd name="connsiteX66" fmla="*/ 6108700 w 6292850"/>
              <a:gd name="connsiteY66" fmla="*/ 2584450 h 4648200"/>
              <a:gd name="connsiteX67" fmla="*/ 5943600 w 6292850"/>
              <a:gd name="connsiteY67" fmla="*/ 2717800 h 4648200"/>
              <a:gd name="connsiteX68" fmla="*/ 5727700 w 6292850"/>
              <a:gd name="connsiteY68" fmla="*/ 2730500 h 4648200"/>
              <a:gd name="connsiteX69" fmla="*/ 5676900 w 6292850"/>
              <a:gd name="connsiteY69" fmla="*/ 2806700 h 4648200"/>
              <a:gd name="connsiteX70" fmla="*/ 5499100 w 6292850"/>
              <a:gd name="connsiteY70" fmla="*/ 2806700 h 4648200"/>
              <a:gd name="connsiteX71" fmla="*/ 5448300 w 6292850"/>
              <a:gd name="connsiteY71" fmla="*/ 2895600 h 4648200"/>
              <a:gd name="connsiteX72" fmla="*/ 5391150 w 6292850"/>
              <a:gd name="connsiteY72" fmla="*/ 2895600 h 4648200"/>
              <a:gd name="connsiteX73" fmla="*/ 5289550 w 6292850"/>
              <a:gd name="connsiteY73" fmla="*/ 2774950 h 4648200"/>
              <a:gd name="connsiteX74" fmla="*/ 5181600 w 6292850"/>
              <a:gd name="connsiteY74" fmla="*/ 2794000 h 4648200"/>
              <a:gd name="connsiteX75" fmla="*/ 5130800 w 6292850"/>
              <a:gd name="connsiteY75" fmla="*/ 3022600 h 4648200"/>
              <a:gd name="connsiteX76" fmla="*/ 5251450 w 6292850"/>
              <a:gd name="connsiteY76" fmla="*/ 3060700 h 4648200"/>
              <a:gd name="connsiteX77" fmla="*/ 5270500 w 6292850"/>
              <a:gd name="connsiteY77" fmla="*/ 3263900 h 4648200"/>
              <a:gd name="connsiteX78" fmla="*/ 5054600 w 6292850"/>
              <a:gd name="connsiteY78" fmla="*/ 3263900 h 4648200"/>
              <a:gd name="connsiteX79" fmla="*/ 4641850 w 6292850"/>
              <a:gd name="connsiteY79" fmla="*/ 3594100 h 4648200"/>
              <a:gd name="connsiteX80" fmla="*/ 4641850 w 6292850"/>
              <a:gd name="connsiteY80" fmla="*/ 3689350 h 4648200"/>
              <a:gd name="connsiteX81" fmla="*/ 4419600 w 6292850"/>
              <a:gd name="connsiteY81" fmla="*/ 3689350 h 4648200"/>
              <a:gd name="connsiteX82" fmla="*/ 4425950 w 6292850"/>
              <a:gd name="connsiteY82" fmla="*/ 3905250 h 4648200"/>
              <a:gd name="connsiteX83" fmla="*/ 4400550 w 6292850"/>
              <a:gd name="connsiteY83" fmla="*/ 3975100 h 4648200"/>
              <a:gd name="connsiteX84" fmla="*/ 4229100 w 6292850"/>
              <a:gd name="connsiteY84" fmla="*/ 3987800 h 4648200"/>
              <a:gd name="connsiteX85" fmla="*/ 4216400 w 6292850"/>
              <a:gd name="connsiteY85" fmla="*/ 4197350 h 4648200"/>
              <a:gd name="connsiteX86" fmla="*/ 4457700 w 6292850"/>
              <a:gd name="connsiteY86" fmla="*/ 4273550 h 4648200"/>
              <a:gd name="connsiteX87" fmla="*/ 4521200 w 6292850"/>
              <a:gd name="connsiteY87" fmla="*/ 4349750 h 4648200"/>
              <a:gd name="connsiteX88" fmla="*/ 4521200 w 6292850"/>
              <a:gd name="connsiteY88" fmla="*/ 4457700 h 4648200"/>
              <a:gd name="connsiteX89" fmla="*/ 4368800 w 6292850"/>
              <a:gd name="connsiteY89" fmla="*/ 4648200 h 4648200"/>
              <a:gd name="connsiteX90" fmla="*/ 3956050 w 6292850"/>
              <a:gd name="connsiteY90" fmla="*/ 4419600 h 4648200"/>
              <a:gd name="connsiteX91" fmla="*/ 3930650 w 6292850"/>
              <a:gd name="connsiteY91" fmla="*/ 4292600 h 4648200"/>
              <a:gd name="connsiteX92" fmla="*/ 3498850 w 6292850"/>
              <a:gd name="connsiteY92" fmla="*/ 4438650 h 4648200"/>
              <a:gd name="connsiteX93" fmla="*/ 3473450 w 6292850"/>
              <a:gd name="connsiteY93" fmla="*/ 4286250 h 4648200"/>
              <a:gd name="connsiteX94" fmla="*/ 2990850 w 6292850"/>
              <a:gd name="connsiteY94" fmla="*/ 4248150 h 4648200"/>
              <a:gd name="connsiteX95" fmla="*/ 2940050 w 6292850"/>
              <a:gd name="connsiteY95" fmla="*/ 4330700 h 4648200"/>
              <a:gd name="connsiteX96" fmla="*/ 2882900 w 6292850"/>
              <a:gd name="connsiteY96" fmla="*/ 4254500 h 4648200"/>
              <a:gd name="connsiteX97" fmla="*/ 2743200 w 6292850"/>
              <a:gd name="connsiteY97" fmla="*/ 4375150 h 4648200"/>
              <a:gd name="connsiteX98" fmla="*/ 2673350 w 6292850"/>
              <a:gd name="connsiteY98" fmla="*/ 4267200 h 4648200"/>
              <a:gd name="connsiteX99" fmla="*/ 2514600 w 6292850"/>
              <a:gd name="connsiteY99" fmla="*/ 4248150 h 4648200"/>
              <a:gd name="connsiteX100" fmla="*/ 2501900 w 6292850"/>
              <a:gd name="connsiteY100" fmla="*/ 4133850 h 4648200"/>
              <a:gd name="connsiteX101" fmla="*/ 2413000 w 6292850"/>
              <a:gd name="connsiteY101" fmla="*/ 4051300 h 4648200"/>
              <a:gd name="connsiteX102" fmla="*/ 2368550 w 6292850"/>
              <a:gd name="connsiteY102" fmla="*/ 3873500 h 4648200"/>
              <a:gd name="connsiteX103" fmla="*/ 2260600 w 6292850"/>
              <a:gd name="connsiteY103" fmla="*/ 3816350 h 4648200"/>
              <a:gd name="connsiteX104" fmla="*/ 2260600 w 6292850"/>
              <a:gd name="connsiteY104" fmla="*/ 3575050 h 4648200"/>
              <a:gd name="connsiteX105" fmla="*/ 1917700 w 6292850"/>
              <a:gd name="connsiteY105" fmla="*/ 3333750 h 4648200"/>
              <a:gd name="connsiteX106" fmla="*/ 1816100 w 6292850"/>
              <a:gd name="connsiteY106" fmla="*/ 3422650 h 4648200"/>
              <a:gd name="connsiteX107" fmla="*/ 1752600 w 6292850"/>
              <a:gd name="connsiteY107" fmla="*/ 3416300 h 4648200"/>
              <a:gd name="connsiteX108" fmla="*/ 1600200 w 6292850"/>
              <a:gd name="connsiteY108" fmla="*/ 3200400 h 4648200"/>
              <a:gd name="connsiteX109" fmla="*/ 1371600 w 6292850"/>
              <a:gd name="connsiteY109" fmla="*/ 3257550 h 4648200"/>
              <a:gd name="connsiteX110" fmla="*/ 1377950 w 6292850"/>
              <a:gd name="connsiteY110" fmla="*/ 3321050 h 4648200"/>
              <a:gd name="connsiteX111" fmla="*/ 1276350 w 6292850"/>
              <a:gd name="connsiteY111" fmla="*/ 3327400 h 4648200"/>
              <a:gd name="connsiteX112" fmla="*/ 1130300 w 6292850"/>
              <a:gd name="connsiteY112" fmla="*/ 3689350 h 4648200"/>
              <a:gd name="connsiteX113" fmla="*/ 965200 w 6292850"/>
              <a:gd name="connsiteY113" fmla="*/ 3371850 h 4648200"/>
              <a:gd name="connsiteX114" fmla="*/ 895350 w 6292850"/>
              <a:gd name="connsiteY114" fmla="*/ 3352800 h 4648200"/>
              <a:gd name="connsiteX115" fmla="*/ 850900 w 6292850"/>
              <a:gd name="connsiteY115" fmla="*/ 3327400 h 4648200"/>
              <a:gd name="connsiteX116" fmla="*/ 812800 w 6292850"/>
              <a:gd name="connsiteY116" fmla="*/ 3276600 h 4648200"/>
              <a:gd name="connsiteX117" fmla="*/ 609600 w 6292850"/>
              <a:gd name="connsiteY117" fmla="*/ 3422650 h 4648200"/>
              <a:gd name="connsiteX118" fmla="*/ 615950 w 6292850"/>
              <a:gd name="connsiteY118" fmla="*/ 3479800 h 4648200"/>
              <a:gd name="connsiteX119" fmla="*/ 622300 w 6292850"/>
              <a:gd name="connsiteY119" fmla="*/ 3556000 h 4648200"/>
              <a:gd name="connsiteX120" fmla="*/ 463550 w 6292850"/>
              <a:gd name="connsiteY120" fmla="*/ 3752850 h 4648200"/>
              <a:gd name="connsiteX121" fmla="*/ 152400 w 6292850"/>
              <a:gd name="connsiteY121" fmla="*/ 3765550 h 4648200"/>
              <a:gd name="connsiteX122" fmla="*/ 69850 w 6292850"/>
              <a:gd name="connsiteY122" fmla="*/ 3695700 h 4648200"/>
              <a:gd name="connsiteX123" fmla="*/ 57150 w 6292850"/>
              <a:gd name="connsiteY123" fmla="*/ 3467100 h 4648200"/>
              <a:gd name="connsiteX124" fmla="*/ 0 w 6292850"/>
              <a:gd name="connsiteY124" fmla="*/ 3200400 h 4648200"/>
              <a:gd name="connsiteX125" fmla="*/ 171450 w 6292850"/>
              <a:gd name="connsiteY125" fmla="*/ 2876550 h 4648200"/>
              <a:gd name="connsiteX126" fmla="*/ 177800 w 6292850"/>
              <a:gd name="connsiteY126" fmla="*/ 2749550 h 4648200"/>
              <a:gd name="connsiteX127" fmla="*/ 368300 w 6292850"/>
              <a:gd name="connsiteY127" fmla="*/ 2552700 h 4648200"/>
              <a:gd name="connsiteX128" fmla="*/ 508000 w 6292850"/>
              <a:gd name="connsiteY128" fmla="*/ 2489200 h 4648200"/>
              <a:gd name="connsiteX129" fmla="*/ 520700 w 6292850"/>
              <a:gd name="connsiteY129" fmla="*/ 2184400 h 4648200"/>
              <a:gd name="connsiteX130" fmla="*/ 469900 w 6292850"/>
              <a:gd name="connsiteY130" fmla="*/ 2139950 h 4648200"/>
              <a:gd name="connsiteX131" fmla="*/ 622300 w 6292850"/>
              <a:gd name="connsiteY131" fmla="*/ 2000250 h 4648200"/>
              <a:gd name="connsiteX132" fmla="*/ 400050 w 6292850"/>
              <a:gd name="connsiteY132" fmla="*/ 1714500 h 4648200"/>
              <a:gd name="connsiteX133" fmla="*/ 647700 w 6292850"/>
              <a:gd name="connsiteY133" fmla="*/ 1454150 h 4648200"/>
              <a:gd name="connsiteX134" fmla="*/ 654050 w 6292850"/>
              <a:gd name="connsiteY134" fmla="*/ 1308100 h 4648200"/>
              <a:gd name="connsiteX135" fmla="*/ 603250 w 6292850"/>
              <a:gd name="connsiteY135" fmla="*/ 1155700 h 4648200"/>
              <a:gd name="connsiteX136" fmla="*/ 412750 w 6292850"/>
              <a:gd name="connsiteY136" fmla="*/ 831850 h 4648200"/>
              <a:gd name="connsiteX137" fmla="*/ 317500 w 6292850"/>
              <a:gd name="connsiteY137" fmla="*/ 83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292850" h="4648200">
                <a:moveTo>
                  <a:pt x="317500" y="838200"/>
                </a:moveTo>
                <a:lnTo>
                  <a:pt x="234950" y="647700"/>
                </a:lnTo>
                <a:lnTo>
                  <a:pt x="361950" y="501650"/>
                </a:lnTo>
                <a:lnTo>
                  <a:pt x="565150" y="514350"/>
                </a:lnTo>
                <a:lnTo>
                  <a:pt x="666750" y="419100"/>
                </a:lnTo>
                <a:lnTo>
                  <a:pt x="660400" y="228600"/>
                </a:lnTo>
                <a:lnTo>
                  <a:pt x="800100" y="114300"/>
                </a:lnTo>
                <a:lnTo>
                  <a:pt x="984250" y="107950"/>
                </a:lnTo>
                <a:lnTo>
                  <a:pt x="1041400" y="0"/>
                </a:lnTo>
                <a:lnTo>
                  <a:pt x="1187450" y="6350"/>
                </a:lnTo>
                <a:lnTo>
                  <a:pt x="1352550" y="222250"/>
                </a:lnTo>
                <a:lnTo>
                  <a:pt x="1447800" y="146050"/>
                </a:lnTo>
                <a:lnTo>
                  <a:pt x="1530350" y="146050"/>
                </a:lnTo>
                <a:lnTo>
                  <a:pt x="1701800" y="228600"/>
                </a:lnTo>
                <a:lnTo>
                  <a:pt x="1866900" y="127000"/>
                </a:lnTo>
                <a:lnTo>
                  <a:pt x="2012950" y="450850"/>
                </a:lnTo>
                <a:lnTo>
                  <a:pt x="2209800" y="463550"/>
                </a:lnTo>
                <a:lnTo>
                  <a:pt x="2324100" y="590550"/>
                </a:lnTo>
                <a:lnTo>
                  <a:pt x="2317750" y="787400"/>
                </a:lnTo>
                <a:lnTo>
                  <a:pt x="2190750" y="901700"/>
                </a:lnTo>
                <a:lnTo>
                  <a:pt x="2197100" y="1022350"/>
                </a:lnTo>
                <a:lnTo>
                  <a:pt x="2330450" y="1073150"/>
                </a:lnTo>
                <a:lnTo>
                  <a:pt x="2730500" y="1073150"/>
                </a:lnTo>
                <a:lnTo>
                  <a:pt x="2832100" y="984250"/>
                </a:lnTo>
                <a:lnTo>
                  <a:pt x="2838450" y="850900"/>
                </a:lnTo>
                <a:lnTo>
                  <a:pt x="3111500" y="850900"/>
                </a:lnTo>
                <a:lnTo>
                  <a:pt x="3302000" y="1035050"/>
                </a:lnTo>
                <a:lnTo>
                  <a:pt x="3498850" y="444500"/>
                </a:lnTo>
                <a:lnTo>
                  <a:pt x="3543300" y="457200"/>
                </a:lnTo>
                <a:lnTo>
                  <a:pt x="3619500" y="495300"/>
                </a:lnTo>
                <a:lnTo>
                  <a:pt x="3771900" y="450850"/>
                </a:lnTo>
                <a:lnTo>
                  <a:pt x="4140200" y="863600"/>
                </a:lnTo>
                <a:lnTo>
                  <a:pt x="4324350" y="755650"/>
                </a:lnTo>
                <a:lnTo>
                  <a:pt x="4432300" y="869950"/>
                </a:lnTo>
                <a:lnTo>
                  <a:pt x="4635500" y="850900"/>
                </a:lnTo>
                <a:lnTo>
                  <a:pt x="4870450" y="584200"/>
                </a:lnTo>
                <a:lnTo>
                  <a:pt x="4953000" y="641350"/>
                </a:lnTo>
                <a:lnTo>
                  <a:pt x="4914900" y="857250"/>
                </a:lnTo>
                <a:lnTo>
                  <a:pt x="4743450" y="927100"/>
                </a:lnTo>
                <a:lnTo>
                  <a:pt x="4737100" y="1060450"/>
                </a:lnTo>
                <a:lnTo>
                  <a:pt x="4978400" y="1028700"/>
                </a:lnTo>
                <a:lnTo>
                  <a:pt x="5175250" y="857250"/>
                </a:lnTo>
                <a:lnTo>
                  <a:pt x="5111750" y="793750"/>
                </a:lnTo>
                <a:lnTo>
                  <a:pt x="5124450" y="723900"/>
                </a:lnTo>
                <a:lnTo>
                  <a:pt x="5187950" y="628650"/>
                </a:lnTo>
                <a:lnTo>
                  <a:pt x="5314950" y="641350"/>
                </a:lnTo>
                <a:lnTo>
                  <a:pt x="5416550" y="539750"/>
                </a:lnTo>
                <a:lnTo>
                  <a:pt x="5727700" y="552450"/>
                </a:lnTo>
                <a:lnTo>
                  <a:pt x="5708650" y="647700"/>
                </a:lnTo>
                <a:lnTo>
                  <a:pt x="5848350" y="749300"/>
                </a:lnTo>
                <a:lnTo>
                  <a:pt x="5753100" y="857250"/>
                </a:lnTo>
                <a:lnTo>
                  <a:pt x="5759450" y="1060450"/>
                </a:lnTo>
                <a:lnTo>
                  <a:pt x="5842000" y="1035050"/>
                </a:lnTo>
                <a:lnTo>
                  <a:pt x="5854700" y="1162050"/>
                </a:lnTo>
                <a:lnTo>
                  <a:pt x="5975350" y="1181100"/>
                </a:lnTo>
                <a:lnTo>
                  <a:pt x="6051550" y="1263650"/>
                </a:lnTo>
                <a:lnTo>
                  <a:pt x="6057900" y="1397000"/>
                </a:lnTo>
                <a:lnTo>
                  <a:pt x="5988050" y="1473200"/>
                </a:lnTo>
                <a:lnTo>
                  <a:pt x="5803900" y="1492250"/>
                </a:lnTo>
                <a:lnTo>
                  <a:pt x="5803900" y="1682750"/>
                </a:lnTo>
                <a:lnTo>
                  <a:pt x="5835650" y="1790700"/>
                </a:lnTo>
                <a:lnTo>
                  <a:pt x="6076950" y="1847850"/>
                </a:lnTo>
                <a:lnTo>
                  <a:pt x="6057900" y="2095500"/>
                </a:lnTo>
                <a:lnTo>
                  <a:pt x="6292850" y="2241550"/>
                </a:lnTo>
                <a:lnTo>
                  <a:pt x="6184900" y="2368550"/>
                </a:lnTo>
                <a:lnTo>
                  <a:pt x="6197600" y="2584450"/>
                </a:lnTo>
                <a:lnTo>
                  <a:pt x="6108700" y="2584450"/>
                </a:lnTo>
                <a:lnTo>
                  <a:pt x="5943600" y="2717800"/>
                </a:lnTo>
                <a:lnTo>
                  <a:pt x="5727700" y="2730500"/>
                </a:lnTo>
                <a:lnTo>
                  <a:pt x="5676900" y="2806700"/>
                </a:lnTo>
                <a:lnTo>
                  <a:pt x="5499100" y="2806700"/>
                </a:lnTo>
                <a:lnTo>
                  <a:pt x="5448300" y="2895600"/>
                </a:lnTo>
                <a:lnTo>
                  <a:pt x="5391150" y="2895600"/>
                </a:lnTo>
                <a:lnTo>
                  <a:pt x="5289550" y="2774950"/>
                </a:lnTo>
                <a:lnTo>
                  <a:pt x="5181600" y="2794000"/>
                </a:lnTo>
                <a:lnTo>
                  <a:pt x="5130800" y="3022600"/>
                </a:lnTo>
                <a:lnTo>
                  <a:pt x="5251450" y="3060700"/>
                </a:lnTo>
                <a:lnTo>
                  <a:pt x="5270500" y="3263900"/>
                </a:lnTo>
                <a:lnTo>
                  <a:pt x="5054600" y="3263900"/>
                </a:lnTo>
                <a:lnTo>
                  <a:pt x="4641850" y="3594100"/>
                </a:lnTo>
                <a:lnTo>
                  <a:pt x="4641850" y="3689350"/>
                </a:lnTo>
                <a:lnTo>
                  <a:pt x="4419600" y="3689350"/>
                </a:lnTo>
                <a:lnTo>
                  <a:pt x="4425950" y="3905250"/>
                </a:lnTo>
                <a:lnTo>
                  <a:pt x="4400550" y="3975100"/>
                </a:lnTo>
                <a:lnTo>
                  <a:pt x="4229100" y="3987800"/>
                </a:lnTo>
                <a:lnTo>
                  <a:pt x="4216400" y="4197350"/>
                </a:lnTo>
                <a:lnTo>
                  <a:pt x="4457700" y="4273550"/>
                </a:lnTo>
                <a:lnTo>
                  <a:pt x="4521200" y="4349750"/>
                </a:lnTo>
                <a:lnTo>
                  <a:pt x="4521200" y="4457700"/>
                </a:lnTo>
                <a:lnTo>
                  <a:pt x="4368800" y="4648200"/>
                </a:lnTo>
                <a:lnTo>
                  <a:pt x="3956050" y="4419600"/>
                </a:lnTo>
                <a:lnTo>
                  <a:pt x="3930650" y="4292600"/>
                </a:lnTo>
                <a:lnTo>
                  <a:pt x="3498850" y="4438650"/>
                </a:lnTo>
                <a:lnTo>
                  <a:pt x="3473450" y="4286250"/>
                </a:lnTo>
                <a:lnTo>
                  <a:pt x="2990850" y="4248150"/>
                </a:lnTo>
                <a:lnTo>
                  <a:pt x="2940050" y="4330700"/>
                </a:lnTo>
                <a:lnTo>
                  <a:pt x="2882900" y="4254500"/>
                </a:lnTo>
                <a:lnTo>
                  <a:pt x="2743200" y="4375150"/>
                </a:lnTo>
                <a:lnTo>
                  <a:pt x="2673350" y="4267200"/>
                </a:lnTo>
                <a:lnTo>
                  <a:pt x="2514600" y="4248150"/>
                </a:lnTo>
                <a:lnTo>
                  <a:pt x="2501900" y="4133850"/>
                </a:lnTo>
                <a:lnTo>
                  <a:pt x="2413000" y="4051300"/>
                </a:lnTo>
                <a:lnTo>
                  <a:pt x="2368550" y="3873500"/>
                </a:lnTo>
                <a:lnTo>
                  <a:pt x="2260600" y="3816350"/>
                </a:lnTo>
                <a:lnTo>
                  <a:pt x="2260600" y="3575050"/>
                </a:lnTo>
                <a:lnTo>
                  <a:pt x="1917700" y="3333750"/>
                </a:lnTo>
                <a:lnTo>
                  <a:pt x="1816100" y="3422650"/>
                </a:lnTo>
                <a:lnTo>
                  <a:pt x="1752600" y="3416300"/>
                </a:lnTo>
                <a:lnTo>
                  <a:pt x="1600200" y="3200400"/>
                </a:lnTo>
                <a:lnTo>
                  <a:pt x="1371600" y="3257550"/>
                </a:lnTo>
                <a:lnTo>
                  <a:pt x="1377950" y="3321050"/>
                </a:lnTo>
                <a:lnTo>
                  <a:pt x="1276350" y="3327400"/>
                </a:lnTo>
                <a:lnTo>
                  <a:pt x="1130300" y="3689350"/>
                </a:lnTo>
                <a:lnTo>
                  <a:pt x="965200" y="3371850"/>
                </a:lnTo>
                <a:lnTo>
                  <a:pt x="895350" y="3352800"/>
                </a:lnTo>
                <a:lnTo>
                  <a:pt x="850900" y="3327400"/>
                </a:lnTo>
                <a:lnTo>
                  <a:pt x="812800" y="3276600"/>
                </a:lnTo>
                <a:lnTo>
                  <a:pt x="609600" y="3422650"/>
                </a:lnTo>
                <a:lnTo>
                  <a:pt x="615950" y="3479800"/>
                </a:lnTo>
                <a:lnTo>
                  <a:pt x="622300" y="3556000"/>
                </a:lnTo>
                <a:lnTo>
                  <a:pt x="463550" y="3752850"/>
                </a:lnTo>
                <a:lnTo>
                  <a:pt x="152400" y="3765550"/>
                </a:lnTo>
                <a:lnTo>
                  <a:pt x="69850" y="3695700"/>
                </a:lnTo>
                <a:lnTo>
                  <a:pt x="57150" y="3467100"/>
                </a:lnTo>
                <a:lnTo>
                  <a:pt x="0" y="3200400"/>
                </a:lnTo>
                <a:lnTo>
                  <a:pt x="171450" y="2876550"/>
                </a:lnTo>
                <a:lnTo>
                  <a:pt x="177800" y="2749550"/>
                </a:lnTo>
                <a:lnTo>
                  <a:pt x="368300" y="2552700"/>
                </a:lnTo>
                <a:lnTo>
                  <a:pt x="508000" y="2489200"/>
                </a:lnTo>
                <a:lnTo>
                  <a:pt x="520700" y="2184400"/>
                </a:lnTo>
                <a:lnTo>
                  <a:pt x="469900" y="2139950"/>
                </a:lnTo>
                <a:lnTo>
                  <a:pt x="622300" y="2000250"/>
                </a:lnTo>
                <a:lnTo>
                  <a:pt x="400050" y="1714500"/>
                </a:lnTo>
                <a:lnTo>
                  <a:pt x="647700" y="1454150"/>
                </a:lnTo>
                <a:lnTo>
                  <a:pt x="654050" y="1308100"/>
                </a:lnTo>
                <a:lnTo>
                  <a:pt x="603250" y="1155700"/>
                </a:lnTo>
                <a:lnTo>
                  <a:pt x="412750" y="831850"/>
                </a:lnTo>
                <a:lnTo>
                  <a:pt x="317500" y="838200"/>
                </a:lnTo>
                <a:close/>
              </a:path>
            </a:pathLst>
          </a:custGeom>
          <a:no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lipse 33">
            <a:extLst>
              <a:ext uri="{FF2B5EF4-FFF2-40B4-BE49-F238E27FC236}">
                <a16:creationId xmlns:a16="http://schemas.microsoft.com/office/drawing/2014/main" id="{16911DF2-03F5-4958-B54B-075961E81CD7}"/>
              </a:ext>
            </a:extLst>
          </p:cNvPr>
          <p:cNvSpPr/>
          <p:nvPr/>
        </p:nvSpPr>
        <p:spPr>
          <a:xfrm>
            <a:off x="4929051" y="2743200"/>
            <a:ext cx="2168435" cy="1881051"/>
          </a:xfrm>
          <a:prstGeom prst="ellipse">
            <a:avLst/>
          </a:prstGeom>
          <a:solidFill>
            <a:schemeClr val="accent5">
              <a:lumMod val="20000"/>
              <a:lumOff val="80000"/>
            </a:schemeClr>
          </a:solidFill>
          <a:ln w="5715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re 2">
            <a:extLst>
              <a:ext uri="{FF2B5EF4-FFF2-40B4-BE49-F238E27FC236}">
                <a16:creationId xmlns:a16="http://schemas.microsoft.com/office/drawing/2014/main" id="{BA14E72A-D4C6-42C6-978C-E21B24D6577D}"/>
              </a:ext>
            </a:extLst>
          </p:cNvPr>
          <p:cNvSpPr>
            <a:spLocks noGrp="1"/>
          </p:cNvSpPr>
          <p:nvPr>
            <p:ph type="title"/>
          </p:nvPr>
        </p:nvSpPr>
        <p:spPr/>
        <p:txBody>
          <a:bodyPr>
            <a:normAutofit fontScale="90000"/>
          </a:bodyPr>
          <a:lstStyle/>
          <a:p>
            <a:r>
              <a:rPr lang="fr-FR" dirty="0"/>
              <a:t>Niveau 1 : Performances environnementales moyennes des unités de production</a:t>
            </a:r>
          </a:p>
        </p:txBody>
      </p:sp>
      <p:sp>
        <p:nvSpPr>
          <p:cNvPr id="4" name="Espace réservé du numéro de diapositive 3">
            <a:extLst>
              <a:ext uri="{FF2B5EF4-FFF2-40B4-BE49-F238E27FC236}">
                <a16:creationId xmlns:a16="http://schemas.microsoft.com/office/drawing/2014/main" id="{52E25CDC-5D32-4E94-B12C-0188250CB7B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4B038A-AB6F-4ABE-AFA1-418ECD5C6A57}" type="slidenum">
              <a:rPr kumimoji="0" lang="fr-FR" altLang="fr-FR" sz="1600" b="0" i="0" u="none" strike="noStrike" kern="1200" cap="none" spc="0" normalizeH="0" baseline="0" noProof="0" smtClean="0">
                <a:ln>
                  <a:noFill/>
                </a:ln>
                <a:solidFill>
                  <a:srgbClr val="DDE0E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fr-FR" altLang="fr-FR" sz="1600" b="0" i="0" u="none" strike="noStrike" kern="1200" cap="none" spc="0" normalizeH="0" baseline="0" noProof="0">
              <a:ln>
                <a:noFill/>
              </a:ln>
              <a:solidFill>
                <a:srgbClr val="DDE0E3"/>
              </a:solidFill>
              <a:effectLst/>
              <a:uLnTx/>
              <a:uFillTx/>
              <a:latin typeface="Calibri" panose="020F0502020204030204"/>
              <a:ea typeface="+mn-ea"/>
              <a:cs typeface="+mn-cs"/>
            </a:endParaRPr>
          </a:p>
        </p:txBody>
      </p:sp>
      <p:grpSp>
        <p:nvGrpSpPr>
          <p:cNvPr id="33" name="Groupe 32">
            <a:extLst>
              <a:ext uri="{FF2B5EF4-FFF2-40B4-BE49-F238E27FC236}">
                <a16:creationId xmlns:a16="http://schemas.microsoft.com/office/drawing/2014/main" id="{695A4DB5-A0EF-445C-941F-901CAA50A753}"/>
              </a:ext>
            </a:extLst>
          </p:cNvPr>
          <p:cNvGrpSpPr/>
          <p:nvPr/>
        </p:nvGrpSpPr>
        <p:grpSpPr>
          <a:xfrm>
            <a:off x="4739640" y="3213463"/>
            <a:ext cx="2590800" cy="721936"/>
            <a:chOff x="8170817" y="4815840"/>
            <a:chExt cx="2590800" cy="721936"/>
          </a:xfrm>
        </p:grpSpPr>
        <p:sp>
          <p:nvSpPr>
            <p:cNvPr id="14" name="AutoShape 2">
              <a:extLst>
                <a:ext uri="{FF2B5EF4-FFF2-40B4-BE49-F238E27FC236}">
                  <a16:creationId xmlns:a16="http://schemas.microsoft.com/office/drawing/2014/main" id="{D70BD373-6099-4157-9788-2E9479E342C2}"/>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orme libre : forme 31">
              <a:extLst>
                <a:ext uri="{FF2B5EF4-FFF2-40B4-BE49-F238E27FC236}">
                  <a16:creationId xmlns:a16="http://schemas.microsoft.com/office/drawing/2014/main" id="{40ECA9BB-659E-4CE8-A4CF-03B49F5C9F93}"/>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6">
              <a:extLst>
                <a:ext uri="{FF2B5EF4-FFF2-40B4-BE49-F238E27FC236}">
                  <a16:creationId xmlns:a16="http://schemas.microsoft.com/office/drawing/2014/main" id="{FAA489F6-B329-4DD5-B897-4982321665E3}"/>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19" name="AutoShape 7">
                <a:extLst>
                  <a:ext uri="{FF2B5EF4-FFF2-40B4-BE49-F238E27FC236}">
                    <a16:creationId xmlns:a16="http://schemas.microsoft.com/office/drawing/2014/main" id="{F77CFDA9-274F-47A5-A053-A504795C2E88}"/>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0" name="Oval 8">
                <a:extLst>
                  <a:ext uri="{FF2B5EF4-FFF2-40B4-BE49-F238E27FC236}">
                    <a16:creationId xmlns:a16="http://schemas.microsoft.com/office/drawing/2014/main" id="{FBB0D796-CD08-43EB-BE98-CF4B1140FA02}"/>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1" name="Oval 9">
                <a:extLst>
                  <a:ext uri="{FF2B5EF4-FFF2-40B4-BE49-F238E27FC236}">
                    <a16:creationId xmlns:a16="http://schemas.microsoft.com/office/drawing/2014/main" id="{B456C196-F3DC-4BAC-AD38-A0C45E813FCE}"/>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2" name="AutoShape 10">
                <a:extLst>
                  <a:ext uri="{FF2B5EF4-FFF2-40B4-BE49-F238E27FC236}">
                    <a16:creationId xmlns:a16="http://schemas.microsoft.com/office/drawing/2014/main" id="{00CF6246-FDEC-443C-AE0A-F547C3D99E63}"/>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3" name="Oval 11">
                <a:extLst>
                  <a:ext uri="{FF2B5EF4-FFF2-40B4-BE49-F238E27FC236}">
                    <a16:creationId xmlns:a16="http://schemas.microsoft.com/office/drawing/2014/main" id="{4AD96CF4-1C78-4ABB-B3FD-D7B32147F332}"/>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4" name="AutoShape 12">
                <a:extLst>
                  <a:ext uri="{FF2B5EF4-FFF2-40B4-BE49-F238E27FC236}">
                    <a16:creationId xmlns:a16="http://schemas.microsoft.com/office/drawing/2014/main" id="{8D910BC3-1A8B-495B-99B9-6B88AABBB54A}"/>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5" name="Line 13">
                <a:extLst>
                  <a:ext uri="{FF2B5EF4-FFF2-40B4-BE49-F238E27FC236}">
                    <a16:creationId xmlns:a16="http://schemas.microsoft.com/office/drawing/2014/main" id="{87CECAD9-B69D-47D6-A0FA-DAF1A77CCEBE}"/>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Line 16">
              <a:extLst>
                <a:ext uri="{FF2B5EF4-FFF2-40B4-BE49-F238E27FC236}">
                  <a16:creationId xmlns:a16="http://schemas.microsoft.com/office/drawing/2014/main" id="{46C64168-3068-4DA4-94D6-E0F5320CAF93}"/>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17">
              <a:extLst>
                <a:ext uri="{FF2B5EF4-FFF2-40B4-BE49-F238E27FC236}">
                  <a16:creationId xmlns:a16="http://schemas.microsoft.com/office/drawing/2014/main" id="{D090B827-5651-424C-9284-09798C728F32}"/>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30" name="Image 29" descr="silhouette porc.png">
              <a:extLst>
                <a:ext uri="{FF2B5EF4-FFF2-40B4-BE49-F238E27FC236}">
                  <a16:creationId xmlns:a16="http://schemas.microsoft.com/office/drawing/2014/main" id="{B123C6E4-B33D-417C-9DDC-FF47A837E9E0}"/>
                </a:ext>
              </a:extLst>
            </p:cNvPr>
            <p:cNvPicPr>
              <a:picLocks noChangeAspect="1"/>
            </p:cNvPicPr>
            <p:nvPr/>
          </p:nvPicPr>
          <p:blipFill>
            <a:blip r:embed="rId2"/>
            <a:stretch>
              <a:fillRect/>
            </a:stretch>
          </p:blipFill>
          <p:spPr>
            <a:xfrm>
              <a:off x="9264990" y="4935481"/>
              <a:ext cx="322073" cy="213765"/>
            </a:xfrm>
            <a:prstGeom prst="rect">
              <a:avLst/>
            </a:prstGeom>
          </p:spPr>
        </p:pic>
        <p:sp>
          <p:nvSpPr>
            <p:cNvPr id="26" name="Line 14">
              <a:extLst>
                <a:ext uri="{FF2B5EF4-FFF2-40B4-BE49-F238E27FC236}">
                  <a16:creationId xmlns:a16="http://schemas.microsoft.com/office/drawing/2014/main" id="{32A56CE8-1611-43F2-9ED2-3F9378D8AE8D}"/>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Line 15">
              <a:extLst>
                <a:ext uri="{FF2B5EF4-FFF2-40B4-BE49-F238E27FC236}">
                  <a16:creationId xmlns:a16="http://schemas.microsoft.com/office/drawing/2014/main" id="{3BE92AC0-D71C-467E-AA79-30664C9DFA3C}"/>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Content Placeholder 3">
            <a:extLst>
              <a:ext uri="{FF2B5EF4-FFF2-40B4-BE49-F238E27FC236}">
                <a16:creationId xmlns:a16="http://schemas.microsoft.com/office/drawing/2014/main" id="{EB8F29D6-1AB1-1F63-B396-20887C777ACD}"/>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2743153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E042F9-D279-4A9A-88FD-4AADBAC7C9F2}"/>
              </a:ext>
            </a:extLst>
          </p:cNvPr>
          <p:cNvSpPr>
            <a:spLocks noGrp="1"/>
          </p:cNvSpPr>
          <p:nvPr>
            <p:ph type="title"/>
          </p:nvPr>
        </p:nvSpPr>
        <p:spPr/>
        <p:txBody>
          <a:bodyPr/>
          <a:lstStyle/>
          <a:p>
            <a:r>
              <a:rPr lang="fr-FR" dirty="0">
                <a:solidFill>
                  <a:schemeClr val="accent4">
                    <a:lumMod val="75000"/>
                  </a:schemeClr>
                </a:solidFill>
              </a:rPr>
              <a:t>Quelques éléments méthodologiques</a:t>
            </a:r>
          </a:p>
        </p:txBody>
      </p:sp>
      <p:sp>
        <p:nvSpPr>
          <p:cNvPr id="7" name="AutoShape 2" descr="Résultat d’images pour méthode picto">
            <a:extLst>
              <a:ext uri="{FF2B5EF4-FFF2-40B4-BE49-F238E27FC236}">
                <a16:creationId xmlns:a16="http://schemas.microsoft.com/office/drawing/2014/main" id="{8CE1B7A0-D3F0-4355-8A73-A1D384B0A74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 coins arrondis 7">
            <a:extLst>
              <a:ext uri="{FF2B5EF4-FFF2-40B4-BE49-F238E27FC236}">
                <a16:creationId xmlns:a16="http://schemas.microsoft.com/office/drawing/2014/main" id="{FFD9607F-B681-4E40-86E3-C2CFEF5A00DC}"/>
              </a:ext>
            </a:extLst>
          </p:cNvPr>
          <p:cNvSpPr/>
          <p:nvPr/>
        </p:nvSpPr>
        <p:spPr>
          <a:xfrm>
            <a:off x="1033978" y="1406769"/>
            <a:ext cx="9991576" cy="4818185"/>
          </a:xfrm>
          <a:prstGeom prst="round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Afficher l’image source">
            <a:extLst>
              <a:ext uri="{FF2B5EF4-FFF2-40B4-BE49-F238E27FC236}">
                <a16:creationId xmlns:a16="http://schemas.microsoft.com/office/drawing/2014/main" id="{48B02627-CDA8-4E96-B06B-7F6D60F749AC}"/>
              </a:ext>
            </a:extLst>
          </p:cNvP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1065" y="1292469"/>
            <a:ext cx="1110762" cy="111076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6F94225E-1FD2-407F-A1AC-3DF830A06E92}"/>
              </a:ext>
            </a:extLst>
          </p:cNvPr>
          <p:cNvSpPr txBox="1"/>
          <p:nvPr/>
        </p:nvSpPr>
        <p:spPr>
          <a:xfrm>
            <a:off x="5102211" y="1690365"/>
            <a:ext cx="2255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Deux approches</a:t>
            </a:r>
          </a:p>
        </p:txBody>
      </p:sp>
      <p:sp>
        <p:nvSpPr>
          <p:cNvPr id="11" name="ZoneTexte 10">
            <a:extLst>
              <a:ext uri="{FF2B5EF4-FFF2-40B4-BE49-F238E27FC236}">
                <a16:creationId xmlns:a16="http://schemas.microsoft.com/office/drawing/2014/main" id="{0664DD66-3203-4105-ACCF-79EF7269D1CB}"/>
              </a:ext>
            </a:extLst>
          </p:cNvPr>
          <p:cNvSpPr txBox="1"/>
          <p:nvPr/>
        </p:nvSpPr>
        <p:spPr>
          <a:xfrm>
            <a:off x="1814145" y="2633365"/>
            <a:ext cx="3543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Moyenne régionale</a:t>
            </a:r>
          </a:p>
        </p:txBody>
      </p:sp>
      <p:sp>
        <p:nvSpPr>
          <p:cNvPr id="12" name="ZoneTexte 11">
            <a:extLst>
              <a:ext uri="{FF2B5EF4-FFF2-40B4-BE49-F238E27FC236}">
                <a16:creationId xmlns:a16="http://schemas.microsoft.com/office/drawing/2014/main" id="{8AA689C8-BD22-462C-981B-00989D28D7CA}"/>
              </a:ext>
            </a:extLst>
          </p:cNvPr>
          <p:cNvSpPr txBox="1"/>
          <p:nvPr/>
        </p:nvSpPr>
        <p:spPr>
          <a:xfrm>
            <a:off x="6782248" y="2633365"/>
            <a:ext cx="3543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Cas-types</a:t>
            </a:r>
          </a:p>
        </p:txBody>
      </p:sp>
      <p:pic>
        <p:nvPicPr>
          <p:cNvPr id="10" name="Image 9">
            <a:extLst>
              <a:ext uri="{FF2B5EF4-FFF2-40B4-BE49-F238E27FC236}">
                <a16:creationId xmlns:a16="http://schemas.microsoft.com/office/drawing/2014/main" id="{CD391A9A-28D9-4CBE-9EDF-B547D66E6FB6}"/>
              </a:ext>
            </a:extLst>
          </p:cNvPr>
          <p:cNvPicPr>
            <a:picLocks noChangeAspect="1"/>
          </p:cNvPicPr>
          <p:nvPr/>
        </p:nvPicPr>
        <p:blipFill>
          <a:blip r:embed="rId3">
            <a:duotone>
              <a:schemeClr val="accent3">
                <a:shade val="45000"/>
                <a:satMod val="135000"/>
              </a:schemeClr>
              <a:prstClr val="white"/>
            </a:duotone>
          </a:blip>
          <a:stretch>
            <a:fillRect/>
          </a:stretch>
        </p:blipFill>
        <p:spPr>
          <a:xfrm>
            <a:off x="3053350" y="3067253"/>
            <a:ext cx="1036410" cy="408467"/>
          </a:xfrm>
          <a:prstGeom prst="rect">
            <a:avLst/>
          </a:prstGeom>
        </p:spPr>
      </p:pic>
      <p:sp>
        <p:nvSpPr>
          <p:cNvPr id="30" name="Forme libre : forme 29">
            <a:extLst>
              <a:ext uri="{FF2B5EF4-FFF2-40B4-BE49-F238E27FC236}">
                <a16:creationId xmlns:a16="http://schemas.microsoft.com/office/drawing/2014/main" id="{A8F6CB1C-11FB-4222-92B5-6481C7DABCFF}"/>
              </a:ext>
            </a:extLst>
          </p:cNvPr>
          <p:cNvSpPr/>
          <p:nvPr/>
        </p:nvSpPr>
        <p:spPr>
          <a:xfrm>
            <a:off x="1971551" y="3982915"/>
            <a:ext cx="3228487" cy="2133218"/>
          </a:xfrm>
          <a:custGeom>
            <a:avLst/>
            <a:gdLst>
              <a:gd name="connsiteX0" fmla="*/ 317500 w 6292850"/>
              <a:gd name="connsiteY0" fmla="*/ 838200 h 4648200"/>
              <a:gd name="connsiteX1" fmla="*/ 234950 w 6292850"/>
              <a:gd name="connsiteY1" fmla="*/ 647700 h 4648200"/>
              <a:gd name="connsiteX2" fmla="*/ 361950 w 6292850"/>
              <a:gd name="connsiteY2" fmla="*/ 501650 h 4648200"/>
              <a:gd name="connsiteX3" fmla="*/ 565150 w 6292850"/>
              <a:gd name="connsiteY3" fmla="*/ 514350 h 4648200"/>
              <a:gd name="connsiteX4" fmla="*/ 666750 w 6292850"/>
              <a:gd name="connsiteY4" fmla="*/ 419100 h 4648200"/>
              <a:gd name="connsiteX5" fmla="*/ 660400 w 6292850"/>
              <a:gd name="connsiteY5" fmla="*/ 228600 h 4648200"/>
              <a:gd name="connsiteX6" fmla="*/ 800100 w 6292850"/>
              <a:gd name="connsiteY6" fmla="*/ 114300 h 4648200"/>
              <a:gd name="connsiteX7" fmla="*/ 984250 w 6292850"/>
              <a:gd name="connsiteY7" fmla="*/ 107950 h 4648200"/>
              <a:gd name="connsiteX8" fmla="*/ 1041400 w 6292850"/>
              <a:gd name="connsiteY8" fmla="*/ 0 h 4648200"/>
              <a:gd name="connsiteX9" fmla="*/ 1187450 w 6292850"/>
              <a:gd name="connsiteY9" fmla="*/ 6350 h 4648200"/>
              <a:gd name="connsiteX10" fmla="*/ 1352550 w 6292850"/>
              <a:gd name="connsiteY10" fmla="*/ 222250 h 4648200"/>
              <a:gd name="connsiteX11" fmla="*/ 1447800 w 6292850"/>
              <a:gd name="connsiteY11" fmla="*/ 146050 h 4648200"/>
              <a:gd name="connsiteX12" fmla="*/ 1530350 w 6292850"/>
              <a:gd name="connsiteY12" fmla="*/ 146050 h 4648200"/>
              <a:gd name="connsiteX13" fmla="*/ 1701800 w 6292850"/>
              <a:gd name="connsiteY13" fmla="*/ 228600 h 4648200"/>
              <a:gd name="connsiteX14" fmla="*/ 1866900 w 6292850"/>
              <a:gd name="connsiteY14" fmla="*/ 127000 h 4648200"/>
              <a:gd name="connsiteX15" fmla="*/ 2012950 w 6292850"/>
              <a:gd name="connsiteY15" fmla="*/ 450850 h 4648200"/>
              <a:gd name="connsiteX16" fmla="*/ 2209800 w 6292850"/>
              <a:gd name="connsiteY16" fmla="*/ 463550 h 4648200"/>
              <a:gd name="connsiteX17" fmla="*/ 2324100 w 6292850"/>
              <a:gd name="connsiteY17" fmla="*/ 590550 h 4648200"/>
              <a:gd name="connsiteX18" fmla="*/ 2317750 w 6292850"/>
              <a:gd name="connsiteY18" fmla="*/ 787400 h 4648200"/>
              <a:gd name="connsiteX19" fmla="*/ 2190750 w 6292850"/>
              <a:gd name="connsiteY19" fmla="*/ 901700 h 4648200"/>
              <a:gd name="connsiteX20" fmla="*/ 2197100 w 6292850"/>
              <a:gd name="connsiteY20" fmla="*/ 1022350 h 4648200"/>
              <a:gd name="connsiteX21" fmla="*/ 2330450 w 6292850"/>
              <a:gd name="connsiteY21" fmla="*/ 1073150 h 4648200"/>
              <a:gd name="connsiteX22" fmla="*/ 2730500 w 6292850"/>
              <a:gd name="connsiteY22" fmla="*/ 1073150 h 4648200"/>
              <a:gd name="connsiteX23" fmla="*/ 2832100 w 6292850"/>
              <a:gd name="connsiteY23" fmla="*/ 984250 h 4648200"/>
              <a:gd name="connsiteX24" fmla="*/ 2838450 w 6292850"/>
              <a:gd name="connsiteY24" fmla="*/ 850900 h 4648200"/>
              <a:gd name="connsiteX25" fmla="*/ 3111500 w 6292850"/>
              <a:gd name="connsiteY25" fmla="*/ 850900 h 4648200"/>
              <a:gd name="connsiteX26" fmla="*/ 3302000 w 6292850"/>
              <a:gd name="connsiteY26" fmla="*/ 1035050 h 4648200"/>
              <a:gd name="connsiteX27" fmla="*/ 3498850 w 6292850"/>
              <a:gd name="connsiteY27" fmla="*/ 444500 h 4648200"/>
              <a:gd name="connsiteX28" fmla="*/ 3543300 w 6292850"/>
              <a:gd name="connsiteY28" fmla="*/ 457200 h 4648200"/>
              <a:gd name="connsiteX29" fmla="*/ 3619500 w 6292850"/>
              <a:gd name="connsiteY29" fmla="*/ 495300 h 4648200"/>
              <a:gd name="connsiteX30" fmla="*/ 3771900 w 6292850"/>
              <a:gd name="connsiteY30" fmla="*/ 450850 h 4648200"/>
              <a:gd name="connsiteX31" fmla="*/ 4140200 w 6292850"/>
              <a:gd name="connsiteY31" fmla="*/ 863600 h 4648200"/>
              <a:gd name="connsiteX32" fmla="*/ 4324350 w 6292850"/>
              <a:gd name="connsiteY32" fmla="*/ 755650 h 4648200"/>
              <a:gd name="connsiteX33" fmla="*/ 4432300 w 6292850"/>
              <a:gd name="connsiteY33" fmla="*/ 869950 h 4648200"/>
              <a:gd name="connsiteX34" fmla="*/ 4635500 w 6292850"/>
              <a:gd name="connsiteY34" fmla="*/ 850900 h 4648200"/>
              <a:gd name="connsiteX35" fmla="*/ 4870450 w 6292850"/>
              <a:gd name="connsiteY35" fmla="*/ 584200 h 4648200"/>
              <a:gd name="connsiteX36" fmla="*/ 4953000 w 6292850"/>
              <a:gd name="connsiteY36" fmla="*/ 641350 h 4648200"/>
              <a:gd name="connsiteX37" fmla="*/ 4914900 w 6292850"/>
              <a:gd name="connsiteY37" fmla="*/ 857250 h 4648200"/>
              <a:gd name="connsiteX38" fmla="*/ 4743450 w 6292850"/>
              <a:gd name="connsiteY38" fmla="*/ 927100 h 4648200"/>
              <a:gd name="connsiteX39" fmla="*/ 4737100 w 6292850"/>
              <a:gd name="connsiteY39" fmla="*/ 1060450 h 4648200"/>
              <a:gd name="connsiteX40" fmla="*/ 4978400 w 6292850"/>
              <a:gd name="connsiteY40" fmla="*/ 1028700 h 4648200"/>
              <a:gd name="connsiteX41" fmla="*/ 5175250 w 6292850"/>
              <a:gd name="connsiteY41" fmla="*/ 857250 h 4648200"/>
              <a:gd name="connsiteX42" fmla="*/ 5111750 w 6292850"/>
              <a:gd name="connsiteY42" fmla="*/ 793750 h 4648200"/>
              <a:gd name="connsiteX43" fmla="*/ 5124450 w 6292850"/>
              <a:gd name="connsiteY43" fmla="*/ 723900 h 4648200"/>
              <a:gd name="connsiteX44" fmla="*/ 5187950 w 6292850"/>
              <a:gd name="connsiteY44" fmla="*/ 628650 h 4648200"/>
              <a:gd name="connsiteX45" fmla="*/ 5314950 w 6292850"/>
              <a:gd name="connsiteY45" fmla="*/ 641350 h 4648200"/>
              <a:gd name="connsiteX46" fmla="*/ 5416550 w 6292850"/>
              <a:gd name="connsiteY46" fmla="*/ 539750 h 4648200"/>
              <a:gd name="connsiteX47" fmla="*/ 5727700 w 6292850"/>
              <a:gd name="connsiteY47" fmla="*/ 552450 h 4648200"/>
              <a:gd name="connsiteX48" fmla="*/ 5708650 w 6292850"/>
              <a:gd name="connsiteY48" fmla="*/ 647700 h 4648200"/>
              <a:gd name="connsiteX49" fmla="*/ 5848350 w 6292850"/>
              <a:gd name="connsiteY49" fmla="*/ 749300 h 4648200"/>
              <a:gd name="connsiteX50" fmla="*/ 5753100 w 6292850"/>
              <a:gd name="connsiteY50" fmla="*/ 857250 h 4648200"/>
              <a:gd name="connsiteX51" fmla="*/ 5759450 w 6292850"/>
              <a:gd name="connsiteY51" fmla="*/ 1060450 h 4648200"/>
              <a:gd name="connsiteX52" fmla="*/ 5842000 w 6292850"/>
              <a:gd name="connsiteY52" fmla="*/ 1035050 h 4648200"/>
              <a:gd name="connsiteX53" fmla="*/ 5854700 w 6292850"/>
              <a:gd name="connsiteY53" fmla="*/ 1162050 h 4648200"/>
              <a:gd name="connsiteX54" fmla="*/ 5975350 w 6292850"/>
              <a:gd name="connsiteY54" fmla="*/ 1181100 h 4648200"/>
              <a:gd name="connsiteX55" fmla="*/ 6051550 w 6292850"/>
              <a:gd name="connsiteY55" fmla="*/ 1263650 h 4648200"/>
              <a:gd name="connsiteX56" fmla="*/ 6057900 w 6292850"/>
              <a:gd name="connsiteY56" fmla="*/ 1397000 h 4648200"/>
              <a:gd name="connsiteX57" fmla="*/ 5988050 w 6292850"/>
              <a:gd name="connsiteY57" fmla="*/ 1473200 h 4648200"/>
              <a:gd name="connsiteX58" fmla="*/ 5803900 w 6292850"/>
              <a:gd name="connsiteY58" fmla="*/ 1492250 h 4648200"/>
              <a:gd name="connsiteX59" fmla="*/ 5803900 w 6292850"/>
              <a:gd name="connsiteY59" fmla="*/ 1682750 h 4648200"/>
              <a:gd name="connsiteX60" fmla="*/ 5835650 w 6292850"/>
              <a:gd name="connsiteY60" fmla="*/ 1790700 h 4648200"/>
              <a:gd name="connsiteX61" fmla="*/ 6076950 w 6292850"/>
              <a:gd name="connsiteY61" fmla="*/ 1847850 h 4648200"/>
              <a:gd name="connsiteX62" fmla="*/ 6057900 w 6292850"/>
              <a:gd name="connsiteY62" fmla="*/ 2095500 h 4648200"/>
              <a:gd name="connsiteX63" fmla="*/ 6292850 w 6292850"/>
              <a:gd name="connsiteY63" fmla="*/ 2241550 h 4648200"/>
              <a:gd name="connsiteX64" fmla="*/ 6184900 w 6292850"/>
              <a:gd name="connsiteY64" fmla="*/ 2368550 h 4648200"/>
              <a:gd name="connsiteX65" fmla="*/ 6197600 w 6292850"/>
              <a:gd name="connsiteY65" fmla="*/ 2584450 h 4648200"/>
              <a:gd name="connsiteX66" fmla="*/ 6108700 w 6292850"/>
              <a:gd name="connsiteY66" fmla="*/ 2584450 h 4648200"/>
              <a:gd name="connsiteX67" fmla="*/ 5943600 w 6292850"/>
              <a:gd name="connsiteY67" fmla="*/ 2717800 h 4648200"/>
              <a:gd name="connsiteX68" fmla="*/ 5727700 w 6292850"/>
              <a:gd name="connsiteY68" fmla="*/ 2730500 h 4648200"/>
              <a:gd name="connsiteX69" fmla="*/ 5676900 w 6292850"/>
              <a:gd name="connsiteY69" fmla="*/ 2806700 h 4648200"/>
              <a:gd name="connsiteX70" fmla="*/ 5499100 w 6292850"/>
              <a:gd name="connsiteY70" fmla="*/ 2806700 h 4648200"/>
              <a:gd name="connsiteX71" fmla="*/ 5448300 w 6292850"/>
              <a:gd name="connsiteY71" fmla="*/ 2895600 h 4648200"/>
              <a:gd name="connsiteX72" fmla="*/ 5391150 w 6292850"/>
              <a:gd name="connsiteY72" fmla="*/ 2895600 h 4648200"/>
              <a:gd name="connsiteX73" fmla="*/ 5289550 w 6292850"/>
              <a:gd name="connsiteY73" fmla="*/ 2774950 h 4648200"/>
              <a:gd name="connsiteX74" fmla="*/ 5181600 w 6292850"/>
              <a:gd name="connsiteY74" fmla="*/ 2794000 h 4648200"/>
              <a:gd name="connsiteX75" fmla="*/ 5130800 w 6292850"/>
              <a:gd name="connsiteY75" fmla="*/ 3022600 h 4648200"/>
              <a:gd name="connsiteX76" fmla="*/ 5251450 w 6292850"/>
              <a:gd name="connsiteY76" fmla="*/ 3060700 h 4648200"/>
              <a:gd name="connsiteX77" fmla="*/ 5270500 w 6292850"/>
              <a:gd name="connsiteY77" fmla="*/ 3263900 h 4648200"/>
              <a:gd name="connsiteX78" fmla="*/ 5054600 w 6292850"/>
              <a:gd name="connsiteY78" fmla="*/ 3263900 h 4648200"/>
              <a:gd name="connsiteX79" fmla="*/ 4641850 w 6292850"/>
              <a:gd name="connsiteY79" fmla="*/ 3594100 h 4648200"/>
              <a:gd name="connsiteX80" fmla="*/ 4641850 w 6292850"/>
              <a:gd name="connsiteY80" fmla="*/ 3689350 h 4648200"/>
              <a:gd name="connsiteX81" fmla="*/ 4419600 w 6292850"/>
              <a:gd name="connsiteY81" fmla="*/ 3689350 h 4648200"/>
              <a:gd name="connsiteX82" fmla="*/ 4425950 w 6292850"/>
              <a:gd name="connsiteY82" fmla="*/ 3905250 h 4648200"/>
              <a:gd name="connsiteX83" fmla="*/ 4400550 w 6292850"/>
              <a:gd name="connsiteY83" fmla="*/ 3975100 h 4648200"/>
              <a:gd name="connsiteX84" fmla="*/ 4229100 w 6292850"/>
              <a:gd name="connsiteY84" fmla="*/ 3987800 h 4648200"/>
              <a:gd name="connsiteX85" fmla="*/ 4216400 w 6292850"/>
              <a:gd name="connsiteY85" fmla="*/ 4197350 h 4648200"/>
              <a:gd name="connsiteX86" fmla="*/ 4457700 w 6292850"/>
              <a:gd name="connsiteY86" fmla="*/ 4273550 h 4648200"/>
              <a:gd name="connsiteX87" fmla="*/ 4521200 w 6292850"/>
              <a:gd name="connsiteY87" fmla="*/ 4349750 h 4648200"/>
              <a:gd name="connsiteX88" fmla="*/ 4521200 w 6292850"/>
              <a:gd name="connsiteY88" fmla="*/ 4457700 h 4648200"/>
              <a:gd name="connsiteX89" fmla="*/ 4368800 w 6292850"/>
              <a:gd name="connsiteY89" fmla="*/ 4648200 h 4648200"/>
              <a:gd name="connsiteX90" fmla="*/ 3956050 w 6292850"/>
              <a:gd name="connsiteY90" fmla="*/ 4419600 h 4648200"/>
              <a:gd name="connsiteX91" fmla="*/ 3930650 w 6292850"/>
              <a:gd name="connsiteY91" fmla="*/ 4292600 h 4648200"/>
              <a:gd name="connsiteX92" fmla="*/ 3498850 w 6292850"/>
              <a:gd name="connsiteY92" fmla="*/ 4438650 h 4648200"/>
              <a:gd name="connsiteX93" fmla="*/ 3473450 w 6292850"/>
              <a:gd name="connsiteY93" fmla="*/ 4286250 h 4648200"/>
              <a:gd name="connsiteX94" fmla="*/ 2990850 w 6292850"/>
              <a:gd name="connsiteY94" fmla="*/ 4248150 h 4648200"/>
              <a:gd name="connsiteX95" fmla="*/ 2940050 w 6292850"/>
              <a:gd name="connsiteY95" fmla="*/ 4330700 h 4648200"/>
              <a:gd name="connsiteX96" fmla="*/ 2882900 w 6292850"/>
              <a:gd name="connsiteY96" fmla="*/ 4254500 h 4648200"/>
              <a:gd name="connsiteX97" fmla="*/ 2743200 w 6292850"/>
              <a:gd name="connsiteY97" fmla="*/ 4375150 h 4648200"/>
              <a:gd name="connsiteX98" fmla="*/ 2673350 w 6292850"/>
              <a:gd name="connsiteY98" fmla="*/ 4267200 h 4648200"/>
              <a:gd name="connsiteX99" fmla="*/ 2514600 w 6292850"/>
              <a:gd name="connsiteY99" fmla="*/ 4248150 h 4648200"/>
              <a:gd name="connsiteX100" fmla="*/ 2501900 w 6292850"/>
              <a:gd name="connsiteY100" fmla="*/ 4133850 h 4648200"/>
              <a:gd name="connsiteX101" fmla="*/ 2413000 w 6292850"/>
              <a:gd name="connsiteY101" fmla="*/ 4051300 h 4648200"/>
              <a:gd name="connsiteX102" fmla="*/ 2368550 w 6292850"/>
              <a:gd name="connsiteY102" fmla="*/ 3873500 h 4648200"/>
              <a:gd name="connsiteX103" fmla="*/ 2260600 w 6292850"/>
              <a:gd name="connsiteY103" fmla="*/ 3816350 h 4648200"/>
              <a:gd name="connsiteX104" fmla="*/ 2260600 w 6292850"/>
              <a:gd name="connsiteY104" fmla="*/ 3575050 h 4648200"/>
              <a:gd name="connsiteX105" fmla="*/ 1917700 w 6292850"/>
              <a:gd name="connsiteY105" fmla="*/ 3333750 h 4648200"/>
              <a:gd name="connsiteX106" fmla="*/ 1816100 w 6292850"/>
              <a:gd name="connsiteY106" fmla="*/ 3422650 h 4648200"/>
              <a:gd name="connsiteX107" fmla="*/ 1752600 w 6292850"/>
              <a:gd name="connsiteY107" fmla="*/ 3416300 h 4648200"/>
              <a:gd name="connsiteX108" fmla="*/ 1600200 w 6292850"/>
              <a:gd name="connsiteY108" fmla="*/ 3200400 h 4648200"/>
              <a:gd name="connsiteX109" fmla="*/ 1371600 w 6292850"/>
              <a:gd name="connsiteY109" fmla="*/ 3257550 h 4648200"/>
              <a:gd name="connsiteX110" fmla="*/ 1377950 w 6292850"/>
              <a:gd name="connsiteY110" fmla="*/ 3321050 h 4648200"/>
              <a:gd name="connsiteX111" fmla="*/ 1276350 w 6292850"/>
              <a:gd name="connsiteY111" fmla="*/ 3327400 h 4648200"/>
              <a:gd name="connsiteX112" fmla="*/ 1130300 w 6292850"/>
              <a:gd name="connsiteY112" fmla="*/ 3689350 h 4648200"/>
              <a:gd name="connsiteX113" fmla="*/ 965200 w 6292850"/>
              <a:gd name="connsiteY113" fmla="*/ 3371850 h 4648200"/>
              <a:gd name="connsiteX114" fmla="*/ 895350 w 6292850"/>
              <a:gd name="connsiteY114" fmla="*/ 3352800 h 4648200"/>
              <a:gd name="connsiteX115" fmla="*/ 850900 w 6292850"/>
              <a:gd name="connsiteY115" fmla="*/ 3327400 h 4648200"/>
              <a:gd name="connsiteX116" fmla="*/ 812800 w 6292850"/>
              <a:gd name="connsiteY116" fmla="*/ 3276600 h 4648200"/>
              <a:gd name="connsiteX117" fmla="*/ 609600 w 6292850"/>
              <a:gd name="connsiteY117" fmla="*/ 3422650 h 4648200"/>
              <a:gd name="connsiteX118" fmla="*/ 615950 w 6292850"/>
              <a:gd name="connsiteY118" fmla="*/ 3479800 h 4648200"/>
              <a:gd name="connsiteX119" fmla="*/ 622300 w 6292850"/>
              <a:gd name="connsiteY119" fmla="*/ 3556000 h 4648200"/>
              <a:gd name="connsiteX120" fmla="*/ 463550 w 6292850"/>
              <a:gd name="connsiteY120" fmla="*/ 3752850 h 4648200"/>
              <a:gd name="connsiteX121" fmla="*/ 152400 w 6292850"/>
              <a:gd name="connsiteY121" fmla="*/ 3765550 h 4648200"/>
              <a:gd name="connsiteX122" fmla="*/ 69850 w 6292850"/>
              <a:gd name="connsiteY122" fmla="*/ 3695700 h 4648200"/>
              <a:gd name="connsiteX123" fmla="*/ 57150 w 6292850"/>
              <a:gd name="connsiteY123" fmla="*/ 3467100 h 4648200"/>
              <a:gd name="connsiteX124" fmla="*/ 0 w 6292850"/>
              <a:gd name="connsiteY124" fmla="*/ 3200400 h 4648200"/>
              <a:gd name="connsiteX125" fmla="*/ 171450 w 6292850"/>
              <a:gd name="connsiteY125" fmla="*/ 2876550 h 4648200"/>
              <a:gd name="connsiteX126" fmla="*/ 177800 w 6292850"/>
              <a:gd name="connsiteY126" fmla="*/ 2749550 h 4648200"/>
              <a:gd name="connsiteX127" fmla="*/ 368300 w 6292850"/>
              <a:gd name="connsiteY127" fmla="*/ 2552700 h 4648200"/>
              <a:gd name="connsiteX128" fmla="*/ 508000 w 6292850"/>
              <a:gd name="connsiteY128" fmla="*/ 2489200 h 4648200"/>
              <a:gd name="connsiteX129" fmla="*/ 520700 w 6292850"/>
              <a:gd name="connsiteY129" fmla="*/ 2184400 h 4648200"/>
              <a:gd name="connsiteX130" fmla="*/ 469900 w 6292850"/>
              <a:gd name="connsiteY130" fmla="*/ 2139950 h 4648200"/>
              <a:gd name="connsiteX131" fmla="*/ 622300 w 6292850"/>
              <a:gd name="connsiteY131" fmla="*/ 2000250 h 4648200"/>
              <a:gd name="connsiteX132" fmla="*/ 400050 w 6292850"/>
              <a:gd name="connsiteY132" fmla="*/ 1714500 h 4648200"/>
              <a:gd name="connsiteX133" fmla="*/ 647700 w 6292850"/>
              <a:gd name="connsiteY133" fmla="*/ 1454150 h 4648200"/>
              <a:gd name="connsiteX134" fmla="*/ 654050 w 6292850"/>
              <a:gd name="connsiteY134" fmla="*/ 1308100 h 4648200"/>
              <a:gd name="connsiteX135" fmla="*/ 603250 w 6292850"/>
              <a:gd name="connsiteY135" fmla="*/ 1155700 h 4648200"/>
              <a:gd name="connsiteX136" fmla="*/ 412750 w 6292850"/>
              <a:gd name="connsiteY136" fmla="*/ 831850 h 4648200"/>
              <a:gd name="connsiteX137" fmla="*/ 317500 w 6292850"/>
              <a:gd name="connsiteY137" fmla="*/ 83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292850" h="4648200">
                <a:moveTo>
                  <a:pt x="317500" y="838200"/>
                </a:moveTo>
                <a:lnTo>
                  <a:pt x="234950" y="647700"/>
                </a:lnTo>
                <a:lnTo>
                  <a:pt x="361950" y="501650"/>
                </a:lnTo>
                <a:lnTo>
                  <a:pt x="565150" y="514350"/>
                </a:lnTo>
                <a:lnTo>
                  <a:pt x="666750" y="419100"/>
                </a:lnTo>
                <a:lnTo>
                  <a:pt x="660400" y="228600"/>
                </a:lnTo>
                <a:lnTo>
                  <a:pt x="800100" y="114300"/>
                </a:lnTo>
                <a:lnTo>
                  <a:pt x="984250" y="107950"/>
                </a:lnTo>
                <a:lnTo>
                  <a:pt x="1041400" y="0"/>
                </a:lnTo>
                <a:lnTo>
                  <a:pt x="1187450" y="6350"/>
                </a:lnTo>
                <a:lnTo>
                  <a:pt x="1352550" y="222250"/>
                </a:lnTo>
                <a:lnTo>
                  <a:pt x="1447800" y="146050"/>
                </a:lnTo>
                <a:lnTo>
                  <a:pt x="1530350" y="146050"/>
                </a:lnTo>
                <a:lnTo>
                  <a:pt x="1701800" y="228600"/>
                </a:lnTo>
                <a:lnTo>
                  <a:pt x="1866900" y="127000"/>
                </a:lnTo>
                <a:lnTo>
                  <a:pt x="2012950" y="450850"/>
                </a:lnTo>
                <a:lnTo>
                  <a:pt x="2209800" y="463550"/>
                </a:lnTo>
                <a:lnTo>
                  <a:pt x="2324100" y="590550"/>
                </a:lnTo>
                <a:lnTo>
                  <a:pt x="2317750" y="787400"/>
                </a:lnTo>
                <a:lnTo>
                  <a:pt x="2190750" y="901700"/>
                </a:lnTo>
                <a:lnTo>
                  <a:pt x="2197100" y="1022350"/>
                </a:lnTo>
                <a:lnTo>
                  <a:pt x="2330450" y="1073150"/>
                </a:lnTo>
                <a:lnTo>
                  <a:pt x="2730500" y="1073150"/>
                </a:lnTo>
                <a:lnTo>
                  <a:pt x="2832100" y="984250"/>
                </a:lnTo>
                <a:lnTo>
                  <a:pt x="2838450" y="850900"/>
                </a:lnTo>
                <a:lnTo>
                  <a:pt x="3111500" y="850900"/>
                </a:lnTo>
                <a:lnTo>
                  <a:pt x="3302000" y="1035050"/>
                </a:lnTo>
                <a:lnTo>
                  <a:pt x="3498850" y="444500"/>
                </a:lnTo>
                <a:lnTo>
                  <a:pt x="3543300" y="457200"/>
                </a:lnTo>
                <a:lnTo>
                  <a:pt x="3619500" y="495300"/>
                </a:lnTo>
                <a:lnTo>
                  <a:pt x="3771900" y="450850"/>
                </a:lnTo>
                <a:lnTo>
                  <a:pt x="4140200" y="863600"/>
                </a:lnTo>
                <a:lnTo>
                  <a:pt x="4324350" y="755650"/>
                </a:lnTo>
                <a:lnTo>
                  <a:pt x="4432300" y="869950"/>
                </a:lnTo>
                <a:lnTo>
                  <a:pt x="4635500" y="850900"/>
                </a:lnTo>
                <a:lnTo>
                  <a:pt x="4870450" y="584200"/>
                </a:lnTo>
                <a:lnTo>
                  <a:pt x="4953000" y="641350"/>
                </a:lnTo>
                <a:lnTo>
                  <a:pt x="4914900" y="857250"/>
                </a:lnTo>
                <a:lnTo>
                  <a:pt x="4743450" y="927100"/>
                </a:lnTo>
                <a:lnTo>
                  <a:pt x="4737100" y="1060450"/>
                </a:lnTo>
                <a:lnTo>
                  <a:pt x="4978400" y="1028700"/>
                </a:lnTo>
                <a:lnTo>
                  <a:pt x="5175250" y="857250"/>
                </a:lnTo>
                <a:lnTo>
                  <a:pt x="5111750" y="793750"/>
                </a:lnTo>
                <a:lnTo>
                  <a:pt x="5124450" y="723900"/>
                </a:lnTo>
                <a:lnTo>
                  <a:pt x="5187950" y="628650"/>
                </a:lnTo>
                <a:lnTo>
                  <a:pt x="5314950" y="641350"/>
                </a:lnTo>
                <a:lnTo>
                  <a:pt x="5416550" y="539750"/>
                </a:lnTo>
                <a:lnTo>
                  <a:pt x="5727700" y="552450"/>
                </a:lnTo>
                <a:lnTo>
                  <a:pt x="5708650" y="647700"/>
                </a:lnTo>
                <a:lnTo>
                  <a:pt x="5848350" y="749300"/>
                </a:lnTo>
                <a:lnTo>
                  <a:pt x="5753100" y="857250"/>
                </a:lnTo>
                <a:lnTo>
                  <a:pt x="5759450" y="1060450"/>
                </a:lnTo>
                <a:lnTo>
                  <a:pt x="5842000" y="1035050"/>
                </a:lnTo>
                <a:lnTo>
                  <a:pt x="5854700" y="1162050"/>
                </a:lnTo>
                <a:lnTo>
                  <a:pt x="5975350" y="1181100"/>
                </a:lnTo>
                <a:lnTo>
                  <a:pt x="6051550" y="1263650"/>
                </a:lnTo>
                <a:lnTo>
                  <a:pt x="6057900" y="1397000"/>
                </a:lnTo>
                <a:lnTo>
                  <a:pt x="5988050" y="1473200"/>
                </a:lnTo>
                <a:lnTo>
                  <a:pt x="5803900" y="1492250"/>
                </a:lnTo>
                <a:lnTo>
                  <a:pt x="5803900" y="1682750"/>
                </a:lnTo>
                <a:lnTo>
                  <a:pt x="5835650" y="1790700"/>
                </a:lnTo>
                <a:lnTo>
                  <a:pt x="6076950" y="1847850"/>
                </a:lnTo>
                <a:lnTo>
                  <a:pt x="6057900" y="2095500"/>
                </a:lnTo>
                <a:lnTo>
                  <a:pt x="6292850" y="2241550"/>
                </a:lnTo>
                <a:lnTo>
                  <a:pt x="6184900" y="2368550"/>
                </a:lnTo>
                <a:lnTo>
                  <a:pt x="6197600" y="2584450"/>
                </a:lnTo>
                <a:lnTo>
                  <a:pt x="6108700" y="2584450"/>
                </a:lnTo>
                <a:lnTo>
                  <a:pt x="5943600" y="2717800"/>
                </a:lnTo>
                <a:lnTo>
                  <a:pt x="5727700" y="2730500"/>
                </a:lnTo>
                <a:lnTo>
                  <a:pt x="5676900" y="2806700"/>
                </a:lnTo>
                <a:lnTo>
                  <a:pt x="5499100" y="2806700"/>
                </a:lnTo>
                <a:lnTo>
                  <a:pt x="5448300" y="2895600"/>
                </a:lnTo>
                <a:lnTo>
                  <a:pt x="5391150" y="2895600"/>
                </a:lnTo>
                <a:lnTo>
                  <a:pt x="5289550" y="2774950"/>
                </a:lnTo>
                <a:lnTo>
                  <a:pt x="5181600" y="2794000"/>
                </a:lnTo>
                <a:lnTo>
                  <a:pt x="5130800" y="3022600"/>
                </a:lnTo>
                <a:lnTo>
                  <a:pt x="5251450" y="3060700"/>
                </a:lnTo>
                <a:lnTo>
                  <a:pt x="5270500" y="3263900"/>
                </a:lnTo>
                <a:lnTo>
                  <a:pt x="5054600" y="3263900"/>
                </a:lnTo>
                <a:lnTo>
                  <a:pt x="4641850" y="3594100"/>
                </a:lnTo>
                <a:lnTo>
                  <a:pt x="4641850" y="3689350"/>
                </a:lnTo>
                <a:lnTo>
                  <a:pt x="4419600" y="3689350"/>
                </a:lnTo>
                <a:lnTo>
                  <a:pt x="4425950" y="3905250"/>
                </a:lnTo>
                <a:lnTo>
                  <a:pt x="4400550" y="3975100"/>
                </a:lnTo>
                <a:lnTo>
                  <a:pt x="4229100" y="3987800"/>
                </a:lnTo>
                <a:lnTo>
                  <a:pt x="4216400" y="4197350"/>
                </a:lnTo>
                <a:lnTo>
                  <a:pt x="4457700" y="4273550"/>
                </a:lnTo>
                <a:lnTo>
                  <a:pt x="4521200" y="4349750"/>
                </a:lnTo>
                <a:lnTo>
                  <a:pt x="4521200" y="4457700"/>
                </a:lnTo>
                <a:lnTo>
                  <a:pt x="4368800" y="4648200"/>
                </a:lnTo>
                <a:lnTo>
                  <a:pt x="3956050" y="4419600"/>
                </a:lnTo>
                <a:lnTo>
                  <a:pt x="3930650" y="4292600"/>
                </a:lnTo>
                <a:lnTo>
                  <a:pt x="3498850" y="4438650"/>
                </a:lnTo>
                <a:lnTo>
                  <a:pt x="3473450" y="4286250"/>
                </a:lnTo>
                <a:lnTo>
                  <a:pt x="2990850" y="4248150"/>
                </a:lnTo>
                <a:lnTo>
                  <a:pt x="2940050" y="4330700"/>
                </a:lnTo>
                <a:lnTo>
                  <a:pt x="2882900" y="4254500"/>
                </a:lnTo>
                <a:lnTo>
                  <a:pt x="2743200" y="4375150"/>
                </a:lnTo>
                <a:lnTo>
                  <a:pt x="2673350" y="4267200"/>
                </a:lnTo>
                <a:lnTo>
                  <a:pt x="2514600" y="4248150"/>
                </a:lnTo>
                <a:lnTo>
                  <a:pt x="2501900" y="4133850"/>
                </a:lnTo>
                <a:lnTo>
                  <a:pt x="2413000" y="4051300"/>
                </a:lnTo>
                <a:lnTo>
                  <a:pt x="2368550" y="3873500"/>
                </a:lnTo>
                <a:lnTo>
                  <a:pt x="2260600" y="3816350"/>
                </a:lnTo>
                <a:lnTo>
                  <a:pt x="2260600" y="3575050"/>
                </a:lnTo>
                <a:lnTo>
                  <a:pt x="1917700" y="3333750"/>
                </a:lnTo>
                <a:lnTo>
                  <a:pt x="1816100" y="3422650"/>
                </a:lnTo>
                <a:lnTo>
                  <a:pt x="1752600" y="3416300"/>
                </a:lnTo>
                <a:lnTo>
                  <a:pt x="1600200" y="3200400"/>
                </a:lnTo>
                <a:lnTo>
                  <a:pt x="1371600" y="3257550"/>
                </a:lnTo>
                <a:lnTo>
                  <a:pt x="1377950" y="3321050"/>
                </a:lnTo>
                <a:lnTo>
                  <a:pt x="1276350" y="3327400"/>
                </a:lnTo>
                <a:lnTo>
                  <a:pt x="1130300" y="3689350"/>
                </a:lnTo>
                <a:lnTo>
                  <a:pt x="965200" y="3371850"/>
                </a:lnTo>
                <a:lnTo>
                  <a:pt x="895350" y="3352800"/>
                </a:lnTo>
                <a:lnTo>
                  <a:pt x="850900" y="3327400"/>
                </a:lnTo>
                <a:lnTo>
                  <a:pt x="812800" y="3276600"/>
                </a:lnTo>
                <a:lnTo>
                  <a:pt x="609600" y="3422650"/>
                </a:lnTo>
                <a:lnTo>
                  <a:pt x="615950" y="3479800"/>
                </a:lnTo>
                <a:lnTo>
                  <a:pt x="622300" y="3556000"/>
                </a:lnTo>
                <a:lnTo>
                  <a:pt x="463550" y="3752850"/>
                </a:lnTo>
                <a:lnTo>
                  <a:pt x="152400" y="3765550"/>
                </a:lnTo>
                <a:lnTo>
                  <a:pt x="69850" y="3695700"/>
                </a:lnTo>
                <a:lnTo>
                  <a:pt x="57150" y="3467100"/>
                </a:lnTo>
                <a:lnTo>
                  <a:pt x="0" y="3200400"/>
                </a:lnTo>
                <a:lnTo>
                  <a:pt x="171450" y="2876550"/>
                </a:lnTo>
                <a:lnTo>
                  <a:pt x="177800" y="2749550"/>
                </a:lnTo>
                <a:lnTo>
                  <a:pt x="368300" y="2552700"/>
                </a:lnTo>
                <a:lnTo>
                  <a:pt x="508000" y="2489200"/>
                </a:lnTo>
                <a:lnTo>
                  <a:pt x="520700" y="2184400"/>
                </a:lnTo>
                <a:lnTo>
                  <a:pt x="469900" y="2139950"/>
                </a:lnTo>
                <a:lnTo>
                  <a:pt x="622300" y="2000250"/>
                </a:lnTo>
                <a:lnTo>
                  <a:pt x="400050" y="1714500"/>
                </a:lnTo>
                <a:lnTo>
                  <a:pt x="647700" y="1454150"/>
                </a:lnTo>
                <a:lnTo>
                  <a:pt x="654050" y="1308100"/>
                </a:lnTo>
                <a:lnTo>
                  <a:pt x="603250" y="1155700"/>
                </a:lnTo>
                <a:lnTo>
                  <a:pt x="412750" y="831850"/>
                </a:lnTo>
                <a:lnTo>
                  <a:pt x="317500" y="838200"/>
                </a:lnTo>
                <a:close/>
              </a:path>
            </a:pathLst>
          </a:custGeom>
          <a:no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lipse 30">
            <a:extLst>
              <a:ext uri="{FF2B5EF4-FFF2-40B4-BE49-F238E27FC236}">
                <a16:creationId xmlns:a16="http://schemas.microsoft.com/office/drawing/2014/main" id="{39B7E86D-EB97-46A5-B852-CEFD9A16BF5A}"/>
              </a:ext>
            </a:extLst>
          </p:cNvPr>
          <p:cNvSpPr/>
          <p:nvPr/>
        </p:nvSpPr>
        <p:spPr>
          <a:xfrm>
            <a:off x="2400300" y="4237892"/>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Ellipse 32">
            <a:extLst>
              <a:ext uri="{FF2B5EF4-FFF2-40B4-BE49-F238E27FC236}">
                <a16:creationId xmlns:a16="http://schemas.microsoft.com/office/drawing/2014/main" id="{B0CC5408-D0EB-4200-9D11-06CFF92896A3}"/>
              </a:ext>
            </a:extLst>
          </p:cNvPr>
          <p:cNvSpPr/>
          <p:nvPr/>
        </p:nvSpPr>
        <p:spPr>
          <a:xfrm>
            <a:off x="2552700" y="4390292"/>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lipse 33">
            <a:extLst>
              <a:ext uri="{FF2B5EF4-FFF2-40B4-BE49-F238E27FC236}">
                <a16:creationId xmlns:a16="http://schemas.microsoft.com/office/drawing/2014/main" id="{CCC4A6E9-1FEE-4B35-8EF7-EFFF060A19BA}"/>
              </a:ext>
            </a:extLst>
          </p:cNvPr>
          <p:cNvSpPr/>
          <p:nvPr/>
        </p:nvSpPr>
        <p:spPr>
          <a:xfrm>
            <a:off x="2705100" y="4542692"/>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Ellipse 34">
            <a:extLst>
              <a:ext uri="{FF2B5EF4-FFF2-40B4-BE49-F238E27FC236}">
                <a16:creationId xmlns:a16="http://schemas.microsoft.com/office/drawing/2014/main" id="{329874CC-944E-4E8D-9A45-2B989ED4A179}"/>
              </a:ext>
            </a:extLst>
          </p:cNvPr>
          <p:cNvSpPr/>
          <p:nvPr/>
        </p:nvSpPr>
        <p:spPr>
          <a:xfrm>
            <a:off x="2535115" y="4602144"/>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Ellipse 35">
            <a:extLst>
              <a:ext uri="{FF2B5EF4-FFF2-40B4-BE49-F238E27FC236}">
                <a16:creationId xmlns:a16="http://schemas.microsoft.com/office/drawing/2014/main" id="{1E6DC4BB-F8F6-4AB3-872D-F9C77FB5D5C9}"/>
              </a:ext>
            </a:extLst>
          </p:cNvPr>
          <p:cNvSpPr/>
          <p:nvPr/>
        </p:nvSpPr>
        <p:spPr>
          <a:xfrm>
            <a:off x="2975613" y="4467329"/>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Ellipse 36">
            <a:extLst>
              <a:ext uri="{FF2B5EF4-FFF2-40B4-BE49-F238E27FC236}">
                <a16:creationId xmlns:a16="http://schemas.microsoft.com/office/drawing/2014/main" id="{29A874D2-F68F-4C52-A564-94D6AEA95C7F}"/>
              </a:ext>
            </a:extLst>
          </p:cNvPr>
          <p:cNvSpPr/>
          <p:nvPr/>
        </p:nvSpPr>
        <p:spPr>
          <a:xfrm>
            <a:off x="3864219" y="4332935"/>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Ellipse 37">
            <a:extLst>
              <a:ext uri="{FF2B5EF4-FFF2-40B4-BE49-F238E27FC236}">
                <a16:creationId xmlns:a16="http://schemas.microsoft.com/office/drawing/2014/main" id="{B64F0F9F-9E79-421C-B1EA-98FED83D0E25}"/>
              </a:ext>
            </a:extLst>
          </p:cNvPr>
          <p:cNvSpPr/>
          <p:nvPr/>
        </p:nvSpPr>
        <p:spPr>
          <a:xfrm>
            <a:off x="2488223" y="5077351"/>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Ellipse 38">
            <a:extLst>
              <a:ext uri="{FF2B5EF4-FFF2-40B4-BE49-F238E27FC236}">
                <a16:creationId xmlns:a16="http://schemas.microsoft.com/office/drawing/2014/main" id="{814D7C83-1197-4AEB-8156-AF705685F197}"/>
              </a:ext>
            </a:extLst>
          </p:cNvPr>
          <p:cNvSpPr/>
          <p:nvPr/>
        </p:nvSpPr>
        <p:spPr>
          <a:xfrm>
            <a:off x="3001989" y="4597057"/>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Ellipse 39">
            <a:extLst>
              <a:ext uri="{FF2B5EF4-FFF2-40B4-BE49-F238E27FC236}">
                <a16:creationId xmlns:a16="http://schemas.microsoft.com/office/drawing/2014/main" id="{D2915270-3840-48C6-92DF-876A8F777F8D}"/>
              </a:ext>
            </a:extLst>
          </p:cNvPr>
          <p:cNvSpPr/>
          <p:nvPr/>
        </p:nvSpPr>
        <p:spPr>
          <a:xfrm>
            <a:off x="2793023" y="4959093"/>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Ellipse 40">
            <a:extLst>
              <a:ext uri="{FF2B5EF4-FFF2-40B4-BE49-F238E27FC236}">
                <a16:creationId xmlns:a16="http://schemas.microsoft.com/office/drawing/2014/main" id="{1A7518FE-67BD-4013-996D-A487DEFBE762}"/>
              </a:ext>
            </a:extLst>
          </p:cNvPr>
          <p:cNvSpPr/>
          <p:nvPr/>
        </p:nvSpPr>
        <p:spPr>
          <a:xfrm>
            <a:off x="2705100" y="5090978"/>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Ellipse 41">
            <a:extLst>
              <a:ext uri="{FF2B5EF4-FFF2-40B4-BE49-F238E27FC236}">
                <a16:creationId xmlns:a16="http://schemas.microsoft.com/office/drawing/2014/main" id="{D2BC2509-FA74-40D7-A074-4C13B6FF259E}"/>
              </a:ext>
            </a:extLst>
          </p:cNvPr>
          <p:cNvSpPr/>
          <p:nvPr/>
        </p:nvSpPr>
        <p:spPr>
          <a:xfrm>
            <a:off x="2924907" y="5277696"/>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Ellipse 42">
            <a:extLst>
              <a:ext uri="{FF2B5EF4-FFF2-40B4-BE49-F238E27FC236}">
                <a16:creationId xmlns:a16="http://schemas.microsoft.com/office/drawing/2014/main" id="{9FD881DF-16C3-4440-9F0A-C358D6B7D11F}"/>
              </a:ext>
            </a:extLst>
          </p:cNvPr>
          <p:cNvSpPr/>
          <p:nvPr/>
        </p:nvSpPr>
        <p:spPr>
          <a:xfrm>
            <a:off x="2136530" y="5277696"/>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Ellipse 43">
            <a:extLst>
              <a:ext uri="{FF2B5EF4-FFF2-40B4-BE49-F238E27FC236}">
                <a16:creationId xmlns:a16="http://schemas.microsoft.com/office/drawing/2014/main" id="{4F5D54DE-ED41-44EA-9393-C21B4725803D}"/>
              </a:ext>
            </a:extLst>
          </p:cNvPr>
          <p:cNvSpPr/>
          <p:nvPr/>
        </p:nvSpPr>
        <p:spPr>
          <a:xfrm>
            <a:off x="3613623" y="4544823"/>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Ellipse 44">
            <a:extLst>
              <a:ext uri="{FF2B5EF4-FFF2-40B4-BE49-F238E27FC236}">
                <a16:creationId xmlns:a16="http://schemas.microsoft.com/office/drawing/2014/main" id="{72DC2317-1E8B-4D37-A54B-8F4152D9CA58}"/>
              </a:ext>
            </a:extLst>
          </p:cNvPr>
          <p:cNvSpPr/>
          <p:nvPr/>
        </p:nvSpPr>
        <p:spPr>
          <a:xfrm>
            <a:off x="3226777" y="4695092"/>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Ellipse 45">
            <a:extLst>
              <a:ext uri="{FF2B5EF4-FFF2-40B4-BE49-F238E27FC236}">
                <a16:creationId xmlns:a16="http://schemas.microsoft.com/office/drawing/2014/main" id="{A4BFE051-94E4-4581-A3F7-554C9406DB6D}"/>
              </a:ext>
            </a:extLst>
          </p:cNvPr>
          <p:cNvSpPr/>
          <p:nvPr/>
        </p:nvSpPr>
        <p:spPr>
          <a:xfrm>
            <a:off x="3329353" y="5277696"/>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Ellipse 46">
            <a:extLst>
              <a:ext uri="{FF2B5EF4-FFF2-40B4-BE49-F238E27FC236}">
                <a16:creationId xmlns:a16="http://schemas.microsoft.com/office/drawing/2014/main" id="{495AA981-E6C4-4C5B-A365-4B95CAA881C0}"/>
              </a:ext>
            </a:extLst>
          </p:cNvPr>
          <p:cNvSpPr/>
          <p:nvPr/>
        </p:nvSpPr>
        <p:spPr>
          <a:xfrm>
            <a:off x="3976896" y="4676258"/>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Ellipse 47">
            <a:extLst>
              <a:ext uri="{FF2B5EF4-FFF2-40B4-BE49-F238E27FC236}">
                <a16:creationId xmlns:a16="http://schemas.microsoft.com/office/drawing/2014/main" id="{7499A266-3CB7-47DF-82E9-EC45D6C25520}"/>
              </a:ext>
            </a:extLst>
          </p:cNvPr>
          <p:cNvSpPr/>
          <p:nvPr/>
        </p:nvSpPr>
        <p:spPr>
          <a:xfrm>
            <a:off x="3908180" y="5451231"/>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Ellipse 48">
            <a:extLst>
              <a:ext uri="{FF2B5EF4-FFF2-40B4-BE49-F238E27FC236}">
                <a16:creationId xmlns:a16="http://schemas.microsoft.com/office/drawing/2014/main" id="{0288FCBD-DAF9-47FF-8788-F5E9DB816655}"/>
              </a:ext>
            </a:extLst>
          </p:cNvPr>
          <p:cNvSpPr/>
          <p:nvPr/>
        </p:nvSpPr>
        <p:spPr>
          <a:xfrm>
            <a:off x="3634154" y="4811049"/>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Ellipse 49">
            <a:extLst>
              <a:ext uri="{FF2B5EF4-FFF2-40B4-BE49-F238E27FC236}">
                <a16:creationId xmlns:a16="http://schemas.microsoft.com/office/drawing/2014/main" id="{A6E23283-E476-4E82-8565-02DA711E3EFA}"/>
              </a:ext>
            </a:extLst>
          </p:cNvPr>
          <p:cNvSpPr/>
          <p:nvPr/>
        </p:nvSpPr>
        <p:spPr>
          <a:xfrm>
            <a:off x="3516908" y="5534965"/>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Ellipse 50">
            <a:extLst>
              <a:ext uri="{FF2B5EF4-FFF2-40B4-BE49-F238E27FC236}">
                <a16:creationId xmlns:a16="http://schemas.microsoft.com/office/drawing/2014/main" id="{E98AEBF7-FD52-47D4-863A-37B2E39F17F0}"/>
              </a:ext>
            </a:extLst>
          </p:cNvPr>
          <p:cNvSpPr/>
          <p:nvPr/>
        </p:nvSpPr>
        <p:spPr>
          <a:xfrm>
            <a:off x="4378569" y="5001192"/>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Ellipse 51">
            <a:extLst>
              <a:ext uri="{FF2B5EF4-FFF2-40B4-BE49-F238E27FC236}">
                <a16:creationId xmlns:a16="http://schemas.microsoft.com/office/drawing/2014/main" id="{5538A4C4-3355-4932-A552-D841D6772DA7}"/>
              </a:ext>
            </a:extLst>
          </p:cNvPr>
          <p:cNvSpPr/>
          <p:nvPr/>
        </p:nvSpPr>
        <p:spPr>
          <a:xfrm>
            <a:off x="4331676" y="4560277"/>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Ellipse 52">
            <a:extLst>
              <a:ext uri="{FF2B5EF4-FFF2-40B4-BE49-F238E27FC236}">
                <a16:creationId xmlns:a16="http://schemas.microsoft.com/office/drawing/2014/main" id="{C2C2C12C-1ACD-434E-96D4-DA63866D8664}"/>
              </a:ext>
            </a:extLst>
          </p:cNvPr>
          <p:cNvSpPr/>
          <p:nvPr/>
        </p:nvSpPr>
        <p:spPr>
          <a:xfrm>
            <a:off x="2857500" y="4695092"/>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Ellipse 53">
            <a:extLst>
              <a:ext uri="{FF2B5EF4-FFF2-40B4-BE49-F238E27FC236}">
                <a16:creationId xmlns:a16="http://schemas.microsoft.com/office/drawing/2014/main" id="{7C87C7D6-C5FE-4A7A-9BE4-D0D5544E0B18}"/>
              </a:ext>
            </a:extLst>
          </p:cNvPr>
          <p:cNvSpPr/>
          <p:nvPr/>
        </p:nvSpPr>
        <p:spPr>
          <a:xfrm>
            <a:off x="3868031" y="4460922"/>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Ellipse 54">
            <a:extLst>
              <a:ext uri="{FF2B5EF4-FFF2-40B4-BE49-F238E27FC236}">
                <a16:creationId xmlns:a16="http://schemas.microsoft.com/office/drawing/2014/main" id="{8B409443-0578-4C3F-8D3D-35984619B78E}"/>
              </a:ext>
            </a:extLst>
          </p:cNvPr>
          <p:cNvSpPr/>
          <p:nvPr/>
        </p:nvSpPr>
        <p:spPr>
          <a:xfrm>
            <a:off x="4716487" y="4452477"/>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Ellipse 55">
            <a:extLst>
              <a:ext uri="{FF2B5EF4-FFF2-40B4-BE49-F238E27FC236}">
                <a16:creationId xmlns:a16="http://schemas.microsoft.com/office/drawing/2014/main" id="{20F46573-4C0A-4266-B9B7-6DCC9FC96D83}"/>
              </a:ext>
            </a:extLst>
          </p:cNvPr>
          <p:cNvSpPr/>
          <p:nvPr/>
        </p:nvSpPr>
        <p:spPr>
          <a:xfrm>
            <a:off x="4623584" y="4546615"/>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Ellipse 56">
            <a:extLst>
              <a:ext uri="{FF2B5EF4-FFF2-40B4-BE49-F238E27FC236}">
                <a16:creationId xmlns:a16="http://schemas.microsoft.com/office/drawing/2014/main" id="{A0DED10F-EAB0-460C-AA50-59E6CFA12BD7}"/>
              </a:ext>
            </a:extLst>
          </p:cNvPr>
          <p:cNvSpPr/>
          <p:nvPr/>
        </p:nvSpPr>
        <p:spPr>
          <a:xfrm>
            <a:off x="3448347" y="5193962"/>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Ellipse 57">
            <a:extLst>
              <a:ext uri="{FF2B5EF4-FFF2-40B4-BE49-F238E27FC236}">
                <a16:creationId xmlns:a16="http://schemas.microsoft.com/office/drawing/2014/main" id="{96432035-8FD7-4353-B79D-D99837FC7C2D}"/>
              </a:ext>
            </a:extLst>
          </p:cNvPr>
          <p:cNvSpPr/>
          <p:nvPr/>
        </p:nvSpPr>
        <p:spPr>
          <a:xfrm>
            <a:off x="4029807" y="4994363"/>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Ellipse 58">
            <a:extLst>
              <a:ext uri="{FF2B5EF4-FFF2-40B4-BE49-F238E27FC236}">
                <a16:creationId xmlns:a16="http://schemas.microsoft.com/office/drawing/2014/main" id="{D193E91C-AFF9-431C-B882-7C99B30A3C2D}"/>
              </a:ext>
            </a:extLst>
          </p:cNvPr>
          <p:cNvSpPr/>
          <p:nvPr/>
        </p:nvSpPr>
        <p:spPr>
          <a:xfrm>
            <a:off x="4073768" y="5612218"/>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Ellipse 59">
            <a:extLst>
              <a:ext uri="{FF2B5EF4-FFF2-40B4-BE49-F238E27FC236}">
                <a16:creationId xmlns:a16="http://schemas.microsoft.com/office/drawing/2014/main" id="{288AC356-8E7D-4997-BD71-B2E5874E2493}"/>
              </a:ext>
            </a:extLst>
          </p:cNvPr>
          <p:cNvSpPr/>
          <p:nvPr/>
        </p:nvSpPr>
        <p:spPr>
          <a:xfrm>
            <a:off x="4683369" y="4972392"/>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Ellipse 60">
            <a:extLst>
              <a:ext uri="{FF2B5EF4-FFF2-40B4-BE49-F238E27FC236}">
                <a16:creationId xmlns:a16="http://schemas.microsoft.com/office/drawing/2014/main" id="{CEF4F0C3-EE67-4AFE-ACF8-5EAEFA166146}"/>
              </a:ext>
            </a:extLst>
          </p:cNvPr>
          <p:cNvSpPr/>
          <p:nvPr/>
        </p:nvSpPr>
        <p:spPr>
          <a:xfrm>
            <a:off x="4211529" y="5451231"/>
            <a:ext cx="87923" cy="837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8" name="Arc 2047">
            <a:extLst>
              <a:ext uri="{FF2B5EF4-FFF2-40B4-BE49-F238E27FC236}">
                <a16:creationId xmlns:a16="http://schemas.microsoft.com/office/drawing/2014/main" id="{1D6AB3C7-2F03-4344-83A7-1705EC459063}"/>
              </a:ext>
            </a:extLst>
          </p:cNvPr>
          <p:cNvSpPr/>
          <p:nvPr/>
        </p:nvSpPr>
        <p:spPr>
          <a:xfrm>
            <a:off x="2623038" y="3138814"/>
            <a:ext cx="914400" cy="914400"/>
          </a:xfrm>
          <a:prstGeom prst="arc">
            <a:avLst>
              <a:gd name="adj1" fmla="val 21599999"/>
              <a:gd name="adj2" fmla="val 518978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Arc 62">
            <a:extLst>
              <a:ext uri="{FF2B5EF4-FFF2-40B4-BE49-F238E27FC236}">
                <a16:creationId xmlns:a16="http://schemas.microsoft.com/office/drawing/2014/main" id="{F371F747-AB81-453D-BAD6-9DC0B4E5614C}"/>
              </a:ext>
            </a:extLst>
          </p:cNvPr>
          <p:cNvSpPr/>
          <p:nvPr/>
        </p:nvSpPr>
        <p:spPr>
          <a:xfrm flipH="1">
            <a:off x="3687852" y="3131527"/>
            <a:ext cx="809234" cy="914400"/>
          </a:xfrm>
          <a:prstGeom prst="arc">
            <a:avLst>
              <a:gd name="adj1" fmla="val 21599999"/>
              <a:gd name="adj2" fmla="val 518978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50" name="Connecteur droit 2049">
            <a:extLst>
              <a:ext uri="{FF2B5EF4-FFF2-40B4-BE49-F238E27FC236}">
                <a16:creationId xmlns:a16="http://schemas.microsoft.com/office/drawing/2014/main" id="{ED63A27D-DA51-4C52-BDD6-BB77C269C5E3}"/>
              </a:ext>
            </a:extLst>
          </p:cNvPr>
          <p:cNvCxnSpPr>
            <a:cxnSpLocks/>
          </p:cNvCxnSpPr>
          <p:nvPr/>
        </p:nvCxnSpPr>
        <p:spPr>
          <a:xfrm flipV="1">
            <a:off x="3417276" y="3553744"/>
            <a:ext cx="196347" cy="100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4C8DCC6B-FC21-4B66-9502-35E4A7680A1E}"/>
              </a:ext>
            </a:extLst>
          </p:cNvPr>
          <p:cNvCxnSpPr>
            <a:cxnSpLocks/>
          </p:cNvCxnSpPr>
          <p:nvPr/>
        </p:nvCxnSpPr>
        <p:spPr>
          <a:xfrm flipH="1" flipV="1">
            <a:off x="3604832" y="3553745"/>
            <a:ext cx="159205" cy="765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3" name="Image 72">
            <a:extLst>
              <a:ext uri="{FF2B5EF4-FFF2-40B4-BE49-F238E27FC236}">
                <a16:creationId xmlns:a16="http://schemas.microsoft.com/office/drawing/2014/main" id="{A999F604-E8D0-4038-9E7E-6A8678F0F60A}"/>
              </a:ext>
            </a:extLst>
          </p:cNvPr>
          <p:cNvPicPr>
            <a:picLocks noChangeAspect="1"/>
          </p:cNvPicPr>
          <p:nvPr/>
        </p:nvPicPr>
        <p:blipFill>
          <a:blip r:embed="rId3">
            <a:duotone>
              <a:schemeClr val="accent5">
                <a:shade val="45000"/>
                <a:satMod val="135000"/>
              </a:schemeClr>
              <a:prstClr val="white"/>
            </a:duotone>
          </a:blip>
          <a:stretch>
            <a:fillRect/>
          </a:stretch>
        </p:blipFill>
        <p:spPr>
          <a:xfrm>
            <a:off x="7376817" y="3018796"/>
            <a:ext cx="1036410" cy="408467"/>
          </a:xfrm>
          <a:prstGeom prst="rect">
            <a:avLst/>
          </a:prstGeom>
        </p:spPr>
      </p:pic>
      <p:pic>
        <p:nvPicPr>
          <p:cNvPr id="74" name="Image 73">
            <a:extLst>
              <a:ext uri="{FF2B5EF4-FFF2-40B4-BE49-F238E27FC236}">
                <a16:creationId xmlns:a16="http://schemas.microsoft.com/office/drawing/2014/main" id="{2EDC1745-E7AB-403A-9312-93253814E629}"/>
              </a:ext>
            </a:extLst>
          </p:cNvPr>
          <p:cNvPicPr>
            <a:picLocks noChangeAspect="1"/>
          </p:cNvPicPr>
          <p:nvPr/>
        </p:nvPicPr>
        <p:blipFill>
          <a:blip r:embed="rId3">
            <a:duotone>
              <a:schemeClr val="accent2">
                <a:shade val="45000"/>
                <a:satMod val="135000"/>
              </a:schemeClr>
              <a:prstClr val="white"/>
            </a:duotone>
          </a:blip>
          <a:stretch>
            <a:fillRect/>
          </a:stretch>
        </p:blipFill>
        <p:spPr>
          <a:xfrm>
            <a:off x="8499047" y="3005096"/>
            <a:ext cx="1036410" cy="408467"/>
          </a:xfrm>
          <a:prstGeom prst="rect">
            <a:avLst/>
          </a:prstGeom>
        </p:spPr>
      </p:pic>
      <p:pic>
        <p:nvPicPr>
          <p:cNvPr id="75" name="Image 74">
            <a:extLst>
              <a:ext uri="{FF2B5EF4-FFF2-40B4-BE49-F238E27FC236}">
                <a16:creationId xmlns:a16="http://schemas.microsoft.com/office/drawing/2014/main" id="{948EB963-A3F3-47B3-B896-DA47520577E3}"/>
              </a:ext>
            </a:extLst>
          </p:cNvPr>
          <p:cNvPicPr>
            <a:picLocks noChangeAspect="1"/>
          </p:cNvPicPr>
          <p:nvPr/>
        </p:nvPicPr>
        <p:blipFill>
          <a:blip r:embed="rId3">
            <a:duotone>
              <a:schemeClr val="accent4">
                <a:shade val="45000"/>
                <a:satMod val="135000"/>
              </a:schemeClr>
              <a:prstClr val="white"/>
            </a:duotone>
          </a:blip>
          <a:stretch>
            <a:fillRect/>
          </a:stretch>
        </p:blipFill>
        <p:spPr>
          <a:xfrm>
            <a:off x="9611821" y="2994148"/>
            <a:ext cx="1036410" cy="408467"/>
          </a:xfrm>
          <a:prstGeom prst="rect">
            <a:avLst/>
          </a:prstGeom>
        </p:spPr>
      </p:pic>
      <p:sp>
        <p:nvSpPr>
          <p:cNvPr id="76" name="Forme libre : forme 75">
            <a:extLst>
              <a:ext uri="{FF2B5EF4-FFF2-40B4-BE49-F238E27FC236}">
                <a16:creationId xmlns:a16="http://schemas.microsoft.com/office/drawing/2014/main" id="{7F01ECDC-E8E5-47FA-83D2-DE49E545F672}"/>
              </a:ext>
            </a:extLst>
          </p:cNvPr>
          <p:cNvSpPr/>
          <p:nvPr/>
        </p:nvSpPr>
        <p:spPr>
          <a:xfrm>
            <a:off x="7333577" y="3983275"/>
            <a:ext cx="3228487" cy="2133218"/>
          </a:xfrm>
          <a:custGeom>
            <a:avLst/>
            <a:gdLst>
              <a:gd name="connsiteX0" fmla="*/ 317500 w 6292850"/>
              <a:gd name="connsiteY0" fmla="*/ 838200 h 4648200"/>
              <a:gd name="connsiteX1" fmla="*/ 234950 w 6292850"/>
              <a:gd name="connsiteY1" fmla="*/ 647700 h 4648200"/>
              <a:gd name="connsiteX2" fmla="*/ 361950 w 6292850"/>
              <a:gd name="connsiteY2" fmla="*/ 501650 h 4648200"/>
              <a:gd name="connsiteX3" fmla="*/ 565150 w 6292850"/>
              <a:gd name="connsiteY3" fmla="*/ 514350 h 4648200"/>
              <a:gd name="connsiteX4" fmla="*/ 666750 w 6292850"/>
              <a:gd name="connsiteY4" fmla="*/ 419100 h 4648200"/>
              <a:gd name="connsiteX5" fmla="*/ 660400 w 6292850"/>
              <a:gd name="connsiteY5" fmla="*/ 228600 h 4648200"/>
              <a:gd name="connsiteX6" fmla="*/ 800100 w 6292850"/>
              <a:gd name="connsiteY6" fmla="*/ 114300 h 4648200"/>
              <a:gd name="connsiteX7" fmla="*/ 984250 w 6292850"/>
              <a:gd name="connsiteY7" fmla="*/ 107950 h 4648200"/>
              <a:gd name="connsiteX8" fmla="*/ 1041400 w 6292850"/>
              <a:gd name="connsiteY8" fmla="*/ 0 h 4648200"/>
              <a:gd name="connsiteX9" fmla="*/ 1187450 w 6292850"/>
              <a:gd name="connsiteY9" fmla="*/ 6350 h 4648200"/>
              <a:gd name="connsiteX10" fmla="*/ 1352550 w 6292850"/>
              <a:gd name="connsiteY10" fmla="*/ 222250 h 4648200"/>
              <a:gd name="connsiteX11" fmla="*/ 1447800 w 6292850"/>
              <a:gd name="connsiteY11" fmla="*/ 146050 h 4648200"/>
              <a:gd name="connsiteX12" fmla="*/ 1530350 w 6292850"/>
              <a:gd name="connsiteY12" fmla="*/ 146050 h 4648200"/>
              <a:gd name="connsiteX13" fmla="*/ 1701800 w 6292850"/>
              <a:gd name="connsiteY13" fmla="*/ 228600 h 4648200"/>
              <a:gd name="connsiteX14" fmla="*/ 1866900 w 6292850"/>
              <a:gd name="connsiteY14" fmla="*/ 127000 h 4648200"/>
              <a:gd name="connsiteX15" fmla="*/ 2012950 w 6292850"/>
              <a:gd name="connsiteY15" fmla="*/ 450850 h 4648200"/>
              <a:gd name="connsiteX16" fmla="*/ 2209800 w 6292850"/>
              <a:gd name="connsiteY16" fmla="*/ 463550 h 4648200"/>
              <a:gd name="connsiteX17" fmla="*/ 2324100 w 6292850"/>
              <a:gd name="connsiteY17" fmla="*/ 590550 h 4648200"/>
              <a:gd name="connsiteX18" fmla="*/ 2317750 w 6292850"/>
              <a:gd name="connsiteY18" fmla="*/ 787400 h 4648200"/>
              <a:gd name="connsiteX19" fmla="*/ 2190750 w 6292850"/>
              <a:gd name="connsiteY19" fmla="*/ 901700 h 4648200"/>
              <a:gd name="connsiteX20" fmla="*/ 2197100 w 6292850"/>
              <a:gd name="connsiteY20" fmla="*/ 1022350 h 4648200"/>
              <a:gd name="connsiteX21" fmla="*/ 2330450 w 6292850"/>
              <a:gd name="connsiteY21" fmla="*/ 1073150 h 4648200"/>
              <a:gd name="connsiteX22" fmla="*/ 2730500 w 6292850"/>
              <a:gd name="connsiteY22" fmla="*/ 1073150 h 4648200"/>
              <a:gd name="connsiteX23" fmla="*/ 2832100 w 6292850"/>
              <a:gd name="connsiteY23" fmla="*/ 984250 h 4648200"/>
              <a:gd name="connsiteX24" fmla="*/ 2838450 w 6292850"/>
              <a:gd name="connsiteY24" fmla="*/ 850900 h 4648200"/>
              <a:gd name="connsiteX25" fmla="*/ 3111500 w 6292850"/>
              <a:gd name="connsiteY25" fmla="*/ 850900 h 4648200"/>
              <a:gd name="connsiteX26" fmla="*/ 3302000 w 6292850"/>
              <a:gd name="connsiteY26" fmla="*/ 1035050 h 4648200"/>
              <a:gd name="connsiteX27" fmla="*/ 3498850 w 6292850"/>
              <a:gd name="connsiteY27" fmla="*/ 444500 h 4648200"/>
              <a:gd name="connsiteX28" fmla="*/ 3543300 w 6292850"/>
              <a:gd name="connsiteY28" fmla="*/ 457200 h 4648200"/>
              <a:gd name="connsiteX29" fmla="*/ 3619500 w 6292850"/>
              <a:gd name="connsiteY29" fmla="*/ 495300 h 4648200"/>
              <a:gd name="connsiteX30" fmla="*/ 3771900 w 6292850"/>
              <a:gd name="connsiteY30" fmla="*/ 450850 h 4648200"/>
              <a:gd name="connsiteX31" fmla="*/ 4140200 w 6292850"/>
              <a:gd name="connsiteY31" fmla="*/ 863600 h 4648200"/>
              <a:gd name="connsiteX32" fmla="*/ 4324350 w 6292850"/>
              <a:gd name="connsiteY32" fmla="*/ 755650 h 4648200"/>
              <a:gd name="connsiteX33" fmla="*/ 4432300 w 6292850"/>
              <a:gd name="connsiteY33" fmla="*/ 869950 h 4648200"/>
              <a:gd name="connsiteX34" fmla="*/ 4635500 w 6292850"/>
              <a:gd name="connsiteY34" fmla="*/ 850900 h 4648200"/>
              <a:gd name="connsiteX35" fmla="*/ 4870450 w 6292850"/>
              <a:gd name="connsiteY35" fmla="*/ 584200 h 4648200"/>
              <a:gd name="connsiteX36" fmla="*/ 4953000 w 6292850"/>
              <a:gd name="connsiteY36" fmla="*/ 641350 h 4648200"/>
              <a:gd name="connsiteX37" fmla="*/ 4914900 w 6292850"/>
              <a:gd name="connsiteY37" fmla="*/ 857250 h 4648200"/>
              <a:gd name="connsiteX38" fmla="*/ 4743450 w 6292850"/>
              <a:gd name="connsiteY38" fmla="*/ 927100 h 4648200"/>
              <a:gd name="connsiteX39" fmla="*/ 4737100 w 6292850"/>
              <a:gd name="connsiteY39" fmla="*/ 1060450 h 4648200"/>
              <a:gd name="connsiteX40" fmla="*/ 4978400 w 6292850"/>
              <a:gd name="connsiteY40" fmla="*/ 1028700 h 4648200"/>
              <a:gd name="connsiteX41" fmla="*/ 5175250 w 6292850"/>
              <a:gd name="connsiteY41" fmla="*/ 857250 h 4648200"/>
              <a:gd name="connsiteX42" fmla="*/ 5111750 w 6292850"/>
              <a:gd name="connsiteY42" fmla="*/ 793750 h 4648200"/>
              <a:gd name="connsiteX43" fmla="*/ 5124450 w 6292850"/>
              <a:gd name="connsiteY43" fmla="*/ 723900 h 4648200"/>
              <a:gd name="connsiteX44" fmla="*/ 5187950 w 6292850"/>
              <a:gd name="connsiteY44" fmla="*/ 628650 h 4648200"/>
              <a:gd name="connsiteX45" fmla="*/ 5314950 w 6292850"/>
              <a:gd name="connsiteY45" fmla="*/ 641350 h 4648200"/>
              <a:gd name="connsiteX46" fmla="*/ 5416550 w 6292850"/>
              <a:gd name="connsiteY46" fmla="*/ 539750 h 4648200"/>
              <a:gd name="connsiteX47" fmla="*/ 5727700 w 6292850"/>
              <a:gd name="connsiteY47" fmla="*/ 552450 h 4648200"/>
              <a:gd name="connsiteX48" fmla="*/ 5708650 w 6292850"/>
              <a:gd name="connsiteY48" fmla="*/ 647700 h 4648200"/>
              <a:gd name="connsiteX49" fmla="*/ 5848350 w 6292850"/>
              <a:gd name="connsiteY49" fmla="*/ 749300 h 4648200"/>
              <a:gd name="connsiteX50" fmla="*/ 5753100 w 6292850"/>
              <a:gd name="connsiteY50" fmla="*/ 857250 h 4648200"/>
              <a:gd name="connsiteX51" fmla="*/ 5759450 w 6292850"/>
              <a:gd name="connsiteY51" fmla="*/ 1060450 h 4648200"/>
              <a:gd name="connsiteX52" fmla="*/ 5842000 w 6292850"/>
              <a:gd name="connsiteY52" fmla="*/ 1035050 h 4648200"/>
              <a:gd name="connsiteX53" fmla="*/ 5854700 w 6292850"/>
              <a:gd name="connsiteY53" fmla="*/ 1162050 h 4648200"/>
              <a:gd name="connsiteX54" fmla="*/ 5975350 w 6292850"/>
              <a:gd name="connsiteY54" fmla="*/ 1181100 h 4648200"/>
              <a:gd name="connsiteX55" fmla="*/ 6051550 w 6292850"/>
              <a:gd name="connsiteY55" fmla="*/ 1263650 h 4648200"/>
              <a:gd name="connsiteX56" fmla="*/ 6057900 w 6292850"/>
              <a:gd name="connsiteY56" fmla="*/ 1397000 h 4648200"/>
              <a:gd name="connsiteX57" fmla="*/ 5988050 w 6292850"/>
              <a:gd name="connsiteY57" fmla="*/ 1473200 h 4648200"/>
              <a:gd name="connsiteX58" fmla="*/ 5803900 w 6292850"/>
              <a:gd name="connsiteY58" fmla="*/ 1492250 h 4648200"/>
              <a:gd name="connsiteX59" fmla="*/ 5803900 w 6292850"/>
              <a:gd name="connsiteY59" fmla="*/ 1682750 h 4648200"/>
              <a:gd name="connsiteX60" fmla="*/ 5835650 w 6292850"/>
              <a:gd name="connsiteY60" fmla="*/ 1790700 h 4648200"/>
              <a:gd name="connsiteX61" fmla="*/ 6076950 w 6292850"/>
              <a:gd name="connsiteY61" fmla="*/ 1847850 h 4648200"/>
              <a:gd name="connsiteX62" fmla="*/ 6057900 w 6292850"/>
              <a:gd name="connsiteY62" fmla="*/ 2095500 h 4648200"/>
              <a:gd name="connsiteX63" fmla="*/ 6292850 w 6292850"/>
              <a:gd name="connsiteY63" fmla="*/ 2241550 h 4648200"/>
              <a:gd name="connsiteX64" fmla="*/ 6184900 w 6292850"/>
              <a:gd name="connsiteY64" fmla="*/ 2368550 h 4648200"/>
              <a:gd name="connsiteX65" fmla="*/ 6197600 w 6292850"/>
              <a:gd name="connsiteY65" fmla="*/ 2584450 h 4648200"/>
              <a:gd name="connsiteX66" fmla="*/ 6108700 w 6292850"/>
              <a:gd name="connsiteY66" fmla="*/ 2584450 h 4648200"/>
              <a:gd name="connsiteX67" fmla="*/ 5943600 w 6292850"/>
              <a:gd name="connsiteY67" fmla="*/ 2717800 h 4648200"/>
              <a:gd name="connsiteX68" fmla="*/ 5727700 w 6292850"/>
              <a:gd name="connsiteY68" fmla="*/ 2730500 h 4648200"/>
              <a:gd name="connsiteX69" fmla="*/ 5676900 w 6292850"/>
              <a:gd name="connsiteY69" fmla="*/ 2806700 h 4648200"/>
              <a:gd name="connsiteX70" fmla="*/ 5499100 w 6292850"/>
              <a:gd name="connsiteY70" fmla="*/ 2806700 h 4648200"/>
              <a:gd name="connsiteX71" fmla="*/ 5448300 w 6292850"/>
              <a:gd name="connsiteY71" fmla="*/ 2895600 h 4648200"/>
              <a:gd name="connsiteX72" fmla="*/ 5391150 w 6292850"/>
              <a:gd name="connsiteY72" fmla="*/ 2895600 h 4648200"/>
              <a:gd name="connsiteX73" fmla="*/ 5289550 w 6292850"/>
              <a:gd name="connsiteY73" fmla="*/ 2774950 h 4648200"/>
              <a:gd name="connsiteX74" fmla="*/ 5181600 w 6292850"/>
              <a:gd name="connsiteY74" fmla="*/ 2794000 h 4648200"/>
              <a:gd name="connsiteX75" fmla="*/ 5130800 w 6292850"/>
              <a:gd name="connsiteY75" fmla="*/ 3022600 h 4648200"/>
              <a:gd name="connsiteX76" fmla="*/ 5251450 w 6292850"/>
              <a:gd name="connsiteY76" fmla="*/ 3060700 h 4648200"/>
              <a:gd name="connsiteX77" fmla="*/ 5270500 w 6292850"/>
              <a:gd name="connsiteY77" fmla="*/ 3263900 h 4648200"/>
              <a:gd name="connsiteX78" fmla="*/ 5054600 w 6292850"/>
              <a:gd name="connsiteY78" fmla="*/ 3263900 h 4648200"/>
              <a:gd name="connsiteX79" fmla="*/ 4641850 w 6292850"/>
              <a:gd name="connsiteY79" fmla="*/ 3594100 h 4648200"/>
              <a:gd name="connsiteX80" fmla="*/ 4641850 w 6292850"/>
              <a:gd name="connsiteY80" fmla="*/ 3689350 h 4648200"/>
              <a:gd name="connsiteX81" fmla="*/ 4419600 w 6292850"/>
              <a:gd name="connsiteY81" fmla="*/ 3689350 h 4648200"/>
              <a:gd name="connsiteX82" fmla="*/ 4425950 w 6292850"/>
              <a:gd name="connsiteY82" fmla="*/ 3905250 h 4648200"/>
              <a:gd name="connsiteX83" fmla="*/ 4400550 w 6292850"/>
              <a:gd name="connsiteY83" fmla="*/ 3975100 h 4648200"/>
              <a:gd name="connsiteX84" fmla="*/ 4229100 w 6292850"/>
              <a:gd name="connsiteY84" fmla="*/ 3987800 h 4648200"/>
              <a:gd name="connsiteX85" fmla="*/ 4216400 w 6292850"/>
              <a:gd name="connsiteY85" fmla="*/ 4197350 h 4648200"/>
              <a:gd name="connsiteX86" fmla="*/ 4457700 w 6292850"/>
              <a:gd name="connsiteY86" fmla="*/ 4273550 h 4648200"/>
              <a:gd name="connsiteX87" fmla="*/ 4521200 w 6292850"/>
              <a:gd name="connsiteY87" fmla="*/ 4349750 h 4648200"/>
              <a:gd name="connsiteX88" fmla="*/ 4521200 w 6292850"/>
              <a:gd name="connsiteY88" fmla="*/ 4457700 h 4648200"/>
              <a:gd name="connsiteX89" fmla="*/ 4368800 w 6292850"/>
              <a:gd name="connsiteY89" fmla="*/ 4648200 h 4648200"/>
              <a:gd name="connsiteX90" fmla="*/ 3956050 w 6292850"/>
              <a:gd name="connsiteY90" fmla="*/ 4419600 h 4648200"/>
              <a:gd name="connsiteX91" fmla="*/ 3930650 w 6292850"/>
              <a:gd name="connsiteY91" fmla="*/ 4292600 h 4648200"/>
              <a:gd name="connsiteX92" fmla="*/ 3498850 w 6292850"/>
              <a:gd name="connsiteY92" fmla="*/ 4438650 h 4648200"/>
              <a:gd name="connsiteX93" fmla="*/ 3473450 w 6292850"/>
              <a:gd name="connsiteY93" fmla="*/ 4286250 h 4648200"/>
              <a:gd name="connsiteX94" fmla="*/ 2990850 w 6292850"/>
              <a:gd name="connsiteY94" fmla="*/ 4248150 h 4648200"/>
              <a:gd name="connsiteX95" fmla="*/ 2940050 w 6292850"/>
              <a:gd name="connsiteY95" fmla="*/ 4330700 h 4648200"/>
              <a:gd name="connsiteX96" fmla="*/ 2882900 w 6292850"/>
              <a:gd name="connsiteY96" fmla="*/ 4254500 h 4648200"/>
              <a:gd name="connsiteX97" fmla="*/ 2743200 w 6292850"/>
              <a:gd name="connsiteY97" fmla="*/ 4375150 h 4648200"/>
              <a:gd name="connsiteX98" fmla="*/ 2673350 w 6292850"/>
              <a:gd name="connsiteY98" fmla="*/ 4267200 h 4648200"/>
              <a:gd name="connsiteX99" fmla="*/ 2514600 w 6292850"/>
              <a:gd name="connsiteY99" fmla="*/ 4248150 h 4648200"/>
              <a:gd name="connsiteX100" fmla="*/ 2501900 w 6292850"/>
              <a:gd name="connsiteY100" fmla="*/ 4133850 h 4648200"/>
              <a:gd name="connsiteX101" fmla="*/ 2413000 w 6292850"/>
              <a:gd name="connsiteY101" fmla="*/ 4051300 h 4648200"/>
              <a:gd name="connsiteX102" fmla="*/ 2368550 w 6292850"/>
              <a:gd name="connsiteY102" fmla="*/ 3873500 h 4648200"/>
              <a:gd name="connsiteX103" fmla="*/ 2260600 w 6292850"/>
              <a:gd name="connsiteY103" fmla="*/ 3816350 h 4648200"/>
              <a:gd name="connsiteX104" fmla="*/ 2260600 w 6292850"/>
              <a:gd name="connsiteY104" fmla="*/ 3575050 h 4648200"/>
              <a:gd name="connsiteX105" fmla="*/ 1917700 w 6292850"/>
              <a:gd name="connsiteY105" fmla="*/ 3333750 h 4648200"/>
              <a:gd name="connsiteX106" fmla="*/ 1816100 w 6292850"/>
              <a:gd name="connsiteY106" fmla="*/ 3422650 h 4648200"/>
              <a:gd name="connsiteX107" fmla="*/ 1752600 w 6292850"/>
              <a:gd name="connsiteY107" fmla="*/ 3416300 h 4648200"/>
              <a:gd name="connsiteX108" fmla="*/ 1600200 w 6292850"/>
              <a:gd name="connsiteY108" fmla="*/ 3200400 h 4648200"/>
              <a:gd name="connsiteX109" fmla="*/ 1371600 w 6292850"/>
              <a:gd name="connsiteY109" fmla="*/ 3257550 h 4648200"/>
              <a:gd name="connsiteX110" fmla="*/ 1377950 w 6292850"/>
              <a:gd name="connsiteY110" fmla="*/ 3321050 h 4648200"/>
              <a:gd name="connsiteX111" fmla="*/ 1276350 w 6292850"/>
              <a:gd name="connsiteY111" fmla="*/ 3327400 h 4648200"/>
              <a:gd name="connsiteX112" fmla="*/ 1130300 w 6292850"/>
              <a:gd name="connsiteY112" fmla="*/ 3689350 h 4648200"/>
              <a:gd name="connsiteX113" fmla="*/ 965200 w 6292850"/>
              <a:gd name="connsiteY113" fmla="*/ 3371850 h 4648200"/>
              <a:gd name="connsiteX114" fmla="*/ 895350 w 6292850"/>
              <a:gd name="connsiteY114" fmla="*/ 3352800 h 4648200"/>
              <a:gd name="connsiteX115" fmla="*/ 850900 w 6292850"/>
              <a:gd name="connsiteY115" fmla="*/ 3327400 h 4648200"/>
              <a:gd name="connsiteX116" fmla="*/ 812800 w 6292850"/>
              <a:gd name="connsiteY116" fmla="*/ 3276600 h 4648200"/>
              <a:gd name="connsiteX117" fmla="*/ 609600 w 6292850"/>
              <a:gd name="connsiteY117" fmla="*/ 3422650 h 4648200"/>
              <a:gd name="connsiteX118" fmla="*/ 615950 w 6292850"/>
              <a:gd name="connsiteY118" fmla="*/ 3479800 h 4648200"/>
              <a:gd name="connsiteX119" fmla="*/ 622300 w 6292850"/>
              <a:gd name="connsiteY119" fmla="*/ 3556000 h 4648200"/>
              <a:gd name="connsiteX120" fmla="*/ 463550 w 6292850"/>
              <a:gd name="connsiteY120" fmla="*/ 3752850 h 4648200"/>
              <a:gd name="connsiteX121" fmla="*/ 152400 w 6292850"/>
              <a:gd name="connsiteY121" fmla="*/ 3765550 h 4648200"/>
              <a:gd name="connsiteX122" fmla="*/ 69850 w 6292850"/>
              <a:gd name="connsiteY122" fmla="*/ 3695700 h 4648200"/>
              <a:gd name="connsiteX123" fmla="*/ 57150 w 6292850"/>
              <a:gd name="connsiteY123" fmla="*/ 3467100 h 4648200"/>
              <a:gd name="connsiteX124" fmla="*/ 0 w 6292850"/>
              <a:gd name="connsiteY124" fmla="*/ 3200400 h 4648200"/>
              <a:gd name="connsiteX125" fmla="*/ 171450 w 6292850"/>
              <a:gd name="connsiteY125" fmla="*/ 2876550 h 4648200"/>
              <a:gd name="connsiteX126" fmla="*/ 177800 w 6292850"/>
              <a:gd name="connsiteY126" fmla="*/ 2749550 h 4648200"/>
              <a:gd name="connsiteX127" fmla="*/ 368300 w 6292850"/>
              <a:gd name="connsiteY127" fmla="*/ 2552700 h 4648200"/>
              <a:gd name="connsiteX128" fmla="*/ 508000 w 6292850"/>
              <a:gd name="connsiteY128" fmla="*/ 2489200 h 4648200"/>
              <a:gd name="connsiteX129" fmla="*/ 520700 w 6292850"/>
              <a:gd name="connsiteY129" fmla="*/ 2184400 h 4648200"/>
              <a:gd name="connsiteX130" fmla="*/ 469900 w 6292850"/>
              <a:gd name="connsiteY130" fmla="*/ 2139950 h 4648200"/>
              <a:gd name="connsiteX131" fmla="*/ 622300 w 6292850"/>
              <a:gd name="connsiteY131" fmla="*/ 2000250 h 4648200"/>
              <a:gd name="connsiteX132" fmla="*/ 400050 w 6292850"/>
              <a:gd name="connsiteY132" fmla="*/ 1714500 h 4648200"/>
              <a:gd name="connsiteX133" fmla="*/ 647700 w 6292850"/>
              <a:gd name="connsiteY133" fmla="*/ 1454150 h 4648200"/>
              <a:gd name="connsiteX134" fmla="*/ 654050 w 6292850"/>
              <a:gd name="connsiteY134" fmla="*/ 1308100 h 4648200"/>
              <a:gd name="connsiteX135" fmla="*/ 603250 w 6292850"/>
              <a:gd name="connsiteY135" fmla="*/ 1155700 h 4648200"/>
              <a:gd name="connsiteX136" fmla="*/ 412750 w 6292850"/>
              <a:gd name="connsiteY136" fmla="*/ 831850 h 4648200"/>
              <a:gd name="connsiteX137" fmla="*/ 317500 w 6292850"/>
              <a:gd name="connsiteY137" fmla="*/ 83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292850" h="4648200">
                <a:moveTo>
                  <a:pt x="317500" y="838200"/>
                </a:moveTo>
                <a:lnTo>
                  <a:pt x="234950" y="647700"/>
                </a:lnTo>
                <a:lnTo>
                  <a:pt x="361950" y="501650"/>
                </a:lnTo>
                <a:lnTo>
                  <a:pt x="565150" y="514350"/>
                </a:lnTo>
                <a:lnTo>
                  <a:pt x="666750" y="419100"/>
                </a:lnTo>
                <a:lnTo>
                  <a:pt x="660400" y="228600"/>
                </a:lnTo>
                <a:lnTo>
                  <a:pt x="800100" y="114300"/>
                </a:lnTo>
                <a:lnTo>
                  <a:pt x="984250" y="107950"/>
                </a:lnTo>
                <a:lnTo>
                  <a:pt x="1041400" y="0"/>
                </a:lnTo>
                <a:lnTo>
                  <a:pt x="1187450" y="6350"/>
                </a:lnTo>
                <a:lnTo>
                  <a:pt x="1352550" y="222250"/>
                </a:lnTo>
                <a:lnTo>
                  <a:pt x="1447800" y="146050"/>
                </a:lnTo>
                <a:lnTo>
                  <a:pt x="1530350" y="146050"/>
                </a:lnTo>
                <a:lnTo>
                  <a:pt x="1701800" y="228600"/>
                </a:lnTo>
                <a:lnTo>
                  <a:pt x="1866900" y="127000"/>
                </a:lnTo>
                <a:lnTo>
                  <a:pt x="2012950" y="450850"/>
                </a:lnTo>
                <a:lnTo>
                  <a:pt x="2209800" y="463550"/>
                </a:lnTo>
                <a:lnTo>
                  <a:pt x="2324100" y="590550"/>
                </a:lnTo>
                <a:lnTo>
                  <a:pt x="2317750" y="787400"/>
                </a:lnTo>
                <a:lnTo>
                  <a:pt x="2190750" y="901700"/>
                </a:lnTo>
                <a:lnTo>
                  <a:pt x="2197100" y="1022350"/>
                </a:lnTo>
                <a:lnTo>
                  <a:pt x="2330450" y="1073150"/>
                </a:lnTo>
                <a:lnTo>
                  <a:pt x="2730500" y="1073150"/>
                </a:lnTo>
                <a:lnTo>
                  <a:pt x="2832100" y="984250"/>
                </a:lnTo>
                <a:lnTo>
                  <a:pt x="2838450" y="850900"/>
                </a:lnTo>
                <a:lnTo>
                  <a:pt x="3111500" y="850900"/>
                </a:lnTo>
                <a:lnTo>
                  <a:pt x="3302000" y="1035050"/>
                </a:lnTo>
                <a:lnTo>
                  <a:pt x="3498850" y="444500"/>
                </a:lnTo>
                <a:lnTo>
                  <a:pt x="3543300" y="457200"/>
                </a:lnTo>
                <a:lnTo>
                  <a:pt x="3619500" y="495300"/>
                </a:lnTo>
                <a:lnTo>
                  <a:pt x="3771900" y="450850"/>
                </a:lnTo>
                <a:lnTo>
                  <a:pt x="4140200" y="863600"/>
                </a:lnTo>
                <a:lnTo>
                  <a:pt x="4324350" y="755650"/>
                </a:lnTo>
                <a:lnTo>
                  <a:pt x="4432300" y="869950"/>
                </a:lnTo>
                <a:lnTo>
                  <a:pt x="4635500" y="850900"/>
                </a:lnTo>
                <a:lnTo>
                  <a:pt x="4870450" y="584200"/>
                </a:lnTo>
                <a:lnTo>
                  <a:pt x="4953000" y="641350"/>
                </a:lnTo>
                <a:lnTo>
                  <a:pt x="4914900" y="857250"/>
                </a:lnTo>
                <a:lnTo>
                  <a:pt x="4743450" y="927100"/>
                </a:lnTo>
                <a:lnTo>
                  <a:pt x="4737100" y="1060450"/>
                </a:lnTo>
                <a:lnTo>
                  <a:pt x="4978400" y="1028700"/>
                </a:lnTo>
                <a:lnTo>
                  <a:pt x="5175250" y="857250"/>
                </a:lnTo>
                <a:lnTo>
                  <a:pt x="5111750" y="793750"/>
                </a:lnTo>
                <a:lnTo>
                  <a:pt x="5124450" y="723900"/>
                </a:lnTo>
                <a:lnTo>
                  <a:pt x="5187950" y="628650"/>
                </a:lnTo>
                <a:lnTo>
                  <a:pt x="5314950" y="641350"/>
                </a:lnTo>
                <a:lnTo>
                  <a:pt x="5416550" y="539750"/>
                </a:lnTo>
                <a:lnTo>
                  <a:pt x="5727700" y="552450"/>
                </a:lnTo>
                <a:lnTo>
                  <a:pt x="5708650" y="647700"/>
                </a:lnTo>
                <a:lnTo>
                  <a:pt x="5848350" y="749300"/>
                </a:lnTo>
                <a:lnTo>
                  <a:pt x="5753100" y="857250"/>
                </a:lnTo>
                <a:lnTo>
                  <a:pt x="5759450" y="1060450"/>
                </a:lnTo>
                <a:lnTo>
                  <a:pt x="5842000" y="1035050"/>
                </a:lnTo>
                <a:lnTo>
                  <a:pt x="5854700" y="1162050"/>
                </a:lnTo>
                <a:lnTo>
                  <a:pt x="5975350" y="1181100"/>
                </a:lnTo>
                <a:lnTo>
                  <a:pt x="6051550" y="1263650"/>
                </a:lnTo>
                <a:lnTo>
                  <a:pt x="6057900" y="1397000"/>
                </a:lnTo>
                <a:lnTo>
                  <a:pt x="5988050" y="1473200"/>
                </a:lnTo>
                <a:lnTo>
                  <a:pt x="5803900" y="1492250"/>
                </a:lnTo>
                <a:lnTo>
                  <a:pt x="5803900" y="1682750"/>
                </a:lnTo>
                <a:lnTo>
                  <a:pt x="5835650" y="1790700"/>
                </a:lnTo>
                <a:lnTo>
                  <a:pt x="6076950" y="1847850"/>
                </a:lnTo>
                <a:lnTo>
                  <a:pt x="6057900" y="2095500"/>
                </a:lnTo>
                <a:lnTo>
                  <a:pt x="6292850" y="2241550"/>
                </a:lnTo>
                <a:lnTo>
                  <a:pt x="6184900" y="2368550"/>
                </a:lnTo>
                <a:lnTo>
                  <a:pt x="6197600" y="2584450"/>
                </a:lnTo>
                <a:lnTo>
                  <a:pt x="6108700" y="2584450"/>
                </a:lnTo>
                <a:lnTo>
                  <a:pt x="5943600" y="2717800"/>
                </a:lnTo>
                <a:lnTo>
                  <a:pt x="5727700" y="2730500"/>
                </a:lnTo>
                <a:lnTo>
                  <a:pt x="5676900" y="2806700"/>
                </a:lnTo>
                <a:lnTo>
                  <a:pt x="5499100" y="2806700"/>
                </a:lnTo>
                <a:lnTo>
                  <a:pt x="5448300" y="2895600"/>
                </a:lnTo>
                <a:lnTo>
                  <a:pt x="5391150" y="2895600"/>
                </a:lnTo>
                <a:lnTo>
                  <a:pt x="5289550" y="2774950"/>
                </a:lnTo>
                <a:lnTo>
                  <a:pt x="5181600" y="2794000"/>
                </a:lnTo>
                <a:lnTo>
                  <a:pt x="5130800" y="3022600"/>
                </a:lnTo>
                <a:lnTo>
                  <a:pt x="5251450" y="3060700"/>
                </a:lnTo>
                <a:lnTo>
                  <a:pt x="5270500" y="3263900"/>
                </a:lnTo>
                <a:lnTo>
                  <a:pt x="5054600" y="3263900"/>
                </a:lnTo>
                <a:lnTo>
                  <a:pt x="4641850" y="3594100"/>
                </a:lnTo>
                <a:lnTo>
                  <a:pt x="4641850" y="3689350"/>
                </a:lnTo>
                <a:lnTo>
                  <a:pt x="4419600" y="3689350"/>
                </a:lnTo>
                <a:lnTo>
                  <a:pt x="4425950" y="3905250"/>
                </a:lnTo>
                <a:lnTo>
                  <a:pt x="4400550" y="3975100"/>
                </a:lnTo>
                <a:lnTo>
                  <a:pt x="4229100" y="3987800"/>
                </a:lnTo>
                <a:lnTo>
                  <a:pt x="4216400" y="4197350"/>
                </a:lnTo>
                <a:lnTo>
                  <a:pt x="4457700" y="4273550"/>
                </a:lnTo>
                <a:lnTo>
                  <a:pt x="4521200" y="4349750"/>
                </a:lnTo>
                <a:lnTo>
                  <a:pt x="4521200" y="4457700"/>
                </a:lnTo>
                <a:lnTo>
                  <a:pt x="4368800" y="4648200"/>
                </a:lnTo>
                <a:lnTo>
                  <a:pt x="3956050" y="4419600"/>
                </a:lnTo>
                <a:lnTo>
                  <a:pt x="3930650" y="4292600"/>
                </a:lnTo>
                <a:lnTo>
                  <a:pt x="3498850" y="4438650"/>
                </a:lnTo>
                <a:lnTo>
                  <a:pt x="3473450" y="4286250"/>
                </a:lnTo>
                <a:lnTo>
                  <a:pt x="2990850" y="4248150"/>
                </a:lnTo>
                <a:lnTo>
                  <a:pt x="2940050" y="4330700"/>
                </a:lnTo>
                <a:lnTo>
                  <a:pt x="2882900" y="4254500"/>
                </a:lnTo>
                <a:lnTo>
                  <a:pt x="2743200" y="4375150"/>
                </a:lnTo>
                <a:lnTo>
                  <a:pt x="2673350" y="4267200"/>
                </a:lnTo>
                <a:lnTo>
                  <a:pt x="2514600" y="4248150"/>
                </a:lnTo>
                <a:lnTo>
                  <a:pt x="2501900" y="4133850"/>
                </a:lnTo>
                <a:lnTo>
                  <a:pt x="2413000" y="4051300"/>
                </a:lnTo>
                <a:lnTo>
                  <a:pt x="2368550" y="3873500"/>
                </a:lnTo>
                <a:lnTo>
                  <a:pt x="2260600" y="3816350"/>
                </a:lnTo>
                <a:lnTo>
                  <a:pt x="2260600" y="3575050"/>
                </a:lnTo>
                <a:lnTo>
                  <a:pt x="1917700" y="3333750"/>
                </a:lnTo>
                <a:lnTo>
                  <a:pt x="1816100" y="3422650"/>
                </a:lnTo>
                <a:lnTo>
                  <a:pt x="1752600" y="3416300"/>
                </a:lnTo>
                <a:lnTo>
                  <a:pt x="1600200" y="3200400"/>
                </a:lnTo>
                <a:lnTo>
                  <a:pt x="1371600" y="3257550"/>
                </a:lnTo>
                <a:lnTo>
                  <a:pt x="1377950" y="3321050"/>
                </a:lnTo>
                <a:lnTo>
                  <a:pt x="1276350" y="3327400"/>
                </a:lnTo>
                <a:lnTo>
                  <a:pt x="1130300" y="3689350"/>
                </a:lnTo>
                <a:lnTo>
                  <a:pt x="965200" y="3371850"/>
                </a:lnTo>
                <a:lnTo>
                  <a:pt x="895350" y="3352800"/>
                </a:lnTo>
                <a:lnTo>
                  <a:pt x="850900" y="3327400"/>
                </a:lnTo>
                <a:lnTo>
                  <a:pt x="812800" y="3276600"/>
                </a:lnTo>
                <a:lnTo>
                  <a:pt x="609600" y="3422650"/>
                </a:lnTo>
                <a:lnTo>
                  <a:pt x="615950" y="3479800"/>
                </a:lnTo>
                <a:lnTo>
                  <a:pt x="622300" y="3556000"/>
                </a:lnTo>
                <a:lnTo>
                  <a:pt x="463550" y="3752850"/>
                </a:lnTo>
                <a:lnTo>
                  <a:pt x="152400" y="3765550"/>
                </a:lnTo>
                <a:lnTo>
                  <a:pt x="69850" y="3695700"/>
                </a:lnTo>
                <a:lnTo>
                  <a:pt x="57150" y="3467100"/>
                </a:lnTo>
                <a:lnTo>
                  <a:pt x="0" y="3200400"/>
                </a:lnTo>
                <a:lnTo>
                  <a:pt x="171450" y="2876550"/>
                </a:lnTo>
                <a:lnTo>
                  <a:pt x="177800" y="2749550"/>
                </a:lnTo>
                <a:lnTo>
                  <a:pt x="368300" y="2552700"/>
                </a:lnTo>
                <a:lnTo>
                  <a:pt x="508000" y="2489200"/>
                </a:lnTo>
                <a:lnTo>
                  <a:pt x="520700" y="2184400"/>
                </a:lnTo>
                <a:lnTo>
                  <a:pt x="469900" y="2139950"/>
                </a:lnTo>
                <a:lnTo>
                  <a:pt x="622300" y="2000250"/>
                </a:lnTo>
                <a:lnTo>
                  <a:pt x="400050" y="1714500"/>
                </a:lnTo>
                <a:lnTo>
                  <a:pt x="647700" y="1454150"/>
                </a:lnTo>
                <a:lnTo>
                  <a:pt x="654050" y="1308100"/>
                </a:lnTo>
                <a:lnTo>
                  <a:pt x="603250" y="1155700"/>
                </a:lnTo>
                <a:lnTo>
                  <a:pt x="412750" y="831850"/>
                </a:lnTo>
                <a:lnTo>
                  <a:pt x="317500" y="838200"/>
                </a:lnTo>
                <a:close/>
              </a:path>
            </a:pathLst>
          </a:custGeom>
          <a:no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Ellipse 76">
            <a:extLst>
              <a:ext uri="{FF2B5EF4-FFF2-40B4-BE49-F238E27FC236}">
                <a16:creationId xmlns:a16="http://schemas.microsoft.com/office/drawing/2014/main" id="{CE195035-102A-4A6C-A946-7FBB0D48C055}"/>
              </a:ext>
            </a:extLst>
          </p:cNvPr>
          <p:cNvSpPr/>
          <p:nvPr/>
        </p:nvSpPr>
        <p:spPr>
          <a:xfrm>
            <a:off x="7762326" y="4238252"/>
            <a:ext cx="87923" cy="83734"/>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Ellipse 77">
            <a:extLst>
              <a:ext uri="{FF2B5EF4-FFF2-40B4-BE49-F238E27FC236}">
                <a16:creationId xmlns:a16="http://schemas.microsoft.com/office/drawing/2014/main" id="{E1CEC664-66EB-40FA-B580-9FAA07E37258}"/>
              </a:ext>
            </a:extLst>
          </p:cNvPr>
          <p:cNvSpPr/>
          <p:nvPr/>
        </p:nvSpPr>
        <p:spPr>
          <a:xfrm>
            <a:off x="7914726" y="4390652"/>
            <a:ext cx="87923" cy="8373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Ellipse 78">
            <a:extLst>
              <a:ext uri="{FF2B5EF4-FFF2-40B4-BE49-F238E27FC236}">
                <a16:creationId xmlns:a16="http://schemas.microsoft.com/office/drawing/2014/main" id="{0770BCA5-A0D9-42E6-B423-897E281E6385}"/>
              </a:ext>
            </a:extLst>
          </p:cNvPr>
          <p:cNvSpPr/>
          <p:nvPr/>
        </p:nvSpPr>
        <p:spPr>
          <a:xfrm>
            <a:off x="8067126" y="4543052"/>
            <a:ext cx="87923" cy="8373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Ellipse 79">
            <a:extLst>
              <a:ext uri="{FF2B5EF4-FFF2-40B4-BE49-F238E27FC236}">
                <a16:creationId xmlns:a16="http://schemas.microsoft.com/office/drawing/2014/main" id="{31F235C0-C73C-4BDF-9AC2-74A1772104A7}"/>
              </a:ext>
            </a:extLst>
          </p:cNvPr>
          <p:cNvSpPr/>
          <p:nvPr/>
        </p:nvSpPr>
        <p:spPr>
          <a:xfrm>
            <a:off x="7897141" y="4602504"/>
            <a:ext cx="87923" cy="8373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Ellipse 80">
            <a:extLst>
              <a:ext uri="{FF2B5EF4-FFF2-40B4-BE49-F238E27FC236}">
                <a16:creationId xmlns:a16="http://schemas.microsoft.com/office/drawing/2014/main" id="{22690CD9-470E-4CFB-B360-17ED617ED37F}"/>
              </a:ext>
            </a:extLst>
          </p:cNvPr>
          <p:cNvSpPr/>
          <p:nvPr/>
        </p:nvSpPr>
        <p:spPr>
          <a:xfrm>
            <a:off x="8337639" y="4467689"/>
            <a:ext cx="87923" cy="83734"/>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Ellipse 81">
            <a:extLst>
              <a:ext uri="{FF2B5EF4-FFF2-40B4-BE49-F238E27FC236}">
                <a16:creationId xmlns:a16="http://schemas.microsoft.com/office/drawing/2014/main" id="{AE6E985F-3802-42AB-B59C-F9449DB7BA67}"/>
              </a:ext>
            </a:extLst>
          </p:cNvPr>
          <p:cNvSpPr/>
          <p:nvPr/>
        </p:nvSpPr>
        <p:spPr>
          <a:xfrm>
            <a:off x="9226245" y="4333295"/>
            <a:ext cx="87923" cy="8373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Ellipse 82">
            <a:extLst>
              <a:ext uri="{FF2B5EF4-FFF2-40B4-BE49-F238E27FC236}">
                <a16:creationId xmlns:a16="http://schemas.microsoft.com/office/drawing/2014/main" id="{9492824A-5DC2-4577-9517-300FF4F62EEC}"/>
              </a:ext>
            </a:extLst>
          </p:cNvPr>
          <p:cNvSpPr/>
          <p:nvPr/>
        </p:nvSpPr>
        <p:spPr>
          <a:xfrm>
            <a:off x="7850249" y="5077711"/>
            <a:ext cx="87923" cy="83734"/>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Ellipse 83">
            <a:extLst>
              <a:ext uri="{FF2B5EF4-FFF2-40B4-BE49-F238E27FC236}">
                <a16:creationId xmlns:a16="http://schemas.microsoft.com/office/drawing/2014/main" id="{D96D9A32-40B1-4DFB-AE29-4A1328A96645}"/>
              </a:ext>
            </a:extLst>
          </p:cNvPr>
          <p:cNvSpPr/>
          <p:nvPr/>
        </p:nvSpPr>
        <p:spPr>
          <a:xfrm>
            <a:off x="8364015" y="4597417"/>
            <a:ext cx="87923" cy="8373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Ellipse 84">
            <a:extLst>
              <a:ext uri="{FF2B5EF4-FFF2-40B4-BE49-F238E27FC236}">
                <a16:creationId xmlns:a16="http://schemas.microsoft.com/office/drawing/2014/main" id="{C79EB633-5074-47BB-AEC5-F567EE5A167D}"/>
              </a:ext>
            </a:extLst>
          </p:cNvPr>
          <p:cNvSpPr/>
          <p:nvPr/>
        </p:nvSpPr>
        <p:spPr>
          <a:xfrm>
            <a:off x="8155049" y="4959453"/>
            <a:ext cx="87923" cy="8373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Ellipse 85">
            <a:extLst>
              <a:ext uri="{FF2B5EF4-FFF2-40B4-BE49-F238E27FC236}">
                <a16:creationId xmlns:a16="http://schemas.microsoft.com/office/drawing/2014/main" id="{74E28734-C3DA-4983-93E3-E7AEEAD39EF8}"/>
              </a:ext>
            </a:extLst>
          </p:cNvPr>
          <p:cNvSpPr/>
          <p:nvPr/>
        </p:nvSpPr>
        <p:spPr>
          <a:xfrm>
            <a:off x="8067126" y="5091338"/>
            <a:ext cx="87923" cy="83734"/>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Ellipse 86">
            <a:extLst>
              <a:ext uri="{FF2B5EF4-FFF2-40B4-BE49-F238E27FC236}">
                <a16:creationId xmlns:a16="http://schemas.microsoft.com/office/drawing/2014/main" id="{FFDC203C-B110-4BCA-BEAE-2A9CDCD3D482}"/>
              </a:ext>
            </a:extLst>
          </p:cNvPr>
          <p:cNvSpPr/>
          <p:nvPr/>
        </p:nvSpPr>
        <p:spPr>
          <a:xfrm>
            <a:off x="8286933" y="5278056"/>
            <a:ext cx="87923" cy="8373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Ellipse 87">
            <a:extLst>
              <a:ext uri="{FF2B5EF4-FFF2-40B4-BE49-F238E27FC236}">
                <a16:creationId xmlns:a16="http://schemas.microsoft.com/office/drawing/2014/main" id="{1BD13D9A-6CBA-4D64-BC01-2FA87A9DAE59}"/>
              </a:ext>
            </a:extLst>
          </p:cNvPr>
          <p:cNvSpPr/>
          <p:nvPr/>
        </p:nvSpPr>
        <p:spPr>
          <a:xfrm>
            <a:off x="7498556" y="5278056"/>
            <a:ext cx="87923" cy="8373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Ellipse 88">
            <a:extLst>
              <a:ext uri="{FF2B5EF4-FFF2-40B4-BE49-F238E27FC236}">
                <a16:creationId xmlns:a16="http://schemas.microsoft.com/office/drawing/2014/main" id="{33F0D82F-3935-413B-8C8E-C4D999694C83}"/>
              </a:ext>
            </a:extLst>
          </p:cNvPr>
          <p:cNvSpPr/>
          <p:nvPr/>
        </p:nvSpPr>
        <p:spPr>
          <a:xfrm>
            <a:off x="8975649" y="4545183"/>
            <a:ext cx="87923" cy="83734"/>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Ellipse 89">
            <a:extLst>
              <a:ext uri="{FF2B5EF4-FFF2-40B4-BE49-F238E27FC236}">
                <a16:creationId xmlns:a16="http://schemas.microsoft.com/office/drawing/2014/main" id="{0C2A95DE-8959-440C-B31C-F9CEF4DF5656}"/>
              </a:ext>
            </a:extLst>
          </p:cNvPr>
          <p:cNvSpPr/>
          <p:nvPr/>
        </p:nvSpPr>
        <p:spPr>
          <a:xfrm>
            <a:off x="8588803" y="4695452"/>
            <a:ext cx="87923" cy="83734"/>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Ellipse 90">
            <a:extLst>
              <a:ext uri="{FF2B5EF4-FFF2-40B4-BE49-F238E27FC236}">
                <a16:creationId xmlns:a16="http://schemas.microsoft.com/office/drawing/2014/main" id="{9015C765-1B7D-452D-8414-729801CD3A38}"/>
              </a:ext>
            </a:extLst>
          </p:cNvPr>
          <p:cNvSpPr/>
          <p:nvPr/>
        </p:nvSpPr>
        <p:spPr>
          <a:xfrm>
            <a:off x="8691379" y="5278056"/>
            <a:ext cx="87923" cy="8373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Ellipse 91">
            <a:extLst>
              <a:ext uri="{FF2B5EF4-FFF2-40B4-BE49-F238E27FC236}">
                <a16:creationId xmlns:a16="http://schemas.microsoft.com/office/drawing/2014/main" id="{0977ACBA-B46E-4ADE-936A-18383A890FA2}"/>
              </a:ext>
            </a:extLst>
          </p:cNvPr>
          <p:cNvSpPr/>
          <p:nvPr/>
        </p:nvSpPr>
        <p:spPr>
          <a:xfrm>
            <a:off x="9338922" y="4676618"/>
            <a:ext cx="87923" cy="83734"/>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Ellipse 92">
            <a:extLst>
              <a:ext uri="{FF2B5EF4-FFF2-40B4-BE49-F238E27FC236}">
                <a16:creationId xmlns:a16="http://schemas.microsoft.com/office/drawing/2014/main" id="{5B73B210-AF40-47D3-980E-24D4363A7F55}"/>
              </a:ext>
            </a:extLst>
          </p:cNvPr>
          <p:cNvSpPr/>
          <p:nvPr/>
        </p:nvSpPr>
        <p:spPr>
          <a:xfrm>
            <a:off x="9270206" y="5451591"/>
            <a:ext cx="87923" cy="83734"/>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Ellipse 93">
            <a:extLst>
              <a:ext uri="{FF2B5EF4-FFF2-40B4-BE49-F238E27FC236}">
                <a16:creationId xmlns:a16="http://schemas.microsoft.com/office/drawing/2014/main" id="{CF72A0BF-8340-4D67-B5A1-FFB70A2124EC}"/>
              </a:ext>
            </a:extLst>
          </p:cNvPr>
          <p:cNvSpPr/>
          <p:nvPr/>
        </p:nvSpPr>
        <p:spPr>
          <a:xfrm>
            <a:off x="8996180" y="4811409"/>
            <a:ext cx="87923" cy="83734"/>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Ellipse 94">
            <a:extLst>
              <a:ext uri="{FF2B5EF4-FFF2-40B4-BE49-F238E27FC236}">
                <a16:creationId xmlns:a16="http://schemas.microsoft.com/office/drawing/2014/main" id="{1F3FB7A5-CA83-4388-B8FB-A3F9F195F0FF}"/>
              </a:ext>
            </a:extLst>
          </p:cNvPr>
          <p:cNvSpPr/>
          <p:nvPr/>
        </p:nvSpPr>
        <p:spPr>
          <a:xfrm>
            <a:off x="8878934" y="5535325"/>
            <a:ext cx="87923" cy="8373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Ellipse 95">
            <a:extLst>
              <a:ext uri="{FF2B5EF4-FFF2-40B4-BE49-F238E27FC236}">
                <a16:creationId xmlns:a16="http://schemas.microsoft.com/office/drawing/2014/main" id="{45F5BB45-F3DE-4826-B2E8-4287F73819D1}"/>
              </a:ext>
            </a:extLst>
          </p:cNvPr>
          <p:cNvSpPr/>
          <p:nvPr/>
        </p:nvSpPr>
        <p:spPr>
          <a:xfrm>
            <a:off x="9740595" y="5001552"/>
            <a:ext cx="87923" cy="83734"/>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Ellipse 96">
            <a:extLst>
              <a:ext uri="{FF2B5EF4-FFF2-40B4-BE49-F238E27FC236}">
                <a16:creationId xmlns:a16="http://schemas.microsoft.com/office/drawing/2014/main" id="{8D0811DD-D592-4C47-AE3B-6AF902C24AFB}"/>
              </a:ext>
            </a:extLst>
          </p:cNvPr>
          <p:cNvSpPr/>
          <p:nvPr/>
        </p:nvSpPr>
        <p:spPr>
          <a:xfrm>
            <a:off x="9693702" y="4560637"/>
            <a:ext cx="87923" cy="83734"/>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Ellipse 97">
            <a:extLst>
              <a:ext uri="{FF2B5EF4-FFF2-40B4-BE49-F238E27FC236}">
                <a16:creationId xmlns:a16="http://schemas.microsoft.com/office/drawing/2014/main" id="{F6717449-07EB-445D-8CFF-CA1CE59EB956}"/>
              </a:ext>
            </a:extLst>
          </p:cNvPr>
          <p:cNvSpPr/>
          <p:nvPr/>
        </p:nvSpPr>
        <p:spPr>
          <a:xfrm>
            <a:off x="8219526" y="4695452"/>
            <a:ext cx="87923" cy="83734"/>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Ellipse 98">
            <a:extLst>
              <a:ext uri="{FF2B5EF4-FFF2-40B4-BE49-F238E27FC236}">
                <a16:creationId xmlns:a16="http://schemas.microsoft.com/office/drawing/2014/main" id="{783FBE5F-9D1E-46E7-A408-BE5C9C8CB757}"/>
              </a:ext>
            </a:extLst>
          </p:cNvPr>
          <p:cNvSpPr/>
          <p:nvPr/>
        </p:nvSpPr>
        <p:spPr>
          <a:xfrm>
            <a:off x="9230057" y="4461282"/>
            <a:ext cx="87923" cy="8373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Ellipse 99">
            <a:extLst>
              <a:ext uri="{FF2B5EF4-FFF2-40B4-BE49-F238E27FC236}">
                <a16:creationId xmlns:a16="http://schemas.microsoft.com/office/drawing/2014/main" id="{3AE0BE31-0801-42BD-9B46-F10F4B04AA20}"/>
              </a:ext>
            </a:extLst>
          </p:cNvPr>
          <p:cNvSpPr/>
          <p:nvPr/>
        </p:nvSpPr>
        <p:spPr>
          <a:xfrm>
            <a:off x="10078513" y="4452837"/>
            <a:ext cx="87923" cy="83734"/>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Ellipse 100">
            <a:extLst>
              <a:ext uri="{FF2B5EF4-FFF2-40B4-BE49-F238E27FC236}">
                <a16:creationId xmlns:a16="http://schemas.microsoft.com/office/drawing/2014/main" id="{7C22B8FB-EFEF-4302-8CD1-D6AAC32B6F7A}"/>
              </a:ext>
            </a:extLst>
          </p:cNvPr>
          <p:cNvSpPr/>
          <p:nvPr/>
        </p:nvSpPr>
        <p:spPr>
          <a:xfrm>
            <a:off x="9985610" y="4546975"/>
            <a:ext cx="87923" cy="83734"/>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Ellipse 101">
            <a:extLst>
              <a:ext uri="{FF2B5EF4-FFF2-40B4-BE49-F238E27FC236}">
                <a16:creationId xmlns:a16="http://schemas.microsoft.com/office/drawing/2014/main" id="{BB79E860-D0E5-4360-8C1E-53E8F9B94E22}"/>
              </a:ext>
            </a:extLst>
          </p:cNvPr>
          <p:cNvSpPr/>
          <p:nvPr/>
        </p:nvSpPr>
        <p:spPr>
          <a:xfrm>
            <a:off x="8810373" y="5194322"/>
            <a:ext cx="87923" cy="83734"/>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Ellipse 102">
            <a:extLst>
              <a:ext uri="{FF2B5EF4-FFF2-40B4-BE49-F238E27FC236}">
                <a16:creationId xmlns:a16="http://schemas.microsoft.com/office/drawing/2014/main" id="{9F45B10D-05E2-492F-BF1D-16656A0BE2B4}"/>
              </a:ext>
            </a:extLst>
          </p:cNvPr>
          <p:cNvSpPr/>
          <p:nvPr/>
        </p:nvSpPr>
        <p:spPr>
          <a:xfrm>
            <a:off x="9391833" y="4994723"/>
            <a:ext cx="87923" cy="8373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Ellipse 103">
            <a:extLst>
              <a:ext uri="{FF2B5EF4-FFF2-40B4-BE49-F238E27FC236}">
                <a16:creationId xmlns:a16="http://schemas.microsoft.com/office/drawing/2014/main" id="{286D56F3-1F55-480B-B098-B70AA6456065}"/>
              </a:ext>
            </a:extLst>
          </p:cNvPr>
          <p:cNvSpPr/>
          <p:nvPr/>
        </p:nvSpPr>
        <p:spPr>
          <a:xfrm>
            <a:off x="9435794" y="5612578"/>
            <a:ext cx="87923" cy="83734"/>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Ellipse 104">
            <a:extLst>
              <a:ext uri="{FF2B5EF4-FFF2-40B4-BE49-F238E27FC236}">
                <a16:creationId xmlns:a16="http://schemas.microsoft.com/office/drawing/2014/main" id="{B765B63B-7122-467A-8482-CE4CBAD12FF6}"/>
              </a:ext>
            </a:extLst>
          </p:cNvPr>
          <p:cNvSpPr/>
          <p:nvPr/>
        </p:nvSpPr>
        <p:spPr>
          <a:xfrm>
            <a:off x="10045395" y="4972752"/>
            <a:ext cx="87923" cy="8373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Ellipse 105">
            <a:extLst>
              <a:ext uri="{FF2B5EF4-FFF2-40B4-BE49-F238E27FC236}">
                <a16:creationId xmlns:a16="http://schemas.microsoft.com/office/drawing/2014/main" id="{12DE6A23-2B3E-4F0A-A8C0-F787FC68F9A5}"/>
              </a:ext>
            </a:extLst>
          </p:cNvPr>
          <p:cNvSpPr/>
          <p:nvPr/>
        </p:nvSpPr>
        <p:spPr>
          <a:xfrm>
            <a:off x="9573555" y="5451591"/>
            <a:ext cx="87923" cy="83734"/>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7" name="Connecteur droit 106">
            <a:extLst>
              <a:ext uri="{FF2B5EF4-FFF2-40B4-BE49-F238E27FC236}">
                <a16:creationId xmlns:a16="http://schemas.microsoft.com/office/drawing/2014/main" id="{A9EAA8D0-0FE3-4E22-AF1F-ACB87EB79400}"/>
              </a:ext>
            </a:extLst>
          </p:cNvPr>
          <p:cNvCxnSpPr>
            <a:cxnSpLocks/>
          </p:cNvCxnSpPr>
          <p:nvPr/>
        </p:nvCxnSpPr>
        <p:spPr>
          <a:xfrm flipV="1">
            <a:off x="8779302" y="3554104"/>
            <a:ext cx="196347" cy="100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Connecteur droit 107">
            <a:extLst>
              <a:ext uri="{FF2B5EF4-FFF2-40B4-BE49-F238E27FC236}">
                <a16:creationId xmlns:a16="http://schemas.microsoft.com/office/drawing/2014/main" id="{19E3AC5E-BFA0-4318-A2BB-ECD4B1877355}"/>
              </a:ext>
            </a:extLst>
          </p:cNvPr>
          <p:cNvCxnSpPr>
            <a:cxnSpLocks/>
          </p:cNvCxnSpPr>
          <p:nvPr/>
        </p:nvCxnSpPr>
        <p:spPr>
          <a:xfrm flipH="1" flipV="1">
            <a:off x="8966858" y="3554105"/>
            <a:ext cx="159205" cy="765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Arc 108">
            <a:extLst>
              <a:ext uri="{FF2B5EF4-FFF2-40B4-BE49-F238E27FC236}">
                <a16:creationId xmlns:a16="http://schemas.microsoft.com/office/drawing/2014/main" id="{4C8AB8F8-7959-4988-A836-4EDA0DD174D2}"/>
              </a:ext>
            </a:extLst>
          </p:cNvPr>
          <p:cNvSpPr/>
          <p:nvPr/>
        </p:nvSpPr>
        <p:spPr>
          <a:xfrm>
            <a:off x="7982737" y="3150781"/>
            <a:ext cx="914400" cy="914400"/>
          </a:xfrm>
          <a:prstGeom prst="arc">
            <a:avLst>
              <a:gd name="adj1" fmla="val 21599999"/>
              <a:gd name="adj2" fmla="val 518978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Arc 109">
            <a:extLst>
              <a:ext uri="{FF2B5EF4-FFF2-40B4-BE49-F238E27FC236}">
                <a16:creationId xmlns:a16="http://schemas.microsoft.com/office/drawing/2014/main" id="{8309D2D2-8964-4620-B30C-930FC1EA4741}"/>
              </a:ext>
            </a:extLst>
          </p:cNvPr>
          <p:cNvSpPr/>
          <p:nvPr/>
        </p:nvSpPr>
        <p:spPr>
          <a:xfrm flipH="1">
            <a:off x="9047551" y="3143494"/>
            <a:ext cx="809234" cy="914400"/>
          </a:xfrm>
          <a:prstGeom prst="arc">
            <a:avLst>
              <a:gd name="adj1" fmla="val 21599999"/>
              <a:gd name="adj2" fmla="val 518978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8" name="Arc 2057">
            <a:extLst>
              <a:ext uri="{FF2B5EF4-FFF2-40B4-BE49-F238E27FC236}">
                <a16:creationId xmlns:a16="http://schemas.microsoft.com/office/drawing/2014/main" id="{8EE9C03E-5F10-4D35-9648-2B2AE872CE1D}"/>
              </a:ext>
            </a:extLst>
          </p:cNvPr>
          <p:cNvSpPr/>
          <p:nvPr/>
        </p:nvSpPr>
        <p:spPr>
          <a:xfrm>
            <a:off x="4540050" y="1470945"/>
            <a:ext cx="1597562" cy="1463611"/>
          </a:xfrm>
          <a:prstGeom prst="arc">
            <a:avLst>
              <a:gd name="adj1" fmla="val 21519491"/>
              <a:gd name="adj2" fmla="val 5400000"/>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Arc 111">
            <a:extLst>
              <a:ext uri="{FF2B5EF4-FFF2-40B4-BE49-F238E27FC236}">
                <a16:creationId xmlns:a16="http://schemas.microsoft.com/office/drawing/2014/main" id="{4C2BE525-4231-4783-A3BB-A9F25573163D}"/>
              </a:ext>
            </a:extLst>
          </p:cNvPr>
          <p:cNvSpPr/>
          <p:nvPr/>
        </p:nvSpPr>
        <p:spPr>
          <a:xfrm flipH="1">
            <a:off x="6248399" y="1481349"/>
            <a:ext cx="1601847" cy="1463611"/>
          </a:xfrm>
          <a:prstGeom prst="arc">
            <a:avLst>
              <a:gd name="adj1" fmla="val 21444083"/>
              <a:gd name="adj2" fmla="val 5400000"/>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Espace réservé du numéro de diapositive 3">
            <a:extLst>
              <a:ext uri="{FF2B5EF4-FFF2-40B4-BE49-F238E27FC236}">
                <a16:creationId xmlns:a16="http://schemas.microsoft.com/office/drawing/2014/main" id="{3FFB3C7A-929A-4F68-BE6E-DC53BB1BDF9B}"/>
              </a:ext>
            </a:extLst>
          </p:cNvPr>
          <p:cNvSpPr txBox="1">
            <a:spLocks/>
          </p:cNvSpPr>
          <p:nvPr/>
        </p:nvSpPr>
        <p:spPr>
          <a:xfrm>
            <a:off x="204254" y="6431656"/>
            <a:ext cx="1238026" cy="365125"/>
          </a:xfrm>
          <a:prstGeom prst="rect">
            <a:avLst/>
          </a:prstGeom>
        </p:spPr>
        <p:txBody>
          <a:bodyPr vert="horz" lIns="91440" tIns="45720" rIns="91440" bIns="45720" rtlCol="0" anchor="ctr"/>
          <a:lstStyle>
            <a:defPPr>
              <a:defRPr lang="fr-FR"/>
            </a:defPPr>
            <a:lvl1pPr marL="0" algn="l" defTabSz="914400" rtl="0" eaLnBrk="1" latinLnBrk="0" hangingPunct="1">
              <a:defRPr sz="1600" kern="1200">
                <a:solidFill>
                  <a:srgbClr val="DDE0E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04B038A-AB6F-4ABE-AFA1-418ECD5C6A57}" type="slidenum">
              <a:rPr kumimoji="0" lang="fr-FR" altLang="fr-FR" sz="1600" b="0" i="0" u="none" strike="noStrike" kern="1200" cap="none" spc="0" normalizeH="0" baseline="0" noProof="0" smtClean="0">
                <a:ln>
                  <a:noFill/>
                </a:ln>
                <a:solidFill>
                  <a:srgbClr val="DDE0E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fr-FR" altLang="fr-FR" sz="1600" b="0" i="0" u="none" strike="noStrike" kern="1200" cap="none" spc="0" normalizeH="0" baseline="0" noProof="0" dirty="0">
              <a:ln>
                <a:noFill/>
              </a:ln>
              <a:solidFill>
                <a:srgbClr val="DDE0E3"/>
              </a:solidFill>
              <a:effectLst/>
              <a:uLnTx/>
              <a:uFillTx/>
              <a:latin typeface="Calibri" panose="020F0502020204030204"/>
              <a:ea typeface="+mn-ea"/>
              <a:cs typeface="+mn-cs"/>
            </a:endParaRPr>
          </a:p>
        </p:txBody>
      </p:sp>
      <p:pic>
        <p:nvPicPr>
          <p:cNvPr id="3" name="Content Placeholder 3">
            <a:extLst>
              <a:ext uri="{FF2B5EF4-FFF2-40B4-BE49-F238E27FC236}">
                <a16:creationId xmlns:a16="http://schemas.microsoft.com/office/drawing/2014/main" id="{B4751A63-9450-CC73-A990-DA4E81CD4A75}"/>
              </a:ext>
            </a:extLst>
          </p:cNvPr>
          <p:cNvPicPr>
            <a:picLocks noChangeAspect="1"/>
          </p:cNvPicPr>
          <p:nvPr/>
        </p:nvPicPr>
        <p:blipFill>
          <a:blip r:embed="rId4"/>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2132224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3332C4-1BC1-E092-7E6B-BD066AF24562}"/>
              </a:ext>
            </a:extLst>
          </p:cNvPr>
          <p:cNvSpPr>
            <a:spLocks noGrp="1"/>
          </p:cNvSpPr>
          <p:nvPr>
            <p:ph type="title"/>
          </p:nvPr>
        </p:nvSpPr>
        <p:spPr>
          <a:xfrm>
            <a:off x="133200" y="365125"/>
            <a:ext cx="10980000" cy="864000"/>
          </a:xfrm>
        </p:spPr>
        <p:txBody>
          <a:bodyPr>
            <a:noAutofit/>
          </a:bodyPr>
          <a:lstStyle/>
          <a:p>
            <a:r>
              <a:rPr lang="fr-FR"/>
              <a:t>La typologie INOSYS, une paire de lunettes pour regarder les données du Recensement agricole</a:t>
            </a:r>
          </a:p>
        </p:txBody>
      </p:sp>
      <p:pic>
        <p:nvPicPr>
          <p:cNvPr id="6" name="Espace réservé du contenu 5" descr="Une image contenant texte, Graphique, Police, graphisme&#10;&#10;Le contenu généré par l’IA peut être incorrect.">
            <a:extLst>
              <a:ext uri="{FF2B5EF4-FFF2-40B4-BE49-F238E27FC236}">
                <a16:creationId xmlns:a16="http://schemas.microsoft.com/office/drawing/2014/main" id="{A5B47C3B-5183-4A13-EFD6-BB61C2A091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794" y="1766094"/>
            <a:ext cx="4552950" cy="3848100"/>
          </a:xfrm>
        </p:spPr>
      </p:pic>
      <p:sp>
        <p:nvSpPr>
          <p:cNvPr id="4" name="Espace réservé du numéro de diapositive 3">
            <a:extLst>
              <a:ext uri="{FF2B5EF4-FFF2-40B4-BE49-F238E27FC236}">
                <a16:creationId xmlns:a16="http://schemas.microsoft.com/office/drawing/2014/main" id="{2A3E3700-90CA-5205-0CAF-6924C8A0A305}"/>
              </a:ext>
            </a:extLst>
          </p:cNvPr>
          <p:cNvSpPr>
            <a:spLocks noGrp="1"/>
          </p:cNvSpPr>
          <p:nvPr>
            <p:ph type="sldNum" sz="quarter" idx="12"/>
          </p:nvPr>
        </p:nvSpPr>
        <p:spPr>
          <a:xfrm>
            <a:off x="11353800" y="3246437"/>
            <a:ext cx="838200" cy="365125"/>
          </a:xfrm>
        </p:spPr>
        <p:txBody>
          <a:bodyPr/>
          <a:lstStyle/>
          <a:p>
            <a:pPr lvl="0"/>
            <a:fld id="{6055246E-81F2-4716-A341-6139E5705588}" type="slidenum">
              <a:rPr lang="fr-FR" noProof="0" smtClean="0"/>
              <a:pPr lvl="0"/>
              <a:t>6</a:t>
            </a:fld>
            <a:endParaRPr lang="fr-FR" noProof="0"/>
          </a:p>
        </p:txBody>
      </p:sp>
      <p:pic>
        <p:nvPicPr>
          <p:cNvPr id="5" name="Image 4" descr="Une image contenant art, capture d’écran, motif&#10;&#10;Le contenu généré par l’IA peut être incorrect.">
            <a:extLst>
              <a:ext uri="{FF2B5EF4-FFF2-40B4-BE49-F238E27FC236}">
                <a16:creationId xmlns:a16="http://schemas.microsoft.com/office/drawing/2014/main" id="{2272D8C9-9965-160F-8481-C8E7F8190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7676" y="1592222"/>
            <a:ext cx="4761905" cy="4761905"/>
          </a:xfrm>
          <a:prstGeom prst="rect">
            <a:avLst/>
          </a:prstGeom>
        </p:spPr>
      </p:pic>
      <p:sp>
        <p:nvSpPr>
          <p:cNvPr id="7" name="Ellipse 6">
            <a:extLst>
              <a:ext uri="{FF2B5EF4-FFF2-40B4-BE49-F238E27FC236}">
                <a16:creationId xmlns:a16="http://schemas.microsoft.com/office/drawing/2014/main" id="{5A2376E1-91C4-C3B8-6594-64B8B6AD4509}"/>
              </a:ext>
            </a:extLst>
          </p:cNvPr>
          <p:cNvSpPr/>
          <p:nvPr/>
        </p:nvSpPr>
        <p:spPr>
          <a:xfrm>
            <a:off x="8354860" y="2217107"/>
            <a:ext cx="1992681" cy="181909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Verdana"/>
              <a:ea typeface="+mn-ea"/>
              <a:cs typeface="+mn-cs"/>
            </a:endParaRPr>
          </a:p>
        </p:txBody>
      </p:sp>
      <p:pic>
        <p:nvPicPr>
          <p:cNvPr id="9" name="Graphique 8" descr="Cultures avec un remplissage uni">
            <a:extLst>
              <a:ext uri="{FF2B5EF4-FFF2-40B4-BE49-F238E27FC236}">
                <a16:creationId xmlns:a16="http://schemas.microsoft.com/office/drawing/2014/main" id="{B9F78593-ED37-BAB6-3031-ED00C94C91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21617" y="3207118"/>
            <a:ext cx="682221" cy="682221"/>
          </a:xfrm>
          <a:prstGeom prst="rect">
            <a:avLst/>
          </a:prstGeom>
        </p:spPr>
      </p:pic>
      <p:pic>
        <p:nvPicPr>
          <p:cNvPr id="11" name="Graphique 10" descr="Pomme avec un remplissage uni">
            <a:extLst>
              <a:ext uri="{FF2B5EF4-FFF2-40B4-BE49-F238E27FC236}">
                <a16:creationId xmlns:a16="http://schemas.microsoft.com/office/drawing/2014/main" id="{BD8DD0F2-4940-C6C3-D89C-ECB885B158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22143" y="2599602"/>
            <a:ext cx="682221" cy="682221"/>
          </a:xfrm>
          <a:prstGeom prst="rect">
            <a:avLst/>
          </a:prstGeom>
        </p:spPr>
      </p:pic>
      <p:pic>
        <p:nvPicPr>
          <p:cNvPr id="15" name="Graphique 14" descr="Homme avec un remplissage uni">
            <a:extLst>
              <a:ext uri="{FF2B5EF4-FFF2-40B4-BE49-F238E27FC236}">
                <a16:creationId xmlns:a16="http://schemas.microsoft.com/office/drawing/2014/main" id="{B3325776-5868-70C9-67DF-09FC03800F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94000" y="1759907"/>
            <a:ext cx="914400" cy="914400"/>
          </a:xfrm>
          <a:prstGeom prst="rect">
            <a:avLst/>
          </a:prstGeom>
        </p:spPr>
      </p:pic>
      <p:cxnSp>
        <p:nvCxnSpPr>
          <p:cNvPr id="17" name="Connecteur droit 16">
            <a:extLst>
              <a:ext uri="{FF2B5EF4-FFF2-40B4-BE49-F238E27FC236}">
                <a16:creationId xmlns:a16="http://schemas.microsoft.com/office/drawing/2014/main" id="{3E503B51-DD35-3E05-8463-7771AF54FE91}"/>
              </a:ext>
            </a:extLst>
          </p:cNvPr>
          <p:cNvCxnSpPr>
            <a:cxnSpLocks/>
            <a:endCxn id="7" idx="2"/>
          </p:cNvCxnSpPr>
          <p:nvPr/>
        </p:nvCxnSpPr>
        <p:spPr>
          <a:xfrm flipV="1">
            <a:off x="7321463" y="3126654"/>
            <a:ext cx="1033397" cy="804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C332E2C9-F096-A9A1-5993-90F0FF17A54F}"/>
              </a:ext>
            </a:extLst>
          </p:cNvPr>
          <p:cNvSpPr txBox="1"/>
          <p:nvPr/>
        </p:nvSpPr>
        <p:spPr>
          <a:xfrm>
            <a:off x="8299665" y="4036200"/>
            <a:ext cx="20824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Verdana"/>
                <a:ea typeface="+mn-ea"/>
                <a:cs typeface="+mn-cs"/>
              </a:rPr>
              <a:t>Une exploitation</a:t>
            </a:r>
          </a:p>
        </p:txBody>
      </p:sp>
      <p:pic>
        <p:nvPicPr>
          <p:cNvPr id="23" name="Graphique 22" descr="Cochon avec un remplissage uni">
            <a:extLst>
              <a:ext uri="{FF2B5EF4-FFF2-40B4-BE49-F238E27FC236}">
                <a16:creationId xmlns:a16="http://schemas.microsoft.com/office/drawing/2014/main" id="{C9CA37B3-AECC-EEB1-B755-7EE9EB7F46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87841" y="2533145"/>
            <a:ext cx="914400" cy="914400"/>
          </a:xfrm>
          <a:prstGeom prst="rect">
            <a:avLst/>
          </a:prstGeom>
        </p:spPr>
      </p:pic>
      <p:pic>
        <p:nvPicPr>
          <p:cNvPr id="25" name="Graphique 24" descr="Document avec un remplissage uni">
            <a:extLst>
              <a:ext uri="{FF2B5EF4-FFF2-40B4-BE49-F238E27FC236}">
                <a16:creationId xmlns:a16="http://schemas.microsoft.com/office/drawing/2014/main" id="{C22841AE-F416-B2DE-AB9B-785AE53581D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7601" y="4302048"/>
            <a:ext cx="914400" cy="914400"/>
          </a:xfrm>
          <a:prstGeom prst="rect">
            <a:avLst/>
          </a:prstGeom>
        </p:spPr>
      </p:pic>
      <p:pic>
        <p:nvPicPr>
          <p:cNvPr id="26" name="Graphique 25" descr="Document avec un remplissage uni">
            <a:extLst>
              <a:ext uri="{FF2B5EF4-FFF2-40B4-BE49-F238E27FC236}">
                <a16:creationId xmlns:a16="http://schemas.microsoft.com/office/drawing/2014/main" id="{CACAF64B-E2D4-C8DB-6569-A2BA562F85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99407" y="4322982"/>
            <a:ext cx="914400" cy="914400"/>
          </a:xfrm>
          <a:prstGeom prst="rect">
            <a:avLst/>
          </a:prstGeom>
        </p:spPr>
      </p:pic>
      <p:pic>
        <p:nvPicPr>
          <p:cNvPr id="27" name="Graphique 26" descr="Document avec un remplissage uni">
            <a:extLst>
              <a:ext uri="{FF2B5EF4-FFF2-40B4-BE49-F238E27FC236}">
                <a16:creationId xmlns:a16="http://schemas.microsoft.com/office/drawing/2014/main" id="{2B224CCC-BB28-5588-1F2B-78F021C0E13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98504" y="4322982"/>
            <a:ext cx="914400" cy="914400"/>
          </a:xfrm>
          <a:prstGeom prst="rect">
            <a:avLst/>
          </a:prstGeom>
        </p:spPr>
      </p:pic>
      <p:sp>
        <p:nvSpPr>
          <p:cNvPr id="30" name="ZoneTexte 29">
            <a:extLst>
              <a:ext uri="{FF2B5EF4-FFF2-40B4-BE49-F238E27FC236}">
                <a16:creationId xmlns:a16="http://schemas.microsoft.com/office/drawing/2014/main" id="{924A5A05-5A98-EEA9-44F7-0217BD394CC5}"/>
              </a:ext>
            </a:extLst>
          </p:cNvPr>
          <p:cNvSpPr txBox="1"/>
          <p:nvPr/>
        </p:nvSpPr>
        <p:spPr>
          <a:xfrm>
            <a:off x="445207" y="5212926"/>
            <a:ext cx="8545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Verdana"/>
                <a:ea typeface="+mn-ea"/>
                <a:cs typeface="+mn-cs"/>
              </a:rPr>
              <a:t>BDNI</a:t>
            </a:r>
          </a:p>
        </p:txBody>
      </p:sp>
      <p:pic>
        <p:nvPicPr>
          <p:cNvPr id="32" name="Graphique 31" descr="Ajouter avec un remplissage uni">
            <a:extLst>
              <a:ext uri="{FF2B5EF4-FFF2-40B4-BE49-F238E27FC236}">
                <a16:creationId xmlns:a16="http://schemas.microsoft.com/office/drawing/2014/main" id="{70C07D69-DD2A-35B3-B132-433F1353D1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77902" y="3327510"/>
            <a:ext cx="914400" cy="914400"/>
          </a:xfrm>
          <a:prstGeom prst="rect">
            <a:avLst/>
          </a:prstGeom>
        </p:spPr>
      </p:pic>
      <p:sp>
        <p:nvSpPr>
          <p:cNvPr id="33" name="ZoneTexte 32">
            <a:extLst>
              <a:ext uri="{FF2B5EF4-FFF2-40B4-BE49-F238E27FC236}">
                <a16:creationId xmlns:a16="http://schemas.microsoft.com/office/drawing/2014/main" id="{D00C9CC0-6ADD-6B19-6935-19F15C7ABC8A}"/>
              </a:ext>
            </a:extLst>
          </p:cNvPr>
          <p:cNvSpPr txBox="1"/>
          <p:nvPr/>
        </p:nvSpPr>
        <p:spPr>
          <a:xfrm>
            <a:off x="1636634" y="5218852"/>
            <a:ext cx="8545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Verdana"/>
                <a:ea typeface="+mn-ea"/>
                <a:cs typeface="+mn-cs"/>
              </a:rPr>
              <a:t>CVI</a:t>
            </a:r>
          </a:p>
        </p:txBody>
      </p:sp>
      <p:sp>
        <p:nvSpPr>
          <p:cNvPr id="34" name="ZoneTexte 33">
            <a:extLst>
              <a:ext uri="{FF2B5EF4-FFF2-40B4-BE49-F238E27FC236}">
                <a16:creationId xmlns:a16="http://schemas.microsoft.com/office/drawing/2014/main" id="{076AB9D8-E6FE-7802-AA56-41919C1603D7}"/>
              </a:ext>
            </a:extLst>
          </p:cNvPr>
          <p:cNvSpPr txBox="1"/>
          <p:nvPr/>
        </p:nvSpPr>
        <p:spPr>
          <a:xfrm>
            <a:off x="2707688" y="5212926"/>
            <a:ext cx="6663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Verdana"/>
                <a:ea typeface="+mn-ea"/>
                <a:cs typeface="+mn-cs"/>
              </a:rPr>
              <a:t>RPG</a:t>
            </a:r>
          </a:p>
        </p:txBody>
      </p:sp>
    </p:spTree>
    <p:extLst>
      <p:ext uri="{BB962C8B-B14F-4D97-AF65-F5344CB8AC3E}">
        <p14:creationId xmlns:p14="http://schemas.microsoft.com/office/powerpoint/2010/main" val="2554576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E042F9-D279-4A9A-88FD-4AADBAC7C9F2}"/>
              </a:ext>
            </a:extLst>
          </p:cNvPr>
          <p:cNvSpPr>
            <a:spLocks noGrp="1"/>
          </p:cNvSpPr>
          <p:nvPr>
            <p:ph type="title"/>
          </p:nvPr>
        </p:nvSpPr>
        <p:spPr/>
        <p:txBody>
          <a:bodyPr/>
          <a:lstStyle/>
          <a:p>
            <a:r>
              <a:rPr lang="fr-FR" dirty="0">
                <a:solidFill>
                  <a:schemeClr val="accent4">
                    <a:lumMod val="75000"/>
                  </a:schemeClr>
                </a:solidFill>
              </a:rPr>
              <a:t>Quelques éléments méthodologiques</a:t>
            </a:r>
          </a:p>
        </p:txBody>
      </p:sp>
      <p:sp>
        <p:nvSpPr>
          <p:cNvPr id="7" name="AutoShape 2" descr="Résultat d’images pour méthode picto">
            <a:extLst>
              <a:ext uri="{FF2B5EF4-FFF2-40B4-BE49-F238E27FC236}">
                <a16:creationId xmlns:a16="http://schemas.microsoft.com/office/drawing/2014/main" id="{8CE1B7A0-D3F0-4355-8A73-A1D384B0A74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 coins arrondis 7">
            <a:extLst>
              <a:ext uri="{FF2B5EF4-FFF2-40B4-BE49-F238E27FC236}">
                <a16:creationId xmlns:a16="http://schemas.microsoft.com/office/drawing/2014/main" id="{FFD9607F-B681-4E40-86E3-C2CFEF5A00DC}"/>
              </a:ext>
            </a:extLst>
          </p:cNvPr>
          <p:cNvSpPr/>
          <p:nvPr/>
        </p:nvSpPr>
        <p:spPr>
          <a:xfrm>
            <a:off x="1033978" y="1406769"/>
            <a:ext cx="9991576" cy="4818185"/>
          </a:xfrm>
          <a:prstGeom prst="round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Afficher l’image source">
            <a:extLst>
              <a:ext uri="{FF2B5EF4-FFF2-40B4-BE49-F238E27FC236}">
                <a16:creationId xmlns:a16="http://schemas.microsoft.com/office/drawing/2014/main" id="{48B02627-CDA8-4E96-B06B-7F6D60F749AC}"/>
              </a:ext>
            </a:extLst>
          </p:cNvP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1065" y="1292469"/>
            <a:ext cx="1110762" cy="111076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6F94225E-1FD2-407F-A1AC-3DF830A06E92}"/>
              </a:ext>
            </a:extLst>
          </p:cNvPr>
          <p:cNvSpPr txBox="1"/>
          <p:nvPr/>
        </p:nvSpPr>
        <p:spPr>
          <a:xfrm>
            <a:off x="4527247" y="1687393"/>
            <a:ext cx="3543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Deux approches (CP n°2)</a:t>
            </a:r>
          </a:p>
        </p:txBody>
      </p:sp>
      <p:sp>
        <p:nvSpPr>
          <p:cNvPr id="11" name="ZoneTexte 10">
            <a:extLst>
              <a:ext uri="{FF2B5EF4-FFF2-40B4-BE49-F238E27FC236}">
                <a16:creationId xmlns:a16="http://schemas.microsoft.com/office/drawing/2014/main" id="{0664DD66-3203-4105-ACCF-79EF7269D1CB}"/>
              </a:ext>
            </a:extLst>
          </p:cNvPr>
          <p:cNvSpPr txBox="1"/>
          <p:nvPr/>
        </p:nvSpPr>
        <p:spPr>
          <a:xfrm>
            <a:off x="1814145" y="2633365"/>
            <a:ext cx="3543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Moyenne régionale</a:t>
            </a:r>
          </a:p>
        </p:txBody>
      </p:sp>
      <p:sp>
        <p:nvSpPr>
          <p:cNvPr id="12" name="ZoneTexte 11">
            <a:extLst>
              <a:ext uri="{FF2B5EF4-FFF2-40B4-BE49-F238E27FC236}">
                <a16:creationId xmlns:a16="http://schemas.microsoft.com/office/drawing/2014/main" id="{8AA689C8-BD22-462C-981B-00989D28D7CA}"/>
              </a:ext>
            </a:extLst>
          </p:cNvPr>
          <p:cNvSpPr txBox="1"/>
          <p:nvPr/>
        </p:nvSpPr>
        <p:spPr>
          <a:xfrm>
            <a:off x="6782248" y="2633365"/>
            <a:ext cx="3543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Cas-types</a:t>
            </a:r>
          </a:p>
        </p:txBody>
      </p:sp>
      <p:sp>
        <p:nvSpPr>
          <p:cNvPr id="2058" name="Arc 2057">
            <a:extLst>
              <a:ext uri="{FF2B5EF4-FFF2-40B4-BE49-F238E27FC236}">
                <a16:creationId xmlns:a16="http://schemas.microsoft.com/office/drawing/2014/main" id="{8EE9C03E-5F10-4D35-9648-2B2AE872CE1D}"/>
              </a:ext>
            </a:extLst>
          </p:cNvPr>
          <p:cNvSpPr/>
          <p:nvPr/>
        </p:nvSpPr>
        <p:spPr>
          <a:xfrm>
            <a:off x="4540050" y="1470945"/>
            <a:ext cx="1597562" cy="1463611"/>
          </a:xfrm>
          <a:prstGeom prst="arc">
            <a:avLst>
              <a:gd name="adj1" fmla="val 21519491"/>
              <a:gd name="adj2" fmla="val 5400000"/>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Arc 111">
            <a:extLst>
              <a:ext uri="{FF2B5EF4-FFF2-40B4-BE49-F238E27FC236}">
                <a16:creationId xmlns:a16="http://schemas.microsoft.com/office/drawing/2014/main" id="{4C2BE525-4231-4783-A3BB-A9F25573163D}"/>
              </a:ext>
            </a:extLst>
          </p:cNvPr>
          <p:cNvSpPr/>
          <p:nvPr/>
        </p:nvSpPr>
        <p:spPr>
          <a:xfrm flipH="1">
            <a:off x="6248399" y="1481349"/>
            <a:ext cx="1601847" cy="1463611"/>
          </a:xfrm>
          <a:prstGeom prst="arc">
            <a:avLst>
              <a:gd name="adj1" fmla="val 21444083"/>
              <a:gd name="adj2" fmla="val 5400000"/>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ZoneTexte 110">
            <a:extLst>
              <a:ext uri="{FF2B5EF4-FFF2-40B4-BE49-F238E27FC236}">
                <a16:creationId xmlns:a16="http://schemas.microsoft.com/office/drawing/2014/main" id="{7318E91D-D84E-4EBB-A0AB-9BBA5B1104A2}"/>
              </a:ext>
            </a:extLst>
          </p:cNvPr>
          <p:cNvSpPr txBox="1"/>
          <p:nvPr/>
        </p:nvSpPr>
        <p:spPr>
          <a:xfrm>
            <a:off x="1795531" y="3247430"/>
            <a:ext cx="3543300"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Construction d’une typologie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Enquête de 39 exploitations porcines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Calcul de performances moyennes à l’échelle de chaque classe et à l’échelle de la région en fonction du poids des classes de la typologie</a:t>
            </a:r>
          </a:p>
        </p:txBody>
      </p:sp>
      <p:sp>
        <p:nvSpPr>
          <p:cNvPr id="14" name="ZoneTexte 13">
            <a:extLst>
              <a:ext uri="{FF2B5EF4-FFF2-40B4-BE49-F238E27FC236}">
                <a16:creationId xmlns:a16="http://schemas.microsoft.com/office/drawing/2014/main" id="{5C5770AD-8330-4A73-B0A0-996BAE999752}"/>
              </a:ext>
            </a:extLst>
          </p:cNvPr>
          <p:cNvSpPr txBox="1"/>
          <p:nvPr/>
        </p:nvSpPr>
        <p:spPr>
          <a:xfrm>
            <a:off x="7049322" y="3244637"/>
            <a:ext cx="3543300"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Identification de 3 cas-types à partir des 39 exploitations enquêtées, en fonction de la taille et de la présence de facteur de différenciation (production biologique, circuit court, plein air)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Calcul des performances moyennes à l’échelle de chaque cas-type</a:t>
            </a:r>
          </a:p>
        </p:txBody>
      </p:sp>
      <p:sp>
        <p:nvSpPr>
          <p:cNvPr id="15" name="Espace réservé du numéro de diapositive 3">
            <a:extLst>
              <a:ext uri="{FF2B5EF4-FFF2-40B4-BE49-F238E27FC236}">
                <a16:creationId xmlns:a16="http://schemas.microsoft.com/office/drawing/2014/main" id="{7BFEA938-2F45-4135-806C-C2D175659F52}"/>
              </a:ext>
            </a:extLst>
          </p:cNvPr>
          <p:cNvSpPr txBox="1">
            <a:spLocks/>
          </p:cNvSpPr>
          <p:nvPr/>
        </p:nvSpPr>
        <p:spPr>
          <a:xfrm>
            <a:off x="204254" y="6431656"/>
            <a:ext cx="1238026" cy="365125"/>
          </a:xfrm>
          <a:prstGeom prst="rect">
            <a:avLst/>
          </a:prstGeom>
        </p:spPr>
        <p:txBody>
          <a:bodyPr vert="horz" lIns="91440" tIns="45720" rIns="91440" bIns="45720" rtlCol="0" anchor="ctr"/>
          <a:lstStyle>
            <a:defPPr>
              <a:defRPr lang="fr-FR"/>
            </a:defPPr>
            <a:lvl1pPr marL="0" algn="l" defTabSz="914400" rtl="0" eaLnBrk="1" latinLnBrk="0" hangingPunct="1">
              <a:defRPr sz="1600" kern="1200">
                <a:solidFill>
                  <a:srgbClr val="DDE0E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04B038A-AB6F-4ABE-AFA1-418ECD5C6A57}" type="slidenum">
              <a:rPr kumimoji="0" lang="fr-FR" altLang="fr-FR" sz="1600" b="0" i="0" u="none" strike="noStrike" kern="1200" cap="none" spc="0" normalizeH="0" baseline="0" noProof="0" smtClean="0">
                <a:ln>
                  <a:noFill/>
                </a:ln>
                <a:solidFill>
                  <a:srgbClr val="DDE0E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fr-FR" altLang="fr-FR" sz="1600" b="0" i="0" u="none" strike="noStrike" kern="1200" cap="none" spc="0" normalizeH="0" baseline="0" noProof="0" dirty="0">
              <a:ln>
                <a:noFill/>
              </a:ln>
              <a:solidFill>
                <a:srgbClr val="DDE0E3"/>
              </a:solidFill>
              <a:effectLst/>
              <a:uLnTx/>
              <a:uFillTx/>
              <a:latin typeface="Calibri" panose="020F0502020204030204"/>
              <a:ea typeface="+mn-ea"/>
              <a:cs typeface="+mn-cs"/>
            </a:endParaRPr>
          </a:p>
        </p:txBody>
      </p:sp>
      <p:pic>
        <p:nvPicPr>
          <p:cNvPr id="3" name="Content Placeholder 3">
            <a:extLst>
              <a:ext uri="{FF2B5EF4-FFF2-40B4-BE49-F238E27FC236}">
                <a16:creationId xmlns:a16="http://schemas.microsoft.com/office/drawing/2014/main" id="{363362FD-6C2C-5A72-2B9D-5B3717EAD80F}"/>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26354253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8DCF332-F446-4634-B9E8-C8A5F30FE34F}"/>
              </a:ext>
            </a:extLst>
          </p:cNvPr>
          <p:cNvSpPr>
            <a:spLocks noGrp="1"/>
          </p:cNvSpPr>
          <p:nvPr>
            <p:ph type="title"/>
          </p:nvPr>
        </p:nvSpPr>
        <p:spPr/>
        <p:txBody>
          <a:bodyPr>
            <a:normAutofit fontScale="90000"/>
          </a:bodyPr>
          <a:lstStyle/>
          <a:p>
            <a:r>
              <a:rPr lang="fr-FR" dirty="0"/>
              <a:t>Typologie réalisée</a:t>
            </a:r>
            <a:br>
              <a:rPr lang="fr-FR" dirty="0"/>
            </a:br>
            <a:r>
              <a:rPr lang="fr-FR" i="1" dirty="0"/>
              <a:t>pour l’approche « moyenne régionale »</a:t>
            </a:r>
          </a:p>
        </p:txBody>
      </p:sp>
      <p:sp>
        <p:nvSpPr>
          <p:cNvPr id="4" name="Espace réservé du numéro de diapositive 3">
            <a:extLst>
              <a:ext uri="{FF2B5EF4-FFF2-40B4-BE49-F238E27FC236}">
                <a16:creationId xmlns:a16="http://schemas.microsoft.com/office/drawing/2014/main" id="{B260CD44-5549-4381-A3BA-EB491B5F6BA4}"/>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4B038A-AB6F-4ABE-AFA1-418ECD5C6A57}" type="slidenum">
              <a:rPr kumimoji="0" lang="fr-FR" altLang="fr-FR" sz="1600" b="0" i="0" u="none" strike="noStrike" kern="1200" cap="none" spc="0" normalizeH="0" baseline="0" noProof="0" smtClean="0">
                <a:ln>
                  <a:noFill/>
                </a:ln>
                <a:solidFill>
                  <a:srgbClr val="DDE0E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fr-FR" altLang="fr-FR" sz="1600" b="0" i="0" u="none" strike="noStrike" kern="1200" cap="none" spc="0" normalizeH="0" baseline="0" noProof="0">
              <a:ln>
                <a:noFill/>
              </a:ln>
              <a:solidFill>
                <a:srgbClr val="DDE0E3"/>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5C14AABE-384B-4B42-81B6-D7FFF4F2D1B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8803" y="1143637"/>
            <a:ext cx="8915400" cy="5135880"/>
          </a:xfrm>
          <a:prstGeom prst="rect">
            <a:avLst/>
          </a:prstGeom>
          <a:noFill/>
        </p:spPr>
      </p:pic>
      <p:sp>
        <p:nvSpPr>
          <p:cNvPr id="2" name="ZoneTexte 1">
            <a:extLst>
              <a:ext uri="{FF2B5EF4-FFF2-40B4-BE49-F238E27FC236}">
                <a16:creationId xmlns:a16="http://schemas.microsoft.com/office/drawing/2014/main" id="{2AAEDBA3-F7C7-4FB6-9EC9-415F7C0490AF}"/>
              </a:ext>
            </a:extLst>
          </p:cNvPr>
          <p:cNvSpPr txBox="1"/>
          <p:nvPr/>
        </p:nvSpPr>
        <p:spPr>
          <a:xfrm>
            <a:off x="8977131" y="2880973"/>
            <a:ext cx="297833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Distinction en fonction de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Orientation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Taille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Alimentation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Mode de logement</a:t>
            </a:r>
          </a:p>
        </p:txBody>
      </p:sp>
      <p:pic>
        <p:nvPicPr>
          <p:cNvPr id="5" name="Content Placeholder 3">
            <a:extLst>
              <a:ext uri="{FF2B5EF4-FFF2-40B4-BE49-F238E27FC236}">
                <a16:creationId xmlns:a16="http://schemas.microsoft.com/office/drawing/2014/main" id="{55715AB1-2640-9678-E072-7DF42F7E1961}"/>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22240810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8DCF332-F446-4634-B9E8-C8A5F30FE34F}"/>
              </a:ext>
            </a:extLst>
          </p:cNvPr>
          <p:cNvSpPr>
            <a:spLocks noGrp="1"/>
          </p:cNvSpPr>
          <p:nvPr>
            <p:ph type="title"/>
          </p:nvPr>
        </p:nvSpPr>
        <p:spPr/>
        <p:txBody>
          <a:bodyPr>
            <a:normAutofit fontScale="90000"/>
          </a:bodyPr>
          <a:lstStyle/>
          <a:p>
            <a:r>
              <a:rPr lang="fr-FR" dirty="0">
                <a:solidFill>
                  <a:schemeClr val="accent4">
                    <a:lumMod val="75000"/>
                  </a:schemeClr>
                </a:solidFill>
              </a:rPr>
              <a:t>Typologie avec catégories les plus représentées</a:t>
            </a:r>
            <a:br>
              <a:rPr lang="fr-FR" dirty="0">
                <a:solidFill>
                  <a:schemeClr val="accent4">
                    <a:lumMod val="75000"/>
                  </a:schemeClr>
                </a:solidFill>
              </a:rPr>
            </a:br>
            <a:r>
              <a:rPr lang="fr-FR" sz="2000" dirty="0">
                <a:solidFill>
                  <a:schemeClr val="accent4">
                    <a:lumMod val="75000"/>
                  </a:schemeClr>
                </a:solidFill>
              </a:rPr>
              <a:t>(&gt; 5% élevages et 5% porcs)</a:t>
            </a:r>
          </a:p>
        </p:txBody>
      </p:sp>
      <p:graphicFrame>
        <p:nvGraphicFramePr>
          <p:cNvPr id="8" name="Tableau 9">
            <a:extLst>
              <a:ext uri="{FF2B5EF4-FFF2-40B4-BE49-F238E27FC236}">
                <a16:creationId xmlns:a16="http://schemas.microsoft.com/office/drawing/2014/main" id="{8DAD7C74-9530-4FD6-A7DE-64CCDC66DD12}"/>
              </a:ext>
            </a:extLst>
          </p:cNvPr>
          <p:cNvGraphicFramePr>
            <a:graphicFrameLocks noGrp="1"/>
          </p:cNvGraphicFramePr>
          <p:nvPr/>
        </p:nvGraphicFramePr>
        <p:xfrm>
          <a:off x="1783177" y="1399050"/>
          <a:ext cx="8625645" cy="2139765"/>
        </p:xfrm>
        <a:graphic>
          <a:graphicData uri="http://schemas.openxmlformats.org/drawingml/2006/table">
            <a:tbl>
              <a:tblPr firstRow="1" bandRow="1">
                <a:tableStyleId>{5C22544A-7EE6-4342-B048-85BDC9FD1C3A}</a:tableStyleId>
              </a:tblPr>
              <a:tblGrid>
                <a:gridCol w="1240609">
                  <a:extLst>
                    <a:ext uri="{9D8B030D-6E8A-4147-A177-3AD203B41FA5}">
                      <a16:colId xmlns:a16="http://schemas.microsoft.com/office/drawing/2014/main" val="2425664757"/>
                    </a:ext>
                  </a:extLst>
                </a:gridCol>
                <a:gridCol w="1223861">
                  <a:extLst>
                    <a:ext uri="{9D8B030D-6E8A-4147-A177-3AD203B41FA5}">
                      <a16:colId xmlns:a16="http://schemas.microsoft.com/office/drawing/2014/main" val="3264953805"/>
                    </a:ext>
                  </a:extLst>
                </a:gridCol>
                <a:gridCol w="1232235">
                  <a:extLst>
                    <a:ext uri="{9D8B030D-6E8A-4147-A177-3AD203B41FA5}">
                      <a16:colId xmlns:a16="http://schemas.microsoft.com/office/drawing/2014/main" val="2774458043"/>
                    </a:ext>
                  </a:extLst>
                </a:gridCol>
                <a:gridCol w="1232235">
                  <a:extLst>
                    <a:ext uri="{9D8B030D-6E8A-4147-A177-3AD203B41FA5}">
                      <a16:colId xmlns:a16="http://schemas.microsoft.com/office/drawing/2014/main" val="1725045969"/>
                    </a:ext>
                  </a:extLst>
                </a:gridCol>
                <a:gridCol w="909794">
                  <a:extLst>
                    <a:ext uri="{9D8B030D-6E8A-4147-A177-3AD203B41FA5}">
                      <a16:colId xmlns:a16="http://schemas.microsoft.com/office/drawing/2014/main" val="1111588582"/>
                    </a:ext>
                  </a:extLst>
                </a:gridCol>
                <a:gridCol w="1384663">
                  <a:extLst>
                    <a:ext uri="{9D8B030D-6E8A-4147-A177-3AD203B41FA5}">
                      <a16:colId xmlns:a16="http://schemas.microsoft.com/office/drawing/2014/main" val="1451912189"/>
                    </a:ext>
                  </a:extLst>
                </a:gridCol>
                <a:gridCol w="1402248">
                  <a:extLst>
                    <a:ext uri="{9D8B030D-6E8A-4147-A177-3AD203B41FA5}">
                      <a16:colId xmlns:a16="http://schemas.microsoft.com/office/drawing/2014/main" val="2381767719"/>
                    </a:ext>
                  </a:extLst>
                </a:gridCol>
              </a:tblGrid>
              <a:tr h="492333">
                <a:tc>
                  <a:txBody>
                    <a:bodyPr/>
                    <a:lstStyle/>
                    <a:p>
                      <a:pPr algn="ctr"/>
                      <a:r>
                        <a:rPr lang="fr-FR" sz="1400" dirty="0"/>
                        <a:t>Orientation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400" dirty="0"/>
                        <a:t>Taille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400" dirty="0"/>
                        <a:t>Alimentation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400" dirty="0"/>
                        <a:t>Mode d’élevage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400" dirty="0"/>
                        <a:t>Code typologie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400" dirty="0">
                          <a:solidFill>
                            <a:schemeClr val="accent1"/>
                          </a:solidFill>
                        </a:rPr>
                        <a:t>% élevages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dirty="0">
                          <a:solidFill>
                            <a:schemeClr val="accent2"/>
                          </a:solidFill>
                        </a:rPr>
                        <a:t>% porcs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5093337"/>
                  </a:ext>
                </a:extLst>
              </a:tr>
              <a:tr h="324321">
                <a:tc rowSpan="2">
                  <a:txBody>
                    <a:bodyPr/>
                    <a:lstStyle/>
                    <a:p>
                      <a:pPr algn="ctr"/>
                      <a:r>
                        <a:rPr lang="fr-FR" sz="1400" b="0" dirty="0"/>
                        <a:t>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fr-FR" sz="1400" b="0" dirty="0"/>
                        <a:t>&gt;100 truies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0" dirty="0"/>
                        <a:t>FAF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fr-FR" sz="1400" b="0" dirty="0"/>
                        <a:t>Bâtiment</a:t>
                      </a:r>
                    </a:p>
                    <a:p>
                      <a:pPr algn="ctr"/>
                      <a:endParaRPr lang="fr-FR"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0" dirty="0"/>
                        <a:t>NE5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0" dirty="0">
                          <a:solidFill>
                            <a:schemeClr val="accent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0" dirty="0">
                          <a:solidFill>
                            <a:schemeClr val="accent2"/>
                          </a:solidFill>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6978594"/>
                  </a:ext>
                </a:extLst>
              </a:tr>
              <a:tr h="324321">
                <a:tc vMerge="1">
                  <a:txBody>
                    <a:bodyPr/>
                    <a:lstStyle/>
                    <a:p>
                      <a:endParaRPr lang="fr-FR" sz="1400" b="0" dirty="0"/>
                    </a:p>
                  </a:txBody>
                  <a:tcPr/>
                </a:tc>
                <a:tc vMerge="1">
                  <a:txBody>
                    <a:bodyPr/>
                    <a:lstStyle/>
                    <a:p>
                      <a:endParaRPr lang="fr-FR" sz="1400" b="0" dirty="0"/>
                    </a:p>
                  </a:txBody>
                  <a:tcPr/>
                </a:tc>
                <a:tc>
                  <a:txBody>
                    <a:bodyPr/>
                    <a:lstStyle/>
                    <a:p>
                      <a:pPr algn="ctr"/>
                      <a:r>
                        <a:rPr lang="fr-FR" sz="1400" b="0" dirty="0"/>
                        <a:t>FAB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fr-FR" sz="1400" b="0" dirty="0"/>
                    </a:p>
                  </a:txBody>
                  <a:tcPr/>
                </a:tc>
                <a:tc>
                  <a:txBody>
                    <a:bodyPr/>
                    <a:lstStyle/>
                    <a:p>
                      <a:pPr algn="ctr"/>
                      <a:r>
                        <a:rPr lang="fr-FR" sz="1400" b="0" dirty="0"/>
                        <a:t>NE7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0" dirty="0">
                          <a:solidFill>
                            <a:schemeClr val="accent1"/>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0" dirty="0">
                          <a:solidFill>
                            <a:schemeClr val="accent2"/>
                          </a:solidFill>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0728371"/>
                  </a:ext>
                </a:extLst>
              </a:tr>
              <a:tr h="324321">
                <a:tc rowSpan="3">
                  <a:txBody>
                    <a:bodyPr/>
                    <a:lstStyle/>
                    <a:p>
                      <a:pPr algn="ctr"/>
                      <a:r>
                        <a:rPr lang="fr-FR" sz="1400" b="0" dirty="0"/>
                        <a:t>PSE &amp; E</a:t>
                      </a:r>
                    </a:p>
                    <a:p>
                      <a:pPr algn="ctr"/>
                      <a:endParaRPr lang="fr-FR"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0" dirty="0"/>
                        <a:t>&lt;450 places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0" dirty="0"/>
                        <a:t>FAB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0" dirty="0"/>
                        <a:t>Bâtiment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0" dirty="0"/>
                        <a:t>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0" dirty="0">
                          <a:solidFill>
                            <a:schemeClr val="accent1"/>
                          </a:solidFill>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0" dirty="0">
                          <a:solidFill>
                            <a:schemeClr val="accent2"/>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20040737"/>
                  </a:ext>
                </a:extLst>
              </a:tr>
              <a:tr h="324321">
                <a:tc vMerge="1">
                  <a:txBody>
                    <a:bodyPr/>
                    <a:lstStyle/>
                    <a:p>
                      <a:endParaRPr lang="fr-FR" sz="1400" b="0" dirty="0"/>
                    </a:p>
                  </a:txBody>
                  <a:tcPr/>
                </a:tc>
                <a:tc rowSpan="2">
                  <a:txBody>
                    <a:bodyPr/>
                    <a:lstStyle/>
                    <a:p>
                      <a:pPr algn="ctr"/>
                      <a:r>
                        <a:rPr lang="fr-FR" sz="1400" b="0" dirty="0"/>
                        <a:t>&gt;450 places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0" dirty="0"/>
                        <a:t>FAF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fr-FR" sz="1400" b="0" dirty="0"/>
                        <a:t>Bâtiment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0" dirty="0"/>
                        <a:t>E5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0" dirty="0">
                          <a:solidFill>
                            <a:schemeClr val="accent1"/>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0" dirty="0">
                          <a:solidFill>
                            <a:schemeClr val="accent2"/>
                          </a:solidFill>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1899109"/>
                  </a:ext>
                </a:extLst>
              </a:tr>
              <a:tr h="324321">
                <a:tc vMerge="1">
                  <a:txBody>
                    <a:bodyPr/>
                    <a:lstStyle/>
                    <a:p>
                      <a:endParaRPr lang="fr-FR" sz="1400" b="0" dirty="0"/>
                    </a:p>
                  </a:txBody>
                  <a:tcPr/>
                </a:tc>
                <a:tc vMerge="1">
                  <a:txBody>
                    <a:bodyPr/>
                    <a:lstStyle/>
                    <a:p>
                      <a:endParaRPr lang="fr-FR" sz="1400" b="0" dirty="0"/>
                    </a:p>
                  </a:txBody>
                  <a:tcPr/>
                </a:tc>
                <a:tc>
                  <a:txBody>
                    <a:bodyPr/>
                    <a:lstStyle/>
                    <a:p>
                      <a:pPr algn="ctr"/>
                      <a:r>
                        <a:rPr lang="fr-FR" sz="1400" b="0" dirty="0"/>
                        <a:t>FAB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fr-FR" sz="1400" b="0" dirty="0"/>
                    </a:p>
                  </a:txBody>
                  <a:tcPr/>
                </a:tc>
                <a:tc>
                  <a:txBody>
                    <a:bodyPr/>
                    <a:lstStyle/>
                    <a:p>
                      <a:pPr algn="ctr"/>
                      <a:r>
                        <a:rPr lang="fr-FR" sz="1400" b="0" dirty="0"/>
                        <a:t>E7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0" dirty="0">
                          <a:solidFill>
                            <a:schemeClr val="accent1"/>
                          </a:solidFill>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0" dirty="0">
                          <a:solidFill>
                            <a:schemeClr val="accent2"/>
                          </a:solidFill>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25543906"/>
                  </a:ext>
                </a:extLst>
              </a:tr>
            </a:tbl>
          </a:graphicData>
        </a:graphic>
      </p:graphicFrame>
      <p:sp>
        <p:nvSpPr>
          <p:cNvPr id="5" name="Espace réservé du numéro de diapositive 3">
            <a:extLst>
              <a:ext uri="{FF2B5EF4-FFF2-40B4-BE49-F238E27FC236}">
                <a16:creationId xmlns:a16="http://schemas.microsoft.com/office/drawing/2014/main" id="{1F6C856A-1C67-4D63-8C6D-216C07E4975E}"/>
              </a:ext>
            </a:extLst>
          </p:cNvPr>
          <p:cNvSpPr txBox="1">
            <a:spLocks/>
          </p:cNvSpPr>
          <p:nvPr/>
        </p:nvSpPr>
        <p:spPr>
          <a:xfrm>
            <a:off x="204254" y="6431656"/>
            <a:ext cx="1238026" cy="365125"/>
          </a:xfrm>
          <a:prstGeom prst="rect">
            <a:avLst/>
          </a:prstGeom>
        </p:spPr>
        <p:txBody>
          <a:bodyPr vert="horz" lIns="91440" tIns="45720" rIns="91440" bIns="45720" rtlCol="0" anchor="ctr"/>
          <a:lstStyle>
            <a:defPPr>
              <a:defRPr lang="fr-FR"/>
            </a:defPPr>
            <a:lvl1pPr marL="0" algn="l" defTabSz="914400" rtl="0" eaLnBrk="1" latinLnBrk="0" hangingPunct="1">
              <a:defRPr sz="1600" kern="1200">
                <a:solidFill>
                  <a:srgbClr val="DDE0E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04B038A-AB6F-4ABE-AFA1-418ECD5C6A57}" type="slidenum">
              <a:rPr kumimoji="0" lang="fr-FR" altLang="fr-FR" sz="1600" b="0" i="0" u="none" strike="noStrike" kern="1200" cap="none" spc="0" normalizeH="0" baseline="0" noProof="0" smtClean="0">
                <a:ln>
                  <a:noFill/>
                </a:ln>
                <a:solidFill>
                  <a:srgbClr val="DDE0E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fr-FR" altLang="fr-FR" sz="1600" b="0" i="0" u="none" strike="noStrike" kern="1200" cap="none" spc="0" normalizeH="0" baseline="0" noProof="0" dirty="0">
              <a:ln>
                <a:noFill/>
              </a:ln>
              <a:solidFill>
                <a:srgbClr val="DDE0E3"/>
              </a:solidFill>
              <a:effectLst/>
              <a:uLnTx/>
              <a:uFillTx/>
              <a:latin typeface="Calibri" panose="020F0502020204030204"/>
              <a:ea typeface="+mn-ea"/>
              <a:cs typeface="+mn-cs"/>
            </a:endParaRPr>
          </a:p>
        </p:txBody>
      </p:sp>
      <p:pic>
        <p:nvPicPr>
          <p:cNvPr id="2" name="Content Placeholder 3">
            <a:extLst>
              <a:ext uri="{FF2B5EF4-FFF2-40B4-BE49-F238E27FC236}">
                <a16:creationId xmlns:a16="http://schemas.microsoft.com/office/drawing/2014/main" id="{49A44525-8D09-0D98-90B0-07D3FECF7271}"/>
              </a:ext>
            </a:extLst>
          </p:cNvPr>
          <p:cNvPicPr>
            <a:picLocks noChangeAspect="1"/>
          </p:cNvPicPr>
          <p:nvPr/>
        </p:nvPicPr>
        <p:blipFill>
          <a:blip r:embed="rId2"/>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4633532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8DCF332-F446-4634-B9E8-C8A5F30FE34F}"/>
              </a:ext>
            </a:extLst>
          </p:cNvPr>
          <p:cNvSpPr>
            <a:spLocks noGrp="1"/>
          </p:cNvSpPr>
          <p:nvPr>
            <p:ph type="title"/>
          </p:nvPr>
        </p:nvSpPr>
        <p:spPr/>
        <p:txBody>
          <a:bodyPr>
            <a:normAutofit fontScale="90000"/>
          </a:bodyPr>
          <a:lstStyle/>
          <a:p>
            <a:r>
              <a:rPr lang="fr-FR" dirty="0">
                <a:solidFill>
                  <a:schemeClr val="accent4">
                    <a:lumMod val="75000"/>
                  </a:schemeClr>
                </a:solidFill>
              </a:rPr>
              <a:t>Typologie avec catégories les moins représentées</a:t>
            </a:r>
            <a:br>
              <a:rPr lang="fr-FR" dirty="0">
                <a:solidFill>
                  <a:schemeClr val="accent4">
                    <a:lumMod val="75000"/>
                  </a:schemeClr>
                </a:solidFill>
              </a:rPr>
            </a:br>
            <a:r>
              <a:rPr lang="fr-FR" sz="2000" dirty="0">
                <a:solidFill>
                  <a:schemeClr val="accent4">
                    <a:lumMod val="75000"/>
                  </a:schemeClr>
                </a:solidFill>
              </a:rPr>
              <a:t>(&gt; 5% élevages et 5% porcs)</a:t>
            </a:r>
            <a:endParaRPr lang="fr-FR" dirty="0">
              <a:solidFill>
                <a:schemeClr val="accent4">
                  <a:lumMod val="75000"/>
                </a:schemeClr>
              </a:solidFill>
            </a:endParaRPr>
          </a:p>
        </p:txBody>
      </p:sp>
      <p:graphicFrame>
        <p:nvGraphicFramePr>
          <p:cNvPr id="8" name="Tableau 9">
            <a:extLst>
              <a:ext uri="{FF2B5EF4-FFF2-40B4-BE49-F238E27FC236}">
                <a16:creationId xmlns:a16="http://schemas.microsoft.com/office/drawing/2014/main" id="{8DAD7C74-9530-4FD6-A7DE-64CCDC66DD12}"/>
              </a:ext>
            </a:extLst>
          </p:cNvPr>
          <p:cNvGraphicFramePr>
            <a:graphicFrameLocks noGrp="1"/>
          </p:cNvGraphicFramePr>
          <p:nvPr/>
        </p:nvGraphicFramePr>
        <p:xfrm>
          <a:off x="1783178" y="1380891"/>
          <a:ext cx="8625644" cy="4752173"/>
        </p:xfrm>
        <a:graphic>
          <a:graphicData uri="http://schemas.openxmlformats.org/drawingml/2006/table">
            <a:tbl>
              <a:tblPr firstRow="1" bandRow="1">
                <a:tableStyleId>{5C22544A-7EE6-4342-B048-85BDC9FD1C3A}</a:tableStyleId>
              </a:tblPr>
              <a:tblGrid>
                <a:gridCol w="1240861">
                  <a:extLst>
                    <a:ext uri="{9D8B030D-6E8A-4147-A177-3AD203B41FA5}">
                      <a16:colId xmlns:a16="http://schemas.microsoft.com/office/drawing/2014/main" val="2425664757"/>
                    </a:ext>
                  </a:extLst>
                </a:gridCol>
                <a:gridCol w="1213338">
                  <a:extLst>
                    <a:ext uri="{9D8B030D-6E8A-4147-A177-3AD203B41FA5}">
                      <a16:colId xmlns:a16="http://schemas.microsoft.com/office/drawing/2014/main" val="3264953805"/>
                    </a:ext>
                  </a:extLst>
                </a:gridCol>
                <a:gridCol w="1242505">
                  <a:extLst>
                    <a:ext uri="{9D8B030D-6E8A-4147-A177-3AD203B41FA5}">
                      <a16:colId xmlns:a16="http://schemas.microsoft.com/office/drawing/2014/main" val="2774458043"/>
                    </a:ext>
                  </a:extLst>
                </a:gridCol>
                <a:gridCol w="1232235">
                  <a:extLst>
                    <a:ext uri="{9D8B030D-6E8A-4147-A177-3AD203B41FA5}">
                      <a16:colId xmlns:a16="http://schemas.microsoft.com/office/drawing/2014/main" val="1725045969"/>
                    </a:ext>
                  </a:extLst>
                </a:gridCol>
                <a:gridCol w="910299">
                  <a:extLst>
                    <a:ext uri="{9D8B030D-6E8A-4147-A177-3AD203B41FA5}">
                      <a16:colId xmlns:a16="http://schemas.microsoft.com/office/drawing/2014/main" val="1111588582"/>
                    </a:ext>
                  </a:extLst>
                </a:gridCol>
                <a:gridCol w="1380392">
                  <a:extLst>
                    <a:ext uri="{9D8B030D-6E8A-4147-A177-3AD203B41FA5}">
                      <a16:colId xmlns:a16="http://schemas.microsoft.com/office/drawing/2014/main" val="1451912189"/>
                    </a:ext>
                  </a:extLst>
                </a:gridCol>
                <a:gridCol w="1406014">
                  <a:extLst>
                    <a:ext uri="{9D8B030D-6E8A-4147-A177-3AD203B41FA5}">
                      <a16:colId xmlns:a16="http://schemas.microsoft.com/office/drawing/2014/main" val="2381767719"/>
                    </a:ext>
                  </a:extLst>
                </a:gridCol>
              </a:tblGrid>
              <a:tr h="467101">
                <a:tc>
                  <a:txBody>
                    <a:bodyPr/>
                    <a:lstStyle/>
                    <a:p>
                      <a:pPr algn="ctr"/>
                      <a:r>
                        <a:rPr lang="fr-FR" sz="1400" dirty="0"/>
                        <a:t>Orientation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a:t>Taille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a:t>Alimentation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a:t>Mode d’élevage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a:t>Code typologie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a:solidFill>
                            <a:schemeClr val="accent1"/>
                          </a:solidFill>
                        </a:rPr>
                        <a:t>% élevages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dirty="0">
                          <a:solidFill>
                            <a:schemeClr val="accent2"/>
                          </a:solidFill>
                        </a:rPr>
                        <a:t>% porcs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5093337"/>
                  </a:ext>
                </a:extLst>
              </a:tr>
              <a:tr h="293261">
                <a:tc rowSpan="4">
                  <a:txBody>
                    <a:bodyPr/>
                    <a:lstStyle/>
                    <a:p>
                      <a:pPr algn="ctr"/>
                      <a:r>
                        <a:rPr lang="fr-FR" sz="1400" b="0" dirty="0"/>
                        <a:t>Naisseurs et NPS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r>
                        <a:rPr lang="fr-FR" sz="1400" b="0" dirty="0"/>
                        <a:t>&lt;150 truies</a:t>
                      </a:r>
                    </a:p>
                    <a:p>
                      <a:pPr algn="ctr"/>
                      <a:endParaRPr lang="fr-FR"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fr-FR" sz="1400" b="0" dirty="0"/>
                        <a:t>FAF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r>
                        <a:rPr lang="fr-FR" sz="1400" b="0" dirty="0"/>
                        <a:t>Bâtiment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N1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2"/>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6862844"/>
                  </a:ext>
                </a:extLst>
              </a:tr>
              <a:tr h="109163">
                <a:tc vMerge="1">
                  <a:txBody>
                    <a:bodyPr/>
                    <a:lstStyle/>
                    <a:p>
                      <a:pPr algn="ctr"/>
                      <a:endParaRPr lang="fr-FR" sz="1400" dirty="0"/>
                    </a:p>
                  </a:txBody>
                  <a:tcPr/>
                </a:tc>
                <a:tc vMerge="1">
                  <a:txBody>
                    <a:bodyPr/>
                    <a:lstStyle/>
                    <a:p>
                      <a:pPr algn="ctr"/>
                      <a:endParaRPr lang="fr-FR" sz="1400" dirty="0"/>
                    </a:p>
                  </a:txBody>
                  <a:tcPr/>
                </a:tc>
                <a:tc vMerge="1">
                  <a:txBody>
                    <a:bodyPr/>
                    <a:lstStyle/>
                    <a:p>
                      <a:pPr algn="ctr"/>
                      <a:r>
                        <a:rPr lang="fr-FR" sz="1400" b="0" dirty="0"/>
                        <a:t>FAB</a:t>
                      </a:r>
                    </a:p>
                  </a:txBody>
                  <a:tcPr/>
                </a:tc>
                <a:tc vMerge="1">
                  <a:txBody>
                    <a:bodyPr/>
                    <a:lstStyle/>
                    <a:p>
                      <a:pPr algn="ctr"/>
                      <a:endParaRPr lang="fr-FR" sz="1400" dirty="0"/>
                    </a:p>
                  </a:txBody>
                  <a:tcPr/>
                </a:tc>
                <a:tc rowSpan="2">
                  <a:txBody>
                    <a:bodyPr/>
                    <a:lstStyle/>
                    <a:p>
                      <a:pPr algn="ctr"/>
                      <a:r>
                        <a:rPr lang="fr-FR" sz="1400" b="0" dirty="0"/>
                        <a:t>N3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fr-FR" sz="1400" b="0" dirty="0">
                          <a:solidFill>
                            <a:schemeClr val="accent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rowSpan="2">
                  <a:txBody>
                    <a:bodyPr/>
                    <a:lstStyle/>
                    <a:p>
                      <a:pPr algn="ctr"/>
                      <a:r>
                        <a:rPr lang="fr-FR" sz="1400" b="0" dirty="0">
                          <a:solidFill>
                            <a:schemeClr val="accent2"/>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01862"/>
                  </a:ext>
                </a:extLst>
              </a:tr>
              <a:tr h="195637">
                <a:tc vMerge="1">
                  <a:txBody>
                    <a:bodyPr/>
                    <a:lstStyle/>
                    <a:p>
                      <a:pPr algn="ctr"/>
                      <a:endParaRPr lang="fr-FR" sz="1400" b="0" dirty="0"/>
                    </a:p>
                  </a:txBody>
                  <a:tcPr/>
                </a:tc>
                <a:tc vMerge="1">
                  <a:txBody>
                    <a:bodyPr/>
                    <a:lstStyle/>
                    <a:p>
                      <a:pPr algn="ctr"/>
                      <a:endParaRPr lang="fr-FR" sz="1400" b="0" dirty="0"/>
                    </a:p>
                  </a:txBody>
                  <a:tcPr/>
                </a:tc>
                <a:tc>
                  <a:txBody>
                    <a:bodyPr/>
                    <a:lstStyle/>
                    <a:p>
                      <a:pPr algn="ctr"/>
                      <a:r>
                        <a:rPr lang="fr-FR" sz="1400" b="0" dirty="0"/>
                        <a:t>FAB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fr-FR" sz="1400" b="0" dirty="0"/>
                    </a:p>
                  </a:txBody>
                  <a:tcPr/>
                </a:tc>
                <a:tc vMerge="1">
                  <a:txBody>
                    <a:bodyPr/>
                    <a:lstStyle/>
                    <a:p>
                      <a:pPr algn="ctr"/>
                      <a:endParaRPr lang="fr-FR" sz="1400" b="0" dirty="0"/>
                    </a:p>
                  </a:txBody>
                  <a:tcPr/>
                </a:tc>
                <a:tc vMerge="1">
                  <a:txBody>
                    <a:bodyPr/>
                    <a:lstStyle/>
                    <a:p>
                      <a:pPr algn="ctr"/>
                      <a:endParaRPr lang="fr-FR" sz="1400" b="0" dirty="0"/>
                    </a:p>
                  </a:txBody>
                  <a:tcPr/>
                </a:tc>
                <a:tc vMerge="1">
                  <a:txBody>
                    <a:bodyPr/>
                    <a:lstStyle/>
                    <a:p>
                      <a:pPr algn="ctr"/>
                      <a:endParaRPr lang="fr-FR" sz="1400" b="0" dirty="0"/>
                    </a:p>
                  </a:txBody>
                  <a:tcPr/>
                </a:tc>
                <a:extLst>
                  <a:ext uri="{0D108BD9-81ED-4DB2-BD59-A6C34878D82A}">
                    <a16:rowId xmlns:a16="http://schemas.microsoft.com/office/drawing/2014/main" val="1423269284"/>
                  </a:ext>
                </a:extLst>
              </a:tr>
              <a:tr h="304949">
                <a:tc vMerge="1">
                  <a:txBody>
                    <a:bodyPr/>
                    <a:lstStyle/>
                    <a:p>
                      <a:pPr algn="ctr"/>
                      <a:endParaRPr lang="fr-FR"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&gt;150 truies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FAB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Bâtiment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N7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2"/>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6078283"/>
                  </a:ext>
                </a:extLst>
              </a:tr>
              <a:tr h="293261">
                <a:tc>
                  <a:txBody>
                    <a:bodyPr/>
                    <a:lstStyle/>
                    <a:p>
                      <a:pPr algn="ctr"/>
                      <a:r>
                        <a:rPr lang="fr-FR" sz="1400" b="0" dirty="0"/>
                        <a:t>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fr-FR"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fr-FR"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fr-FR" sz="14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2"/>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3326474"/>
                  </a:ext>
                </a:extLst>
              </a:tr>
              <a:tr h="293261">
                <a:tc rowSpan="5">
                  <a:txBody>
                    <a:bodyPr/>
                    <a:lstStyle/>
                    <a:p>
                      <a:pPr algn="ctr"/>
                      <a:r>
                        <a:rPr lang="fr-FR" sz="1400" b="0" dirty="0"/>
                        <a:t>NE</a:t>
                      </a:r>
                    </a:p>
                    <a:p>
                      <a:pPr algn="ctr"/>
                      <a:endParaRPr lang="fr-FR"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ctr"/>
                      <a:r>
                        <a:rPr lang="fr-FR" sz="1400" b="0" dirty="0"/>
                        <a:t>&lt;100 truies</a:t>
                      </a:r>
                    </a:p>
                    <a:p>
                      <a:pPr algn="ctr"/>
                      <a:endParaRPr lang="fr-FR"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fr-FR" sz="1400" b="0" dirty="0"/>
                        <a:t>FAF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Bâtiment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NE1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2"/>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1627611"/>
                  </a:ext>
                </a:extLst>
              </a:tr>
              <a:tr h="293261">
                <a:tc vMerge="1">
                  <a:txBody>
                    <a:bodyPr/>
                    <a:lstStyle/>
                    <a:p>
                      <a:pPr algn="ctr"/>
                      <a:endParaRPr lang="fr-FR" sz="1400" dirty="0"/>
                    </a:p>
                  </a:txBody>
                  <a:tcPr/>
                </a:tc>
                <a:tc vMerge="1">
                  <a:txBody>
                    <a:bodyPr/>
                    <a:lstStyle/>
                    <a:p>
                      <a:pPr algn="ctr"/>
                      <a:endParaRPr lang="fr-FR" sz="1400" dirty="0"/>
                    </a:p>
                  </a:txBody>
                  <a:tcPr/>
                </a:tc>
                <a:tc vMerge="1">
                  <a:txBody>
                    <a:bodyPr/>
                    <a:lstStyle/>
                    <a:p>
                      <a:pPr algn="ctr"/>
                      <a:endParaRPr lang="fr-FR" sz="1400" dirty="0"/>
                    </a:p>
                  </a:txBody>
                  <a:tcPr/>
                </a:tc>
                <a:tc>
                  <a:txBody>
                    <a:bodyPr/>
                    <a:lstStyle/>
                    <a:p>
                      <a:pPr algn="ctr"/>
                      <a:r>
                        <a:rPr lang="fr-FR" sz="1400" b="0" dirty="0"/>
                        <a:t>Plein 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NE2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2"/>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8003522"/>
                  </a:ext>
                </a:extLst>
              </a:tr>
              <a:tr h="293261">
                <a:tc vMerge="1">
                  <a:txBody>
                    <a:bodyPr/>
                    <a:lstStyle/>
                    <a:p>
                      <a:pPr algn="ctr"/>
                      <a:endParaRPr lang="fr-FR" sz="1400" dirty="0"/>
                    </a:p>
                  </a:txBody>
                  <a:tcPr/>
                </a:tc>
                <a:tc vMerge="1">
                  <a:txBody>
                    <a:bodyPr/>
                    <a:lstStyle/>
                    <a:p>
                      <a:pPr algn="ctr"/>
                      <a:endParaRPr lang="fr-FR" sz="1400" dirty="0"/>
                    </a:p>
                  </a:txBody>
                  <a:tcPr/>
                </a:tc>
                <a:tc rowSpan="2">
                  <a:txBody>
                    <a:bodyPr/>
                    <a:lstStyle/>
                    <a:p>
                      <a:pPr algn="ctr"/>
                      <a:r>
                        <a:rPr lang="fr-FR" sz="1400" b="0" dirty="0"/>
                        <a:t>FAB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Bâtiment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NE3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1"/>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fr-FR" sz="1400" b="0" dirty="0">
                          <a:solidFill>
                            <a:schemeClr val="accent2"/>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5168601"/>
                  </a:ext>
                </a:extLst>
              </a:tr>
              <a:tr h="293261">
                <a:tc vMerge="1">
                  <a:txBody>
                    <a:bodyPr/>
                    <a:lstStyle/>
                    <a:p>
                      <a:pPr algn="ctr"/>
                      <a:endParaRPr lang="fr-FR" sz="1400" dirty="0"/>
                    </a:p>
                  </a:txBody>
                  <a:tcPr/>
                </a:tc>
                <a:tc vMerge="1">
                  <a:txBody>
                    <a:bodyPr/>
                    <a:lstStyle/>
                    <a:p>
                      <a:pPr algn="ctr"/>
                      <a:endParaRPr lang="fr-FR" sz="1400" dirty="0"/>
                    </a:p>
                  </a:txBody>
                  <a:tcPr/>
                </a:tc>
                <a:tc vMerge="1">
                  <a:txBody>
                    <a:bodyPr/>
                    <a:lstStyle/>
                    <a:p>
                      <a:pPr algn="ctr"/>
                      <a:endParaRPr lang="fr-FR" sz="1400" dirty="0"/>
                    </a:p>
                  </a:txBody>
                  <a:tcPr/>
                </a:tc>
                <a:tc>
                  <a:txBody>
                    <a:bodyPr/>
                    <a:lstStyle/>
                    <a:p>
                      <a:pPr algn="ctr"/>
                      <a:r>
                        <a:rPr lang="fr-FR" sz="1400" b="0" dirty="0"/>
                        <a:t>Plein 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NE4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2"/>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4010380"/>
                  </a:ext>
                </a:extLst>
              </a:tr>
              <a:tr h="293261">
                <a:tc vMerge="1">
                  <a:txBody>
                    <a:bodyPr/>
                    <a:lstStyle/>
                    <a:p>
                      <a:pPr algn="ctr"/>
                      <a:endParaRPr lang="fr-FR" sz="1400" b="0" dirty="0"/>
                    </a:p>
                  </a:txBody>
                  <a:tcPr/>
                </a:tc>
                <a:tc>
                  <a:txBody>
                    <a:bodyPr/>
                    <a:lstStyle/>
                    <a:p>
                      <a:pPr algn="ctr"/>
                      <a:r>
                        <a:rPr lang="fr-FR" sz="1400" b="0" dirty="0"/>
                        <a:t>&gt;100 truies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FAB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Plein 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NE8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2"/>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2600199"/>
                  </a:ext>
                </a:extLst>
              </a:tr>
              <a:tr h="293261">
                <a:tc rowSpan="4">
                  <a:txBody>
                    <a:bodyPr/>
                    <a:lstStyle/>
                    <a:p>
                      <a:pPr algn="ctr"/>
                      <a:r>
                        <a:rPr lang="fr-FR" sz="1400" b="0" dirty="0"/>
                        <a:t>PSE &amp; E</a:t>
                      </a:r>
                    </a:p>
                    <a:p>
                      <a:pPr algn="ctr"/>
                      <a:endParaRPr lang="fr-FR"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r>
                        <a:rPr lang="fr-FR" sz="1400" b="0" dirty="0"/>
                        <a:t>&lt;450 places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fr-FR" sz="1400" b="0" dirty="0"/>
                        <a:t>FAF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Bâtiment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E1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1"/>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fr-FR" sz="1400" b="0" dirty="0">
                          <a:solidFill>
                            <a:schemeClr val="accent2"/>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6729041"/>
                  </a:ext>
                </a:extLst>
              </a:tr>
              <a:tr h="293261">
                <a:tc vMerge="1">
                  <a:txBody>
                    <a:bodyPr/>
                    <a:lstStyle/>
                    <a:p>
                      <a:pPr algn="ctr"/>
                      <a:endParaRPr lang="fr-FR" sz="1400" b="1" dirty="0"/>
                    </a:p>
                  </a:txBody>
                  <a:tcPr/>
                </a:tc>
                <a:tc vMerge="1">
                  <a:txBody>
                    <a:bodyPr/>
                    <a:lstStyle/>
                    <a:p>
                      <a:pPr algn="ctr"/>
                      <a:endParaRPr lang="fr-FR" sz="1400" b="1" dirty="0"/>
                    </a:p>
                  </a:txBody>
                  <a:tcPr/>
                </a:tc>
                <a:tc vMerge="1">
                  <a:txBody>
                    <a:bodyPr/>
                    <a:lstStyle/>
                    <a:p>
                      <a:pPr algn="ctr"/>
                      <a:endParaRPr lang="fr-FR" sz="1400" b="1" dirty="0"/>
                    </a:p>
                  </a:txBody>
                  <a:tcPr/>
                </a:tc>
                <a:tc>
                  <a:txBody>
                    <a:bodyPr/>
                    <a:lstStyle/>
                    <a:p>
                      <a:pPr algn="ctr"/>
                      <a:r>
                        <a:rPr lang="fr-FR" sz="1400" b="0" dirty="0"/>
                        <a:t>Plein 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2"/>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8527285"/>
                  </a:ext>
                </a:extLst>
              </a:tr>
              <a:tr h="293261">
                <a:tc vMerge="1">
                  <a:txBody>
                    <a:bodyPr/>
                    <a:lstStyle/>
                    <a:p>
                      <a:pPr algn="ctr"/>
                      <a:endParaRPr lang="fr-FR" sz="1400" b="1" dirty="0"/>
                    </a:p>
                  </a:txBody>
                  <a:tcPr/>
                </a:tc>
                <a:tc vMerge="1">
                  <a:txBody>
                    <a:bodyPr/>
                    <a:lstStyle/>
                    <a:p>
                      <a:pPr algn="ctr"/>
                      <a:endParaRPr lang="fr-FR" sz="1400" b="1" dirty="0"/>
                    </a:p>
                  </a:txBody>
                  <a:tcPr/>
                </a:tc>
                <a:tc>
                  <a:txBody>
                    <a:bodyPr/>
                    <a:lstStyle/>
                    <a:p>
                      <a:pPr algn="ctr"/>
                      <a:r>
                        <a:rPr lang="fr-FR" sz="1400" b="0" dirty="0"/>
                        <a:t>FAB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Plein 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fr-FR" sz="1400" b="0" dirty="0">
                          <a:solidFill>
                            <a:schemeClr val="accent2"/>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6163561"/>
                  </a:ext>
                </a:extLst>
              </a:tr>
              <a:tr h="467101">
                <a:tc vMerge="1">
                  <a:txBody>
                    <a:bodyPr/>
                    <a:lstStyle/>
                    <a:p>
                      <a:pPr algn="ctr"/>
                      <a:endParaRPr lang="fr-FR" sz="1400" dirty="0"/>
                    </a:p>
                  </a:txBody>
                  <a:tcPr/>
                </a:tc>
                <a:tc>
                  <a:txBody>
                    <a:bodyPr/>
                    <a:lstStyle/>
                    <a:p>
                      <a:pPr algn="ctr"/>
                      <a:r>
                        <a:rPr lang="fr-FR" sz="1400" b="0" dirty="0"/>
                        <a:t>&gt;450 places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FAB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Plein 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t>E8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0" dirty="0">
                          <a:solidFill>
                            <a:schemeClr val="accent2"/>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3665296"/>
                  </a:ext>
                </a:extLst>
              </a:tr>
            </a:tbl>
          </a:graphicData>
        </a:graphic>
      </p:graphicFrame>
      <p:sp>
        <p:nvSpPr>
          <p:cNvPr id="5" name="Espace réservé du numéro de diapositive 3">
            <a:extLst>
              <a:ext uri="{FF2B5EF4-FFF2-40B4-BE49-F238E27FC236}">
                <a16:creationId xmlns:a16="http://schemas.microsoft.com/office/drawing/2014/main" id="{CCC1440B-8BB1-4F73-9348-9FEF5ED812B4}"/>
              </a:ext>
            </a:extLst>
          </p:cNvPr>
          <p:cNvSpPr txBox="1">
            <a:spLocks/>
          </p:cNvSpPr>
          <p:nvPr/>
        </p:nvSpPr>
        <p:spPr>
          <a:xfrm>
            <a:off x="204254" y="6431656"/>
            <a:ext cx="1238026" cy="365125"/>
          </a:xfrm>
          <a:prstGeom prst="rect">
            <a:avLst/>
          </a:prstGeom>
        </p:spPr>
        <p:txBody>
          <a:bodyPr vert="horz" lIns="91440" tIns="45720" rIns="91440" bIns="45720" rtlCol="0" anchor="ctr"/>
          <a:lstStyle>
            <a:defPPr>
              <a:defRPr lang="fr-FR"/>
            </a:defPPr>
            <a:lvl1pPr marL="0" algn="l" defTabSz="914400" rtl="0" eaLnBrk="1" latinLnBrk="0" hangingPunct="1">
              <a:defRPr sz="1600" kern="1200">
                <a:solidFill>
                  <a:srgbClr val="DDE0E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04B038A-AB6F-4ABE-AFA1-418ECD5C6A57}" type="slidenum">
              <a:rPr kumimoji="0" lang="fr-FR" altLang="fr-FR" sz="1600" b="0" i="0" u="none" strike="noStrike" kern="1200" cap="none" spc="0" normalizeH="0" baseline="0" noProof="0" smtClean="0">
                <a:ln>
                  <a:noFill/>
                </a:ln>
                <a:solidFill>
                  <a:srgbClr val="DDE0E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fr-FR" altLang="fr-FR" sz="1600" b="0" i="0" u="none" strike="noStrike" kern="1200" cap="none" spc="0" normalizeH="0" baseline="0" noProof="0" dirty="0">
              <a:ln>
                <a:noFill/>
              </a:ln>
              <a:solidFill>
                <a:srgbClr val="DDE0E3"/>
              </a:solidFill>
              <a:effectLst/>
              <a:uLnTx/>
              <a:uFillTx/>
              <a:latin typeface="Calibri" panose="020F0502020204030204"/>
              <a:ea typeface="+mn-ea"/>
              <a:cs typeface="+mn-cs"/>
            </a:endParaRPr>
          </a:p>
        </p:txBody>
      </p:sp>
      <p:pic>
        <p:nvPicPr>
          <p:cNvPr id="2" name="Content Placeholder 3">
            <a:extLst>
              <a:ext uri="{FF2B5EF4-FFF2-40B4-BE49-F238E27FC236}">
                <a16:creationId xmlns:a16="http://schemas.microsoft.com/office/drawing/2014/main" id="{F11F4F86-46D6-8D9E-56AA-710B504EE790}"/>
              </a:ext>
            </a:extLst>
          </p:cNvPr>
          <p:cNvPicPr>
            <a:picLocks noChangeAspect="1"/>
          </p:cNvPicPr>
          <p:nvPr/>
        </p:nvPicPr>
        <p:blipFill>
          <a:blip r:embed="rId2"/>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30087793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A14E72A-D4C6-42C6-978C-E21B24D6577D}"/>
              </a:ext>
            </a:extLst>
          </p:cNvPr>
          <p:cNvSpPr>
            <a:spLocks noGrp="1"/>
          </p:cNvSpPr>
          <p:nvPr>
            <p:ph type="title"/>
          </p:nvPr>
        </p:nvSpPr>
        <p:spPr>
          <a:xfrm>
            <a:off x="1122025" y="246212"/>
            <a:ext cx="9318171" cy="939800"/>
          </a:xfrm>
        </p:spPr>
        <p:txBody>
          <a:bodyPr>
            <a:normAutofit fontScale="90000"/>
          </a:bodyPr>
          <a:lstStyle/>
          <a:p>
            <a:r>
              <a:rPr lang="fr-FR" dirty="0"/>
              <a:t>Trois groupes d’élevages</a:t>
            </a:r>
            <a:br>
              <a:rPr lang="fr-FR" dirty="0"/>
            </a:br>
            <a:r>
              <a:rPr lang="fr-FR" i="1" dirty="0"/>
              <a:t>pour l’approche « cas-types »</a:t>
            </a:r>
          </a:p>
        </p:txBody>
      </p:sp>
      <p:pic>
        <p:nvPicPr>
          <p:cNvPr id="21" name="Image 20">
            <a:extLst>
              <a:ext uri="{FF2B5EF4-FFF2-40B4-BE49-F238E27FC236}">
                <a16:creationId xmlns:a16="http://schemas.microsoft.com/office/drawing/2014/main" id="{518FB44E-B4D2-4552-800F-0343F62DD619}"/>
              </a:ext>
            </a:extLst>
          </p:cNvPr>
          <p:cNvPicPr>
            <a:picLocks noChangeAspect="1"/>
          </p:cNvPicPr>
          <p:nvPr/>
        </p:nvPicPr>
        <p:blipFill>
          <a:blip r:embed="rId3">
            <a:duotone>
              <a:schemeClr val="accent5">
                <a:shade val="45000"/>
                <a:satMod val="135000"/>
              </a:schemeClr>
              <a:prstClr val="white"/>
            </a:duotone>
          </a:blip>
          <a:stretch>
            <a:fillRect/>
          </a:stretch>
        </p:blipFill>
        <p:spPr>
          <a:xfrm>
            <a:off x="1550749" y="1825961"/>
            <a:ext cx="1036410" cy="408467"/>
          </a:xfrm>
          <a:prstGeom prst="rect">
            <a:avLst/>
          </a:prstGeom>
        </p:spPr>
      </p:pic>
      <p:pic>
        <p:nvPicPr>
          <p:cNvPr id="22" name="Image 21">
            <a:extLst>
              <a:ext uri="{FF2B5EF4-FFF2-40B4-BE49-F238E27FC236}">
                <a16:creationId xmlns:a16="http://schemas.microsoft.com/office/drawing/2014/main" id="{83D7CD39-C056-465A-A5B7-B1A73EEA493B}"/>
              </a:ext>
            </a:extLst>
          </p:cNvPr>
          <p:cNvPicPr>
            <a:picLocks noChangeAspect="1"/>
          </p:cNvPicPr>
          <p:nvPr/>
        </p:nvPicPr>
        <p:blipFill>
          <a:blip r:embed="rId3">
            <a:duotone>
              <a:schemeClr val="accent2">
                <a:shade val="45000"/>
                <a:satMod val="135000"/>
              </a:schemeClr>
              <a:prstClr val="white"/>
            </a:duotone>
          </a:blip>
          <a:stretch>
            <a:fillRect/>
          </a:stretch>
        </p:blipFill>
        <p:spPr>
          <a:xfrm>
            <a:off x="1550749" y="3335601"/>
            <a:ext cx="1036410" cy="408467"/>
          </a:xfrm>
          <a:prstGeom prst="rect">
            <a:avLst/>
          </a:prstGeom>
        </p:spPr>
      </p:pic>
      <p:pic>
        <p:nvPicPr>
          <p:cNvPr id="23" name="Image 22">
            <a:extLst>
              <a:ext uri="{FF2B5EF4-FFF2-40B4-BE49-F238E27FC236}">
                <a16:creationId xmlns:a16="http://schemas.microsoft.com/office/drawing/2014/main" id="{4CFCF28E-747D-498E-AABA-1719845B295B}"/>
              </a:ext>
            </a:extLst>
          </p:cNvPr>
          <p:cNvPicPr>
            <a:picLocks noChangeAspect="1"/>
          </p:cNvPicPr>
          <p:nvPr/>
        </p:nvPicPr>
        <p:blipFill>
          <a:blip r:embed="rId3">
            <a:duotone>
              <a:schemeClr val="accent4">
                <a:shade val="45000"/>
                <a:satMod val="135000"/>
              </a:schemeClr>
              <a:prstClr val="white"/>
            </a:duotone>
          </a:blip>
          <a:stretch>
            <a:fillRect/>
          </a:stretch>
        </p:blipFill>
        <p:spPr>
          <a:xfrm>
            <a:off x="1442280" y="4781512"/>
            <a:ext cx="1036410" cy="408467"/>
          </a:xfrm>
          <a:prstGeom prst="rect">
            <a:avLst/>
          </a:prstGeom>
        </p:spPr>
      </p:pic>
      <p:graphicFrame>
        <p:nvGraphicFramePr>
          <p:cNvPr id="25" name="Tableau 24">
            <a:extLst>
              <a:ext uri="{FF2B5EF4-FFF2-40B4-BE49-F238E27FC236}">
                <a16:creationId xmlns:a16="http://schemas.microsoft.com/office/drawing/2014/main" id="{88F3A826-91C8-41B9-9806-5599E610FF7B}"/>
              </a:ext>
            </a:extLst>
          </p:cNvPr>
          <p:cNvGraphicFramePr>
            <a:graphicFrameLocks noGrp="1"/>
          </p:cNvGraphicFramePr>
          <p:nvPr/>
        </p:nvGraphicFramePr>
        <p:xfrm>
          <a:off x="2909413" y="1780373"/>
          <a:ext cx="7731838" cy="1219200"/>
        </p:xfrm>
        <a:graphic>
          <a:graphicData uri="http://schemas.openxmlformats.org/drawingml/2006/table">
            <a:tbl>
              <a:tblPr>
                <a:tableStyleId>{5C22544A-7EE6-4342-B048-85BDC9FD1C3A}</a:tableStyleId>
              </a:tblPr>
              <a:tblGrid>
                <a:gridCol w="7731838">
                  <a:extLst>
                    <a:ext uri="{9D8B030D-6E8A-4147-A177-3AD203B41FA5}">
                      <a16:colId xmlns:a16="http://schemas.microsoft.com/office/drawing/2014/main" val="4291937179"/>
                    </a:ext>
                  </a:extLst>
                </a:gridCol>
              </a:tblGrid>
              <a:tr h="161925">
                <a:tc>
                  <a:txBody>
                    <a:bodyPr/>
                    <a:lstStyle/>
                    <a:p>
                      <a:pPr algn="l" fontAlgn="b"/>
                      <a:endParaRPr lang="fr-FR" sz="1600" b="0" i="0" u="none" strike="noStrike" dirty="0">
                        <a:effectLst/>
                        <a:latin typeface="+mn-lt"/>
                      </a:endParaRPr>
                    </a:p>
                  </a:txBody>
                  <a:tcPr marL="0" marR="0" marT="0" marB="0" anchor="b">
                    <a:noFill/>
                  </a:tcPr>
                </a:tc>
                <a:extLst>
                  <a:ext uri="{0D108BD9-81ED-4DB2-BD59-A6C34878D82A}">
                    <a16:rowId xmlns:a16="http://schemas.microsoft.com/office/drawing/2014/main" val="2580273609"/>
                  </a:ext>
                </a:extLst>
              </a:tr>
              <a:tr h="161925">
                <a:tc>
                  <a:txBody>
                    <a:bodyPr/>
                    <a:lstStyle/>
                    <a:p>
                      <a:pPr algn="l" fontAlgn="b"/>
                      <a:r>
                        <a:rPr lang="fr-FR" sz="1600" b="0" i="0" u="none" strike="noStrike" dirty="0">
                          <a:effectLst/>
                          <a:latin typeface="+mn-lt"/>
                        </a:rPr>
                        <a:t>Groupe 1 : gros élevages sans différenciation</a:t>
                      </a:r>
                    </a:p>
                    <a:p>
                      <a:pPr marL="285750" indent="-285750" algn="l" fontAlgn="b">
                        <a:buFontTx/>
                        <a:buChar char="-"/>
                      </a:pPr>
                      <a:r>
                        <a:rPr lang="fr-FR" sz="1600" b="0" i="0" u="none" strike="noStrike" dirty="0">
                          <a:effectLst/>
                          <a:latin typeface="+mn-lt"/>
                        </a:rPr>
                        <a:t>Pour Naisseurs : &gt; 150 truies</a:t>
                      </a:r>
                    </a:p>
                    <a:p>
                      <a:pPr marL="285750" indent="-285750" algn="l" fontAlgn="b">
                        <a:buFontTx/>
                        <a:buChar char="-"/>
                      </a:pPr>
                      <a:r>
                        <a:rPr lang="fr-FR" sz="1600" b="0" i="0" u="none" strike="noStrike" dirty="0">
                          <a:effectLst/>
                          <a:latin typeface="+mn-lt"/>
                        </a:rPr>
                        <a:t>Pour Naisseurs Engraisseurs : &gt; 100 truies &amp; &gt; 1000 AEQ</a:t>
                      </a:r>
                    </a:p>
                    <a:p>
                      <a:pPr marL="285750" indent="-285750" algn="l" fontAlgn="b">
                        <a:buFontTx/>
                        <a:buChar char="-"/>
                      </a:pPr>
                      <a:r>
                        <a:rPr lang="fr-FR" sz="1600" b="0" i="0" u="none" strike="noStrike" dirty="0">
                          <a:effectLst/>
                          <a:latin typeface="+mn-lt"/>
                        </a:rPr>
                        <a:t>Pour Engraisseurs : &gt; 1000 AEQ</a:t>
                      </a:r>
                    </a:p>
                  </a:txBody>
                  <a:tcPr marL="0" marR="0" marT="0" marB="0" anchor="b">
                    <a:noFill/>
                  </a:tcPr>
                </a:tc>
                <a:extLst>
                  <a:ext uri="{0D108BD9-81ED-4DB2-BD59-A6C34878D82A}">
                    <a16:rowId xmlns:a16="http://schemas.microsoft.com/office/drawing/2014/main" val="2435546970"/>
                  </a:ext>
                </a:extLst>
              </a:tr>
            </a:tbl>
          </a:graphicData>
        </a:graphic>
      </p:graphicFrame>
      <p:sp>
        <p:nvSpPr>
          <p:cNvPr id="26" name="Espace réservé du numéro de diapositive 3">
            <a:extLst>
              <a:ext uri="{FF2B5EF4-FFF2-40B4-BE49-F238E27FC236}">
                <a16:creationId xmlns:a16="http://schemas.microsoft.com/office/drawing/2014/main" id="{C8E69BF8-6B84-472C-8F1C-7B0733D55115}"/>
              </a:ext>
            </a:extLst>
          </p:cNvPr>
          <p:cNvSpPr txBox="1">
            <a:spLocks/>
          </p:cNvSpPr>
          <p:nvPr/>
        </p:nvSpPr>
        <p:spPr>
          <a:xfrm>
            <a:off x="204254" y="6431656"/>
            <a:ext cx="1238026" cy="365125"/>
          </a:xfrm>
          <a:prstGeom prst="rect">
            <a:avLst/>
          </a:prstGeom>
        </p:spPr>
        <p:txBody>
          <a:bodyPr vert="horz" lIns="91440" tIns="45720" rIns="91440" bIns="45720" rtlCol="0" anchor="ctr"/>
          <a:lstStyle>
            <a:defPPr>
              <a:defRPr lang="fr-FR"/>
            </a:defPPr>
            <a:lvl1pPr marL="0" algn="l" defTabSz="914400" rtl="0" eaLnBrk="1" latinLnBrk="0" hangingPunct="1">
              <a:defRPr sz="1600" kern="1200">
                <a:solidFill>
                  <a:srgbClr val="DDE0E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04B038A-AB6F-4ABE-AFA1-418ECD5C6A57}" type="slidenum">
              <a:rPr kumimoji="0" lang="fr-FR" altLang="fr-FR" sz="1600" b="0" i="0" u="none" strike="noStrike" kern="1200" cap="none" spc="0" normalizeH="0" baseline="0" noProof="0" smtClean="0">
                <a:ln>
                  <a:noFill/>
                </a:ln>
                <a:solidFill>
                  <a:srgbClr val="DDE0E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fr-FR" altLang="fr-FR" sz="1600" b="0" i="0" u="none" strike="noStrike" kern="1200" cap="none" spc="0" normalizeH="0" baseline="0" noProof="0" dirty="0">
              <a:ln>
                <a:noFill/>
              </a:ln>
              <a:solidFill>
                <a:srgbClr val="DDE0E3"/>
              </a:solidFill>
              <a:effectLst/>
              <a:uLnTx/>
              <a:uFillTx/>
              <a:latin typeface="Calibri" panose="020F0502020204030204"/>
              <a:ea typeface="+mn-ea"/>
              <a:cs typeface="+mn-cs"/>
            </a:endParaRPr>
          </a:p>
        </p:txBody>
      </p:sp>
      <p:graphicFrame>
        <p:nvGraphicFramePr>
          <p:cNvPr id="14" name="Tableau 13">
            <a:extLst>
              <a:ext uri="{FF2B5EF4-FFF2-40B4-BE49-F238E27FC236}">
                <a16:creationId xmlns:a16="http://schemas.microsoft.com/office/drawing/2014/main" id="{9A0CADB4-1753-456B-8F85-91BF9B351080}"/>
              </a:ext>
            </a:extLst>
          </p:cNvPr>
          <p:cNvGraphicFramePr>
            <a:graphicFrameLocks noGrp="1"/>
          </p:cNvGraphicFramePr>
          <p:nvPr/>
        </p:nvGraphicFramePr>
        <p:xfrm>
          <a:off x="2824840" y="3256388"/>
          <a:ext cx="7816411" cy="1463040"/>
        </p:xfrm>
        <a:graphic>
          <a:graphicData uri="http://schemas.openxmlformats.org/drawingml/2006/table">
            <a:tbl>
              <a:tblPr>
                <a:tableStyleId>{5C22544A-7EE6-4342-B048-85BDC9FD1C3A}</a:tableStyleId>
              </a:tblPr>
              <a:tblGrid>
                <a:gridCol w="7816411">
                  <a:extLst>
                    <a:ext uri="{9D8B030D-6E8A-4147-A177-3AD203B41FA5}">
                      <a16:colId xmlns:a16="http://schemas.microsoft.com/office/drawing/2014/main" val="4291937179"/>
                    </a:ext>
                  </a:extLst>
                </a:gridCol>
              </a:tblGrid>
              <a:tr h="161925">
                <a:tc>
                  <a:txBody>
                    <a:bodyPr/>
                    <a:lstStyle/>
                    <a:p>
                      <a:pPr algn="l" fontAlgn="b"/>
                      <a:endParaRPr lang="fr-FR" sz="1600" u="none" strike="noStrike" dirty="0">
                        <a:effectLst/>
                        <a:latin typeface="+mn-lt"/>
                      </a:endParaRPr>
                    </a:p>
                    <a:p>
                      <a:pPr algn="l" fontAlgn="b"/>
                      <a:r>
                        <a:rPr lang="fr-FR" sz="1600" u="none" strike="noStrike" dirty="0">
                          <a:effectLst/>
                          <a:latin typeface="+mn-lt"/>
                        </a:rPr>
                        <a:t>Groupe 2 : petits élevages sans différenciation</a:t>
                      </a:r>
                    </a:p>
                    <a:p>
                      <a:pPr marL="285750" indent="-285750" algn="l" fontAlgn="b">
                        <a:buFontTx/>
                        <a:buChar char="-"/>
                      </a:pPr>
                      <a:r>
                        <a:rPr lang="fr-FR" sz="1600" b="0" i="0" u="none" strike="noStrike" dirty="0">
                          <a:effectLst/>
                          <a:latin typeface="+mn-lt"/>
                        </a:rPr>
                        <a:t>Pour Naisseurs : &lt; 150 truies</a:t>
                      </a:r>
                    </a:p>
                    <a:p>
                      <a:pPr marL="285750" indent="-285750" algn="l" fontAlgn="b">
                        <a:buFontTx/>
                        <a:buChar char="-"/>
                      </a:pPr>
                      <a:r>
                        <a:rPr lang="fr-FR" sz="1600" b="0" i="0" u="none" strike="noStrike" dirty="0">
                          <a:effectLst/>
                          <a:latin typeface="+mn-lt"/>
                        </a:rPr>
                        <a:t>Pour Naisseurs engraisseurs : &lt; 100 truies ou &lt; 1000 AEQ</a:t>
                      </a:r>
                    </a:p>
                    <a:p>
                      <a:pPr marL="285750" indent="-285750" algn="l" fontAlgn="b">
                        <a:buFontTx/>
                        <a:buChar char="-"/>
                      </a:pPr>
                      <a:r>
                        <a:rPr lang="fr-FR" sz="1600" b="0" i="0" u="none" strike="noStrike" dirty="0">
                          <a:effectLst/>
                          <a:latin typeface="+mn-lt"/>
                        </a:rPr>
                        <a:t>Pour engraisseurs : &lt; 1000 AEQ</a:t>
                      </a:r>
                    </a:p>
                  </a:txBody>
                  <a:tcPr marL="0" marR="0" marT="0" marB="0" anchor="b">
                    <a:noFill/>
                  </a:tcPr>
                </a:tc>
                <a:extLst>
                  <a:ext uri="{0D108BD9-81ED-4DB2-BD59-A6C34878D82A}">
                    <a16:rowId xmlns:a16="http://schemas.microsoft.com/office/drawing/2014/main" val="2552048108"/>
                  </a:ext>
                </a:extLst>
              </a:tr>
              <a:tr h="161925">
                <a:tc>
                  <a:txBody>
                    <a:bodyPr/>
                    <a:lstStyle/>
                    <a:p>
                      <a:pPr algn="l" fontAlgn="b"/>
                      <a:endParaRPr lang="fr-FR" sz="1600" u="none" strike="noStrike" dirty="0">
                        <a:effectLst/>
                        <a:latin typeface="+mn-lt"/>
                      </a:endParaRPr>
                    </a:p>
                  </a:txBody>
                  <a:tcPr marL="0" marR="0" marT="0" marB="0" anchor="b">
                    <a:noFill/>
                  </a:tcPr>
                </a:tc>
                <a:extLst>
                  <a:ext uri="{0D108BD9-81ED-4DB2-BD59-A6C34878D82A}">
                    <a16:rowId xmlns:a16="http://schemas.microsoft.com/office/drawing/2014/main" val="1865489812"/>
                  </a:ext>
                </a:extLst>
              </a:tr>
            </a:tbl>
          </a:graphicData>
        </a:graphic>
      </p:graphicFrame>
      <p:graphicFrame>
        <p:nvGraphicFramePr>
          <p:cNvPr id="15" name="Tableau 14">
            <a:extLst>
              <a:ext uri="{FF2B5EF4-FFF2-40B4-BE49-F238E27FC236}">
                <a16:creationId xmlns:a16="http://schemas.microsoft.com/office/drawing/2014/main" id="{1EA40E52-537E-4F2A-9977-A6042D6BD9A9}"/>
              </a:ext>
            </a:extLst>
          </p:cNvPr>
          <p:cNvGraphicFramePr>
            <a:graphicFrameLocks noGrp="1"/>
          </p:cNvGraphicFramePr>
          <p:nvPr/>
        </p:nvGraphicFramePr>
        <p:xfrm>
          <a:off x="2824840" y="4702140"/>
          <a:ext cx="5295493" cy="1219200"/>
        </p:xfrm>
        <a:graphic>
          <a:graphicData uri="http://schemas.openxmlformats.org/drawingml/2006/table">
            <a:tbl>
              <a:tblPr>
                <a:tableStyleId>{5C22544A-7EE6-4342-B048-85BDC9FD1C3A}</a:tableStyleId>
              </a:tblPr>
              <a:tblGrid>
                <a:gridCol w="5295493">
                  <a:extLst>
                    <a:ext uri="{9D8B030D-6E8A-4147-A177-3AD203B41FA5}">
                      <a16:colId xmlns:a16="http://schemas.microsoft.com/office/drawing/2014/main" val="4291937179"/>
                    </a:ext>
                  </a:extLst>
                </a:gridCol>
              </a:tblGrid>
              <a:tr h="161925">
                <a:tc>
                  <a:txBody>
                    <a:bodyPr/>
                    <a:lstStyle/>
                    <a:p>
                      <a:pPr algn="l" fontAlgn="b"/>
                      <a:endParaRPr lang="fr-FR" sz="1600" u="none" strike="noStrike" dirty="0">
                        <a:effectLst/>
                        <a:latin typeface="+mn-lt"/>
                      </a:endParaRPr>
                    </a:p>
                    <a:p>
                      <a:pPr algn="l" fontAlgn="b"/>
                      <a:r>
                        <a:rPr lang="fr-FR" sz="1600" u="none" strike="noStrike" dirty="0">
                          <a:effectLst/>
                          <a:latin typeface="+mn-lt"/>
                        </a:rPr>
                        <a:t>Groupe 3 : élevages avec différenciation</a:t>
                      </a:r>
                    </a:p>
                    <a:p>
                      <a:pPr marL="285750" indent="-285750" algn="l" fontAlgn="b">
                        <a:buFontTx/>
                        <a:buChar char="-"/>
                      </a:pPr>
                      <a:r>
                        <a:rPr lang="fr-FR" sz="1600" b="0" i="0" u="none" strike="noStrike" dirty="0">
                          <a:effectLst/>
                          <a:latin typeface="+mn-lt"/>
                        </a:rPr>
                        <a:t>Elevage avec plein air et/ou en production biologique ou SIQO et/ou avec circuit court (plus de 50% du volume)</a:t>
                      </a:r>
                    </a:p>
                  </a:txBody>
                  <a:tcPr marL="0" marR="0" marT="0" marB="0" anchor="b">
                    <a:noFill/>
                  </a:tcPr>
                </a:tc>
                <a:extLst>
                  <a:ext uri="{0D108BD9-81ED-4DB2-BD59-A6C34878D82A}">
                    <a16:rowId xmlns:a16="http://schemas.microsoft.com/office/drawing/2014/main" val="2552048108"/>
                  </a:ext>
                </a:extLst>
              </a:tr>
              <a:tr h="161925">
                <a:tc>
                  <a:txBody>
                    <a:bodyPr/>
                    <a:lstStyle/>
                    <a:p>
                      <a:pPr algn="l" fontAlgn="b"/>
                      <a:endParaRPr lang="fr-FR" sz="1600" u="none" strike="noStrike" dirty="0">
                        <a:effectLst/>
                        <a:latin typeface="+mn-lt"/>
                      </a:endParaRPr>
                    </a:p>
                  </a:txBody>
                  <a:tcPr marL="0" marR="0" marT="0" marB="0" anchor="b">
                    <a:noFill/>
                  </a:tcPr>
                </a:tc>
                <a:extLst>
                  <a:ext uri="{0D108BD9-81ED-4DB2-BD59-A6C34878D82A}">
                    <a16:rowId xmlns:a16="http://schemas.microsoft.com/office/drawing/2014/main" val="1865489812"/>
                  </a:ext>
                </a:extLst>
              </a:tr>
            </a:tbl>
          </a:graphicData>
        </a:graphic>
      </p:graphicFrame>
      <p:sp>
        <p:nvSpPr>
          <p:cNvPr id="4" name="ZoneTexte 3">
            <a:extLst>
              <a:ext uri="{FF2B5EF4-FFF2-40B4-BE49-F238E27FC236}">
                <a16:creationId xmlns:a16="http://schemas.microsoft.com/office/drawing/2014/main" id="{405828BE-254F-4475-8821-598D15A93877}"/>
              </a:ext>
            </a:extLst>
          </p:cNvPr>
          <p:cNvSpPr txBox="1"/>
          <p:nvPr/>
        </p:nvSpPr>
        <p:spPr>
          <a:xfrm>
            <a:off x="8460797" y="2614826"/>
            <a:ext cx="283945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srgbClr val="4472C4"/>
                </a:solidFill>
                <a:effectLst/>
                <a:uLnTx/>
                <a:uFillTx/>
                <a:latin typeface="Calibri" panose="020F0502020204030204"/>
                <a:ea typeface="+mn-ea"/>
                <a:cs typeface="+mn-cs"/>
              </a:rPr>
              <a:t>Les seuils utilisés pour distinguer les groupes 1 et 2 sont ceux de la typologie</a:t>
            </a:r>
            <a:endParaRPr kumimoji="0" lang="en-US" sz="1400" b="0" i="1"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5" name="Parenthèse fermante 4">
            <a:extLst>
              <a:ext uri="{FF2B5EF4-FFF2-40B4-BE49-F238E27FC236}">
                <a16:creationId xmlns:a16="http://schemas.microsoft.com/office/drawing/2014/main" id="{573858EA-27BF-4564-B848-2551851B29E6}"/>
              </a:ext>
            </a:extLst>
          </p:cNvPr>
          <p:cNvSpPr/>
          <p:nvPr/>
        </p:nvSpPr>
        <p:spPr>
          <a:xfrm>
            <a:off x="8181664" y="2030194"/>
            <a:ext cx="279133" cy="2312902"/>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Content Placeholder 3">
            <a:extLst>
              <a:ext uri="{FF2B5EF4-FFF2-40B4-BE49-F238E27FC236}">
                <a16:creationId xmlns:a16="http://schemas.microsoft.com/office/drawing/2014/main" id="{A7A039EB-8FBE-1CA6-DD91-9E1A3D87B484}"/>
              </a:ext>
            </a:extLst>
          </p:cNvPr>
          <p:cNvPicPr>
            <a:picLocks noChangeAspect="1"/>
          </p:cNvPicPr>
          <p:nvPr/>
        </p:nvPicPr>
        <p:blipFill>
          <a:blip r:embed="rId4"/>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13792471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A14E72A-D4C6-42C6-978C-E21B24D6577D}"/>
              </a:ext>
            </a:extLst>
          </p:cNvPr>
          <p:cNvSpPr>
            <a:spLocks noGrp="1"/>
          </p:cNvSpPr>
          <p:nvPr>
            <p:ph type="title"/>
          </p:nvPr>
        </p:nvSpPr>
        <p:spPr>
          <a:xfrm>
            <a:off x="1122025" y="246212"/>
            <a:ext cx="9318171" cy="939800"/>
          </a:xfrm>
        </p:spPr>
        <p:txBody>
          <a:bodyPr>
            <a:normAutofit fontScale="90000"/>
          </a:bodyPr>
          <a:lstStyle/>
          <a:p>
            <a:r>
              <a:rPr lang="fr-FR" dirty="0"/>
              <a:t>Nombre d’élevages et d’animaux équivalents</a:t>
            </a:r>
          </a:p>
        </p:txBody>
      </p:sp>
      <p:sp>
        <p:nvSpPr>
          <p:cNvPr id="2" name="ZoneTexte 1">
            <a:extLst>
              <a:ext uri="{FF2B5EF4-FFF2-40B4-BE49-F238E27FC236}">
                <a16:creationId xmlns:a16="http://schemas.microsoft.com/office/drawing/2014/main" id="{AC77C301-EAC2-42AD-941A-E51B5AE0D11B}"/>
              </a:ext>
            </a:extLst>
          </p:cNvPr>
          <p:cNvSpPr txBox="1"/>
          <p:nvPr/>
        </p:nvSpPr>
        <p:spPr>
          <a:xfrm>
            <a:off x="1550749" y="987364"/>
            <a:ext cx="51647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692 élevages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500 448 places d’animaux équivalents</a:t>
            </a:r>
            <a:endPar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Image 12">
            <a:extLst>
              <a:ext uri="{FF2B5EF4-FFF2-40B4-BE49-F238E27FC236}">
                <a16:creationId xmlns:a16="http://schemas.microsoft.com/office/drawing/2014/main" id="{ED9B4676-0C41-4A40-B244-96B3D4BFC178}"/>
              </a:ext>
            </a:extLst>
          </p:cNvPr>
          <p:cNvPicPr>
            <a:picLocks noChangeAspect="1"/>
          </p:cNvPicPr>
          <p:nvPr/>
        </p:nvPicPr>
        <p:blipFill>
          <a:blip r:embed="rId3">
            <a:duotone>
              <a:schemeClr val="accent3">
                <a:shade val="45000"/>
                <a:satMod val="135000"/>
              </a:schemeClr>
              <a:prstClr val="white"/>
            </a:duotone>
          </a:blip>
          <a:stretch>
            <a:fillRect/>
          </a:stretch>
        </p:blipFill>
        <p:spPr>
          <a:xfrm>
            <a:off x="405870" y="1121638"/>
            <a:ext cx="1036410" cy="408467"/>
          </a:xfrm>
          <a:prstGeom prst="rect">
            <a:avLst/>
          </a:prstGeom>
        </p:spPr>
      </p:pic>
      <p:graphicFrame>
        <p:nvGraphicFramePr>
          <p:cNvPr id="19" name="Graphique 18">
            <a:extLst>
              <a:ext uri="{FF2B5EF4-FFF2-40B4-BE49-F238E27FC236}">
                <a16:creationId xmlns:a16="http://schemas.microsoft.com/office/drawing/2014/main" id="{22964F48-7595-49D8-909C-A0AEE37FC4B0}"/>
              </a:ext>
            </a:extLst>
          </p:cNvPr>
          <p:cNvGraphicFramePr>
            <a:graphicFrameLocks/>
          </p:cNvGraphicFramePr>
          <p:nvPr/>
        </p:nvGraphicFramePr>
        <p:xfrm>
          <a:off x="2132515" y="3579287"/>
          <a:ext cx="3981449" cy="2981324"/>
        </p:xfrm>
        <a:graphic>
          <a:graphicData uri="http://schemas.openxmlformats.org/drawingml/2006/chart">
            <c:chart xmlns:c="http://schemas.openxmlformats.org/drawingml/2006/chart" xmlns:r="http://schemas.openxmlformats.org/officeDocument/2006/relationships" r:id="rId4"/>
          </a:graphicData>
        </a:graphic>
      </p:graphicFrame>
      <p:pic>
        <p:nvPicPr>
          <p:cNvPr id="21" name="Image 20">
            <a:extLst>
              <a:ext uri="{FF2B5EF4-FFF2-40B4-BE49-F238E27FC236}">
                <a16:creationId xmlns:a16="http://schemas.microsoft.com/office/drawing/2014/main" id="{518FB44E-B4D2-4552-800F-0343F62DD619}"/>
              </a:ext>
            </a:extLst>
          </p:cNvPr>
          <p:cNvPicPr>
            <a:picLocks noChangeAspect="1"/>
          </p:cNvPicPr>
          <p:nvPr/>
        </p:nvPicPr>
        <p:blipFill>
          <a:blip r:embed="rId3">
            <a:duotone>
              <a:schemeClr val="accent5">
                <a:shade val="45000"/>
                <a:satMod val="135000"/>
              </a:schemeClr>
              <a:prstClr val="white"/>
            </a:duotone>
          </a:blip>
          <a:stretch>
            <a:fillRect/>
          </a:stretch>
        </p:blipFill>
        <p:spPr>
          <a:xfrm>
            <a:off x="1550749" y="1825961"/>
            <a:ext cx="1036410" cy="408467"/>
          </a:xfrm>
          <a:prstGeom prst="rect">
            <a:avLst/>
          </a:prstGeom>
        </p:spPr>
      </p:pic>
      <p:pic>
        <p:nvPicPr>
          <p:cNvPr id="22" name="Image 21">
            <a:extLst>
              <a:ext uri="{FF2B5EF4-FFF2-40B4-BE49-F238E27FC236}">
                <a16:creationId xmlns:a16="http://schemas.microsoft.com/office/drawing/2014/main" id="{83D7CD39-C056-465A-A5B7-B1A73EEA493B}"/>
              </a:ext>
            </a:extLst>
          </p:cNvPr>
          <p:cNvPicPr>
            <a:picLocks noChangeAspect="1"/>
          </p:cNvPicPr>
          <p:nvPr/>
        </p:nvPicPr>
        <p:blipFill>
          <a:blip r:embed="rId3">
            <a:duotone>
              <a:schemeClr val="accent2">
                <a:shade val="45000"/>
                <a:satMod val="135000"/>
              </a:schemeClr>
              <a:prstClr val="white"/>
            </a:duotone>
          </a:blip>
          <a:stretch>
            <a:fillRect/>
          </a:stretch>
        </p:blipFill>
        <p:spPr>
          <a:xfrm>
            <a:off x="1550749" y="2297632"/>
            <a:ext cx="1036410" cy="408467"/>
          </a:xfrm>
          <a:prstGeom prst="rect">
            <a:avLst/>
          </a:prstGeom>
        </p:spPr>
      </p:pic>
      <p:pic>
        <p:nvPicPr>
          <p:cNvPr id="23" name="Image 22">
            <a:extLst>
              <a:ext uri="{FF2B5EF4-FFF2-40B4-BE49-F238E27FC236}">
                <a16:creationId xmlns:a16="http://schemas.microsoft.com/office/drawing/2014/main" id="{4CFCF28E-747D-498E-AABA-1719845B295B}"/>
              </a:ext>
            </a:extLst>
          </p:cNvPr>
          <p:cNvPicPr>
            <a:picLocks noChangeAspect="1"/>
          </p:cNvPicPr>
          <p:nvPr/>
        </p:nvPicPr>
        <p:blipFill>
          <a:blip r:embed="rId3">
            <a:duotone>
              <a:schemeClr val="accent4">
                <a:shade val="45000"/>
                <a:satMod val="135000"/>
              </a:schemeClr>
              <a:prstClr val="white"/>
            </a:duotone>
          </a:blip>
          <a:stretch>
            <a:fillRect/>
          </a:stretch>
        </p:blipFill>
        <p:spPr>
          <a:xfrm>
            <a:off x="1550749" y="2769303"/>
            <a:ext cx="1036410" cy="408467"/>
          </a:xfrm>
          <a:prstGeom prst="rect">
            <a:avLst/>
          </a:prstGeom>
        </p:spPr>
      </p:pic>
      <p:graphicFrame>
        <p:nvGraphicFramePr>
          <p:cNvPr id="24" name="Graphique 23">
            <a:extLst>
              <a:ext uri="{FF2B5EF4-FFF2-40B4-BE49-F238E27FC236}">
                <a16:creationId xmlns:a16="http://schemas.microsoft.com/office/drawing/2014/main" id="{8A8B1B4A-29BA-4329-AD15-3120C63E2E66}"/>
              </a:ext>
              <a:ext uri="{147F2762-F138-4A5C-976F-8EAC2B608ADB}">
                <a16:predDERef xmlns:a16="http://schemas.microsoft.com/office/drawing/2014/main" pred="{3B705E3C-37D6-4A3E-839C-33B85F74DF87}"/>
              </a:ext>
            </a:extLst>
          </p:cNvPr>
          <p:cNvGraphicFramePr>
            <a:graphicFrameLocks/>
          </p:cNvGraphicFramePr>
          <p:nvPr/>
        </p:nvGraphicFramePr>
        <p:xfrm>
          <a:off x="7789985" y="3579287"/>
          <a:ext cx="2269136" cy="298132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Tableau 24">
            <a:extLst>
              <a:ext uri="{FF2B5EF4-FFF2-40B4-BE49-F238E27FC236}">
                <a16:creationId xmlns:a16="http://schemas.microsoft.com/office/drawing/2014/main" id="{88F3A826-91C8-41B9-9806-5599E610FF7B}"/>
              </a:ext>
            </a:extLst>
          </p:cNvPr>
          <p:cNvGraphicFramePr>
            <a:graphicFrameLocks noGrp="1"/>
          </p:cNvGraphicFramePr>
          <p:nvPr/>
        </p:nvGraphicFramePr>
        <p:xfrm>
          <a:off x="2707283" y="1730739"/>
          <a:ext cx="8169264" cy="1463040"/>
        </p:xfrm>
        <a:graphic>
          <a:graphicData uri="http://schemas.openxmlformats.org/drawingml/2006/table">
            <a:tbl>
              <a:tblPr>
                <a:tableStyleId>{5C22544A-7EE6-4342-B048-85BDC9FD1C3A}</a:tableStyleId>
              </a:tblPr>
              <a:tblGrid>
                <a:gridCol w="5295493">
                  <a:extLst>
                    <a:ext uri="{9D8B030D-6E8A-4147-A177-3AD203B41FA5}">
                      <a16:colId xmlns:a16="http://schemas.microsoft.com/office/drawing/2014/main" val="4291937179"/>
                    </a:ext>
                  </a:extLst>
                </a:gridCol>
                <a:gridCol w="2873771">
                  <a:extLst>
                    <a:ext uri="{9D8B030D-6E8A-4147-A177-3AD203B41FA5}">
                      <a16:colId xmlns:a16="http://schemas.microsoft.com/office/drawing/2014/main" val="1326007967"/>
                    </a:ext>
                  </a:extLst>
                </a:gridCol>
              </a:tblGrid>
              <a:tr h="161925">
                <a:tc>
                  <a:txBody>
                    <a:bodyPr/>
                    <a:lstStyle/>
                    <a:p>
                      <a:pPr algn="l" fontAlgn="b"/>
                      <a:endParaRPr lang="fr-FR" sz="1600" b="0" i="0" u="none" strike="noStrike" dirty="0">
                        <a:effectLst/>
                        <a:latin typeface="+mn-lt"/>
                      </a:endParaRPr>
                    </a:p>
                  </a:txBody>
                  <a:tcPr marL="0" marR="0" marT="0" marB="0" anchor="b">
                    <a:noFill/>
                  </a:tcPr>
                </a:tc>
                <a:tc>
                  <a:txBody>
                    <a:bodyPr/>
                    <a:lstStyle/>
                    <a:p>
                      <a:pPr algn="l" fontAlgn="b"/>
                      <a:endParaRPr lang="fr-FR" sz="1600" b="0" i="0" u="none" strike="noStrike" dirty="0">
                        <a:effectLst/>
                        <a:latin typeface="+mn-lt"/>
                      </a:endParaRPr>
                    </a:p>
                  </a:txBody>
                  <a:tcPr marL="0" marR="0" marT="0" marB="0" anchor="b">
                    <a:noFill/>
                  </a:tcPr>
                </a:tc>
                <a:extLst>
                  <a:ext uri="{0D108BD9-81ED-4DB2-BD59-A6C34878D82A}">
                    <a16:rowId xmlns:a16="http://schemas.microsoft.com/office/drawing/2014/main" val="2580273609"/>
                  </a:ext>
                </a:extLst>
              </a:tr>
              <a:tr h="161925">
                <a:tc>
                  <a:txBody>
                    <a:bodyPr/>
                    <a:lstStyle/>
                    <a:p>
                      <a:pPr algn="l" fontAlgn="b"/>
                      <a:r>
                        <a:rPr lang="fr-FR" sz="1600" b="0" i="0" u="none" strike="noStrike" dirty="0">
                          <a:effectLst/>
                          <a:latin typeface="+mn-lt"/>
                        </a:rPr>
                        <a:t>Groupe 1 : gros élevages sans différenciation</a:t>
                      </a:r>
                    </a:p>
                  </a:txBody>
                  <a:tcPr marL="0" marR="0" marT="0" marB="0" anchor="b">
                    <a:noFill/>
                  </a:tcPr>
                </a:tc>
                <a:tc>
                  <a:txBody>
                    <a:bodyPr/>
                    <a:lstStyle/>
                    <a:p>
                      <a:pPr algn="l" fontAlgn="b"/>
                      <a:endParaRPr lang="fr-FR" sz="1600" b="0" i="0" u="none" strike="noStrike" dirty="0">
                        <a:effectLst/>
                        <a:latin typeface="+mn-lt"/>
                      </a:endParaRPr>
                    </a:p>
                  </a:txBody>
                  <a:tcPr marL="0" marR="0" marT="0" marB="0" anchor="b">
                    <a:noFill/>
                  </a:tcPr>
                </a:tc>
                <a:extLst>
                  <a:ext uri="{0D108BD9-81ED-4DB2-BD59-A6C34878D82A}">
                    <a16:rowId xmlns:a16="http://schemas.microsoft.com/office/drawing/2014/main" val="2435546970"/>
                  </a:ext>
                </a:extLst>
              </a:tr>
              <a:tr h="161925">
                <a:tc>
                  <a:txBody>
                    <a:bodyPr/>
                    <a:lstStyle/>
                    <a:p>
                      <a:pPr algn="l" fontAlgn="b"/>
                      <a:endParaRPr lang="fr-FR" sz="1600" u="none" strike="noStrike" dirty="0">
                        <a:effectLst/>
                        <a:latin typeface="+mn-lt"/>
                      </a:endParaRPr>
                    </a:p>
                    <a:p>
                      <a:pPr algn="l" fontAlgn="b"/>
                      <a:r>
                        <a:rPr lang="fr-FR" sz="1600" u="none" strike="noStrike" dirty="0">
                          <a:effectLst/>
                          <a:latin typeface="+mn-lt"/>
                        </a:rPr>
                        <a:t>Groupe 2 : petits élevages sans différenciation</a:t>
                      </a:r>
                      <a:endParaRPr lang="fr-FR" sz="1600" b="0" i="0" u="none" strike="noStrike" dirty="0">
                        <a:effectLst/>
                        <a:latin typeface="+mn-lt"/>
                      </a:endParaRPr>
                    </a:p>
                  </a:txBody>
                  <a:tcPr marL="0" marR="0" marT="0" marB="0" anchor="b">
                    <a:noFill/>
                  </a:tcPr>
                </a:tc>
                <a:tc>
                  <a:txBody>
                    <a:bodyPr/>
                    <a:lstStyle/>
                    <a:p>
                      <a:pPr algn="l" fontAlgn="b"/>
                      <a:endParaRPr lang="fr-FR" sz="1600" b="0" i="0" u="none" strike="noStrike" dirty="0">
                        <a:effectLst/>
                        <a:latin typeface="+mn-lt"/>
                      </a:endParaRPr>
                    </a:p>
                  </a:txBody>
                  <a:tcPr marL="0" marR="0" marT="0" marB="0" anchor="b">
                    <a:noFill/>
                  </a:tcPr>
                </a:tc>
                <a:extLst>
                  <a:ext uri="{0D108BD9-81ED-4DB2-BD59-A6C34878D82A}">
                    <a16:rowId xmlns:a16="http://schemas.microsoft.com/office/drawing/2014/main" val="2552048108"/>
                  </a:ext>
                </a:extLst>
              </a:tr>
              <a:tr h="161925">
                <a:tc>
                  <a:txBody>
                    <a:bodyPr/>
                    <a:lstStyle/>
                    <a:p>
                      <a:pPr algn="l" fontAlgn="b"/>
                      <a:endParaRPr lang="fr-FR" sz="1600" u="none" strike="noStrike" dirty="0">
                        <a:effectLst/>
                        <a:latin typeface="+mn-lt"/>
                      </a:endParaRPr>
                    </a:p>
                    <a:p>
                      <a:pPr algn="l" fontAlgn="b"/>
                      <a:r>
                        <a:rPr lang="fr-FR" sz="1600" u="none" strike="noStrike" dirty="0">
                          <a:effectLst/>
                          <a:latin typeface="+mn-lt"/>
                        </a:rPr>
                        <a:t>Groupe 3 : élevages avec différenciation</a:t>
                      </a:r>
                      <a:endParaRPr lang="fr-FR" sz="1600" b="0" i="0" u="none" strike="noStrike" dirty="0">
                        <a:effectLst/>
                        <a:latin typeface="+mn-lt"/>
                      </a:endParaRPr>
                    </a:p>
                  </a:txBody>
                  <a:tcPr marL="0" marR="0" marT="0" marB="0" anchor="b">
                    <a:noFill/>
                  </a:tcPr>
                </a:tc>
                <a:tc>
                  <a:txBody>
                    <a:bodyPr/>
                    <a:lstStyle/>
                    <a:p>
                      <a:pPr algn="l" fontAlgn="b"/>
                      <a:endParaRPr lang="fr-FR" sz="1600" b="0" i="0" u="none" strike="noStrike" dirty="0">
                        <a:effectLst/>
                        <a:latin typeface="+mn-lt"/>
                      </a:endParaRPr>
                    </a:p>
                  </a:txBody>
                  <a:tcPr marL="0" marR="0" marT="0" marB="0" anchor="b">
                    <a:noFill/>
                  </a:tcPr>
                </a:tc>
                <a:extLst>
                  <a:ext uri="{0D108BD9-81ED-4DB2-BD59-A6C34878D82A}">
                    <a16:rowId xmlns:a16="http://schemas.microsoft.com/office/drawing/2014/main" val="1865489812"/>
                  </a:ext>
                </a:extLst>
              </a:tr>
            </a:tbl>
          </a:graphicData>
        </a:graphic>
      </p:graphicFrame>
      <p:sp>
        <p:nvSpPr>
          <p:cNvPr id="26" name="Espace réservé du numéro de diapositive 3">
            <a:extLst>
              <a:ext uri="{FF2B5EF4-FFF2-40B4-BE49-F238E27FC236}">
                <a16:creationId xmlns:a16="http://schemas.microsoft.com/office/drawing/2014/main" id="{C8E69BF8-6B84-472C-8F1C-7B0733D55115}"/>
              </a:ext>
            </a:extLst>
          </p:cNvPr>
          <p:cNvSpPr txBox="1">
            <a:spLocks/>
          </p:cNvSpPr>
          <p:nvPr/>
        </p:nvSpPr>
        <p:spPr>
          <a:xfrm>
            <a:off x="204254" y="6431656"/>
            <a:ext cx="1238026" cy="365125"/>
          </a:xfrm>
          <a:prstGeom prst="rect">
            <a:avLst/>
          </a:prstGeom>
        </p:spPr>
        <p:txBody>
          <a:bodyPr vert="horz" lIns="91440" tIns="45720" rIns="91440" bIns="45720" rtlCol="0" anchor="ctr"/>
          <a:lstStyle>
            <a:defPPr>
              <a:defRPr lang="fr-FR"/>
            </a:defPPr>
            <a:lvl1pPr marL="0" algn="l" defTabSz="914400" rtl="0" eaLnBrk="1" latinLnBrk="0" hangingPunct="1">
              <a:defRPr sz="1600" kern="1200">
                <a:solidFill>
                  <a:srgbClr val="DDE0E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04B038A-AB6F-4ABE-AFA1-418ECD5C6A57}" type="slidenum">
              <a:rPr kumimoji="0" lang="fr-FR" altLang="fr-FR" sz="1600" b="0" i="0" u="none" strike="noStrike" kern="1200" cap="none" spc="0" normalizeH="0" baseline="0" noProof="0" smtClean="0">
                <a:ln>
                  <a:noFill/>
                </a:ln>
                <a:solidFill>
                  <a:srgbClr val="DDE0E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fr-FR" altLang="fr-FR" sz="1600" b="0" i="0" u="none" strike="noStrike" kern="1200" cap="none" spc="0" normalizeH="0" baseline="0" noProof="0" dirty="0">
              <a:ln>
                <a:noFill/>
              </a:ln>
              <a:solidFill>
                <a:srgbClr val="DDE0E3"/>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4411739A-0A82-BE3B-BCF3-AC8F68113A35}"/>
              </a:ext>
            </a:extLst>
          </p:cNvPr>
          <p:cNvPicPr>
            <a:picLocks noChangeAspect="1"/>
          </p:cNvPicPr>
          <p:nvPr/>
        </p:nvPicPr>
        <p:blipFill>
          <a:blip r:embed="rId6"/>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2468614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A14E72A-D4C6-42C6-978C-E21B24D6577D}"/>
              </a:ext>
            </a:extLst>
          </p:cNvPr>
          <p:cNvSpPr>
            <a:spLocks noGrp="1"/>
          </p:cNvSpPr>
          <p:nvPr>
            <p:ph type="title"/>
          </p:nvPr>
        </p:nvSpPr>
        <p:spPr>
          <a:xfrm>
            <a:off x="1122025" y="246212"/>
            <a:ext cx="9318171" cy="939800"/>
          </a:xfrm>
        </p:spPr>
        <p:txBody>
          <a:bodyPr/>
          <a:lstStyle/>
          <a:p>
            <a:r>
              <a:rPr lang="fr-FR" dirty="0"/>
              <a:t>Orientations </a:t>
            </a:r>
            <a:r>
              <a:rPr lang="fr-FR" sz="2000" dirty="0"/>
              <a:t>(Nb élevages)</a:t>
            </a:r>
          </a:p>
        </p:txBody>
      </p:sp>
      <p:graphicFrame>
        <p:nvGraphicFramePr>
          <p:cNvPr id="7" name="Tableau 6">
            <a:extLst>
              <a:ext uri="{FF2B5EF4-FFF2-40B4-BE49-F238E27FC236}">
                <a16:creationId xmlns:a16="http://schemas.microsoft.com/office/drawing/2014/main" id="{2BD5E99F-4CAB-4669-8586-09EE3288DF41}"/>
              </a:ext>
            </a:extLst>
          </p:cNvPr>
          <p:cNvGraphicFramePr>
            <a:graphicFrameLocks noGrp="1"/>
          </p:cNvGraphicFramePr>
          <p:nvPr/>
        </p:nvGraphicFramePr>
        <p:xfrm>
          <a:off x="654994" y="1500948"/>
          <a:ext cx="3380396" cy="2017395"/>
        </p:xfrm>
        <a:graphic>
          <a:graphicData uri="http://schemas.openxmlformats.org/drawingml/2006/table">
            <a:tbl>
              <a:tblPr>
                <a:tableStyleId>{5C22544A-7EE6-4342-B048-85BDC9FD1C3A}</a:tableStyleId>
              </a:tblPr>
              <a:tblGrid>
                <a:gridCol w="2318492">
                  <a:extLst>
                    <a:ext uri="{9D8B030D-6E8A-4147-A177-3AD203B41FA5}">
                      <a16:colId xmlns:a16="http://schemas.microsoft.com/office/drawing/2014/main" val="1099874246"/>
                    </a:ext>
                  </a:extLst>
                </a:gridCol>
                <a:gridCol w="1061904">
                  <a:extLst>
                    <a:ext uri="{9D8B030D-6E8A-4147-A177-3AD203B41FA5}">
                      <a16:colId xmlns:a16="http://schemas.microsoft.com/office/drawing/2014/main" val="1944042028"/>
                    </a:ext>
                  </a:extLst>
                </a:gridCol>
              </a:tblGrid>
              <a:tr h="161925">
                <a:tc>
                  <a:txBody>
                    <a:bodyPr/>
                    <a:lstStyle/>
                    <a:p>
                      <a:pPr algn="l" fontAlgn="b"/>
                      <a:endParaRPr lang="fr-FR" sz="1600" b="1" i="0" u="none" strike="noStrike" dirty="0">
                        <a:effectLst/>
                        <a:latin typeface="Arial" panose="020B0604020202020204" pitchFamily="34" charset="0"/>
                      </a:endParaRPr>
                    </a:p>
                  </a:txBody>
                  <a:tcPr marL="9525" marR="9525" marT="9525" marB="0" anchor="b"/>
                </a:tc>
                <a:tc>
                  <a:txBody>
                    <a:bodyPr/>
                    <a:lstStyle/>
                    <a:p>
                      <a:pPr algn="r" fontAlgn="b"/>
                      <a:r>
                        <a:rPr lang="fr-FR" sz="1600" b="1" i="0" u="none" strike="noStrike" dirty="0">
                          <a:solidFill>
                            <a:schemeClr val="tx1"/>
                          </a:solidFill>
                          <a:effectLst/>
                          <a:latin typeface="Arial" panose="020B0604020202020204" pitchFamily="34" charset="0"/>
                        </a:rPr>
                        <a:t>Nb élevages</a:t>
                      </a:r>
                    </a:p>
                  </a:txBody>
                  <a:tcPr marL="9525" marR="9525" marT="9525" marB="0" anchor="b"/>
                </a:tc>
                <a:extLst>
                  <a:ext uri="{0D108BD9-81ED-4DB2-BD59-A6C34878D82A}">
                    <a16:rowId xmlns:a16="http://schemas.microsoft.com/office/drawing/2014/main" val="333530918"/>
                  </a:ext>
                </a:extLst>
              </a:tr>
              <a:tr h="161925">
                <a:tc>
                  <a:txBody>
                    <a:bodyPr/>
                    <a:lstStyle/>
                    <a:p>
                      <a:pPr algn="l" fontAlgn="b"/>
                      <a:r>
                        <a:rPr lang="fr-FR" sz="1600" b="1" u="none" strike="noStrike" dirty="0">
                          <a:effectLst/>
                        </a:rPr>
                        <a:t>Engraisseur</a:t>
                      </a:r>
                      <a:endParaRPr lang="fr-FR" sz="1600" b="1" i="0" u="none" strike="noStrike" dirty="0">
                        <a:effectLst/>
                        <a:latin typeface="Arial" panose="020B0604020202020204" pitchFamily="34" charset="0"/>
                      </a:endParaRPr>
                    </a:p>
                  </a:txBody>
                  <a:tcPr marL="9525" marR="9525" marT="9525" marB="0" anchor="b"/>
                </a:tc>
                <a:tc>
                  <a:txBody>
                    <a:bodyPr/>
                    <a:lstStyle/>
                    <a:p>
                      <a:pPr algn="r" fontAlgn="b"/>
                      <a:r>
                        <a:rPr lang="fr-FR" sz="1600" b="1" u="none" strike="noStrike" dirty="0">
                          <a:solidFill>
                            <a:schemeClr val="tx1"/>
                          </a:solidFill>
                          <a:effectLst/>
                        </a:rPr>
                        <a:t>37%</a:t>
                      </a:r>
                      <a:endParaRPr lang="fr-FR" sz="1600" b="1" i="0" u="none" strike="noStrike" dirty="0">
                        <a:solidFill>
                          <a:schemeClr val="tx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21421753"/>
                  </a:ext>
                </a:extLst>
              </a:tr>
              <a:tr h="161925">
                <a:tc>
                  <a:txBody>
                    <a:bodyPr/>
                    <a:lstStyle/>
                    <a:p>
                      <a:pPr algn="l" fontAlgn="b"/>
                      <a:r>
                        <a:rPr lang="fr-FR" sz="1600" u="none" strike="noStrike">
                          <a:effectLst/>
                        </a:rPr>
                        <a:t>Naisseur</a:t>
                      </a:r>
                      <a:endParaRPr lang="fr-FR" sz="1600" b="0" i="0" u="none" strike="noStrike">
                        <a:effectLst/>
                        <a:latin typeface="Arial" panose="020B0604020202020204" pitchFamily="34" charset="0"/>
                      </a:endParaRPr>
                    </a:p>
                  </a:txBody>
                  <a:tcPr marL="9525" marR="9525" marT="9525" marB="0" anchor="b"/>
                </a:tc>
                <a:tc>
                  <a:txBody>
                    <a:bodyPr/>
                    <a:lstStyle/>
                    <a:p>
                      <a:pPr algn="r" fontAlgn="b"/>
                      <a:r>
                        <a:rPr lang="fr-FR" sz="1600" u="none" strike="noStrike" dirty="0">
                          <a:solidFill>
                            <a:schemeClr val="tx1"/>
                          </a:solidFill>
                          <a:effectLst/>
                        </a:rPr>
                        <a:t>6%</a:t>
                      </a:r>
                      <a:endParaRPr lang="fr-FR" sz="1600" b="0" i="0" u="none" strike="noStrike" dirty="0">
                        <a:solidFill>
                          <a:schemeClr val="tx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151405486"/>
                  </a:ext>
                </a:extLst>
              </a:tr>
              <a:tr h="161925">
                <a:tc>
                  <a:txBody>
                    <a:bodyPr/>
                    <a:lstStyle/>
                    <a:p>
                      <a:pPr algn="l" fontAlgn="b"/>
                      <a:r>
                        <a:rPr lang="fr-FR" sz="1600" b="1" u="none" strike="noStrike" dirty="0">
                          <a:effectLst/>
                        </a:rPr>
                        <a:t>Naisseur - Engraisseur</a:t>
                      </a:r>
                      <a:endParaRPr lang="fr-FR" sz="1600" b="1" i="0" u="none" strike="noStrike" dirty="0">
                        <a:effectLst/>
                        <a:latin typeface="Arial" panose="020B0604020202020204" pitchFamily="34" charset="0"/>
                      </a:endParaRPr>
                    </a:p>
                  </a:txBody>
                  <a:tcPr marL="9525" marR="9525" marT="9525" marB="0" anchor="b"/>
                </a:tc>
                <a:tc>
                  <a:txBody>
                    <a:bodyPr/>
                    <a:lstStyle/>
                    <a:p>
                      <a:pPr algn="r" fontAlgn="b"/>
                      <a:r>
                        <a:rPr lang="fr-FR" sz="1600" b="1" u="none" strike="noStrike" dirty="0">
                          <a:solidFill>
                            <a:schemeClr val="tx1"/>
                          </a:solidFill>
                          <a:effectLst/>
                        </a:rPr>
                        <a:t>27%</a:t>
                      </a:r>
                      <a:endParaRPr lang="fr-FR" sz="1600" b="1" i="0" u="none" strike="noStrike" dirty="0">
                        <a:solidFill>
                          <a:schemeClr val="tx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217807530"/>
                  </a:ext>
                </a:extLst>
              </a:tr>
              <a:tr h="161925">
                <a:tc>
                  <a:txBody>
                    <a:bodyPr/>
                    <a:lstStyle/>
                    <a:p>
                      <a:pPr algn="l" fontAlgn="b"/>
                      <a:r>
                        <a:rPr lang="fr-FR" sz="1600" u="none" strike="noStrike">
                          <a:effectLst/>
                        </a:rPr>
                        <a:t>Naisseur - Post-sevreur</a:t>
                      </a:r>
                      <a:endParaRPr lang="fr-FR" sz="1600" b="0" i="0" u="none" strike="noStrike">
                        <a:effectLst/>
                        <a:latin typeface="Arial" panose="020B0604020202020204" pitchFamily="34" charset="0"/>
                      </a:endParaRPr>
                    </a:p>
                  </a:txBody>
                  <a:tcPr marL="9525" marR="9525" marT="9525" marB="0" anchor="b"/>
                </a:tc>
                <a:tc>
                  <a:txBody>
                    <a:bodyPr/>
                    <a:lstStyle/>
                    <a:p>
                      <a:pPr algn="r" fontAlgn="b"/>
                      <a:r>
                        <a:rPr lang="fr-FR" sz="1600" u="none" strike="noStrike" dirty="0">
                          <a:solidFill>
                            <a:schemeClr val="tx1"/>
                          </a:solidFill>
                          <a:effectLst/>
                        </a:rPr>
                        <a:t>3%</a:t>
                      </a:r>
                      <a:endParaRPr lang="fr-FR" sz="1600" b="0" i="0" u="none" strike="noStrike" dirty="0">
                        <a:solidFill>
                          <a:schemeClr val="tx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942059832"/>
                  </a:ext>
                </a:extLst>
              </a:tr>
              <a:tr h="161925">
                <a:tc>
                  <a:txBody>
                    <a:bodyPr/>
                    <a:lstStyle/>
                    <a:p>
                      <a:pPr algn="l" fontAlgn="b"/>
                      <a:r>
                        <a:rPr lang="fr-FR" sz="1600" u="none" strike="noStrike">
                          <a:effectLst/>
                        </a:rPr>
                        <a:t>Post-sevreur</a:t>
                      </a:r>
                      <a:endParaRPr lang="fr-FR" sz="1600" b="0" i="0" u="none" strike="noStrike">
                        <a:effectLst/>
                        <a:latin typeface="Arial" panose="020B0604020202020204" pitchFamily="34" charset="0"/>
                      </a:endParaRPr>
                    </a:p>
                  </a:txBody>
                  <a:tcPr marL="9525" marR="9525" marT="9525" marB="0" anchor="b"/>
                </a:tc>
                <a:tc>
                  <a:txBody>
                    <a:bodyPr/>
                    <a:lstStyle/>
                    <a:p>
                      <a:pPr algn="r" fontAlgn="b"/>
                      <a:r>
                        <a:rPr lang="fr-FR" sz="1600" u="none" strike="noStrike" dirty="0">
                          <a:solidFill>
                            <a:schemeClr val="tx1"/>
                          </a:solidFill>
                          <a:effectLst/>
                        </a:rPr>
                        <a:t>2%</a:t>
                      </a:r>
                      <a:endParaRPr lang="fr-FR" sz="1600" b="0" i="0" u="none" strike="noStrike" dirty="0">
                        <a:solidFill>
                          <a:schemeClr val="tx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173450199"/>
                  </a:ext>
                </a:extLst>
              </a:tr>
              <a:tr h="161925">
                <a:tc>
                  <a:txBody>
                    <a:bodyPr/>
                    <a:lstStyle/>
                    <a:p>
                      <a:pPr algn="l" fontAlgn="b"/>
                      <a:r>
                        <a:rPr lang="fr-FR" sz="1600" b="1" u="none" strike="noStrike" dirty="0">
                          <a:effectLst/>
                        </a:rPr>
                        <a:t>Post-</a:t>
                      </a:r>
                      <a:r>
                        <a:rPr lang="fr-FR" sz="1600" b="1" u="none" strike="noStrike" dirty="0" err="1">
                          <a:effectLst/>
                        </a:rPr>
                        <a:t>sevreur</a:t>
                      </a:r>
                      <a:r>
                        <a:rPr lang="fr-FR" sz="1600" b="1" u="none" strike="noStrike" dirty="0">
                          <a:effectLst/>
                        </a:rPr>
                        <a:t> - Engraisseur</a:t>
                      </a:r>
                      <a:endParaRPr lang="fr-FR" sz="1600" b="1" i="0" u="none" strike="noStrike" dirty="0">
                        <a:effectLst/>
                        <a:latin typeface="Arial" panose="020B0604020202020204" pitchFamily="34" charset="0"/>
                      </a:endParaRPr>
                    </a:p>
                  </a:txBody>
                  <a:tcPr marL="9525" marR="9525" marT="9525" marB="0" anchor="b"/>
                </a:tc>
                <a:tc>
                  <a:txBody>
                    <a:bodyPr/>
                    <a:lstStyle/>
                    <a:p>
                      <a:pPr algn="r" fontAlgn="b"/>
                      <a:r>
                        <a:rPr lang="fr-FR" sz="1600" b="1" u="none" strike="noStrike" dirty="0">
                          <a:solidFill>
                            <a:schemeClr val="tx1"/>
                          </a:solidFill>
                          <a:effectLst/>
                        </a:rPr>
                        <a:t>25%</a:t>
                      </a:r>
                      <a:endParaRPr lang="fr-FR" sz="1600" b="1" i="0" u="none" strike="noStrike" dirty="0">
                        <a:solidFill>
                          <a:schemeClr val="tx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205635425"/>
                  </a:ext>
                </a:extLst>
              </a:tr>
            </a:tbl>
          </a:graphicData>
        </a:graphic>
      </p:graphicFrame>
      <p:sp>
        <p:nvSpPr>
          <p:cNvPr id="48" name="Forme libre : forme 47">
            <a:extLst>
              <a:ext uri="{FF2B5EF4-FFF2-40B4-BE49-F238E27FC236}">
                <a16:creationId xmlns:a16="http://schemas.microsoft.com/office/drawing/2014/main" id="{6A94FD7F-AF12-46F5-98C0-EE18DB0B1BC5}"/>
              </a:ext>
            </a:extLst>
          </p:cNvPr>
          <p:cNvSpPr/>
          <p:nvPr/>
        </p:nvSpPr>
        <p:spPr>
          <a:xfrm>
            <a:off x="3236624" y="985699"/>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 12">
            <a:extLst>
              <a:ext uri="{FF2B5EF4-FFF2-40B4-BE49-F238E27FC236}">
                <a16:creationId xmlns:a16="http://schemas.microsoft.com/office/drawing/2014/main" id="{ED9B4676-0C41-4A40-B244-96B3D4BFC178}"/>
              </a:ext>
            </a:extLst>
          </p:cNvPr>
          <p:cNvPicPr>
            <a:picLocks noChangeAspect="1"/>
          </p:cNvPicPr>
          <p:nvPr/>
        </p:nvPicPr>
        <p:blipFill>
          <a:blip r:embed="rId2">
            <a:duotone>
              <a:schemeClr val="accent3">
                <a:shade val="45000"/>
                <a:satMod val="135000"/>
              </a:schemeClr>
              <a:prstClr val="white"/>
            </a:duotone>
          </a:blip>
          <a:stretch>
            <a:fillRect/>
          </a:stretch>
        </p:blipFill>
        <p:spPr>
          <a:xfrm>
            <a:off x="305062" y="932673"/>
            <a:ext cx="1036410" cy="408467"/>
          </a:xfrm>
          <a:prstGeom prst="rect">
            <a:avLst/>
          </a:prstGeom>
        </p:spPr>
      </p:pic>
      <p:pic>
        <p:nvPicPr>
          <p:cNvPr id="19" name="Image 18">
            <a:extLst>
              <a:ext uri="{FF2B5EF4-FFF2-40B4-BE49-F238E27FC236}">
                <a16:creationId xmlns:a16="http://schemas.microsoft.com/office/drawing/2014/main" id="{C44AF830-B42C-461F-AE22-5C3BDA3F014B}"/>
              </a:ext>
            </a:extLst>
          </p:cNvPr>
          <p:cNvPicPr>
            <a:picLocks noChangeAspect="1"/>
          </p:cNvPicPr>
          <p:nvPr/>
        </p:nvPicPr>
        <p:blipFill>
          <a:blip r:embed="rId2">
            <a:duotone>
              <a:schemeClr val="accent5">
                <a:shade val="45000"/>
                <a:satMod val="135000"/>
              </a:schemeClr>
              <a:prstClr val="white"/>
            </a:duotone>
          </a:blip>
          <a:stretch>
            <a:fillRect/>
          </a:stretch>
        </p:blipFill>
        <p:spPr>
          <a:xfrm>
            <a:off x="5906733" y="255651"/>
            <a:ext cx="1036410" cy="408467"/>
          </a:xfrm>
          <a:prstGeom prst="rect">
            <a:avLst/>
          </a:prstGeom>
        </p:spPr>
      </p:pic>
      <p:pic>
        <p:nvPicPr>
          <p:cNvPr id="21" name="Image 20">
            <a:extLst>
              <a:ext uri="{FF2B5EF4-FFF2-40B4-BE49-F238E27FC236}">
                <a16:creationId xmlns:a16="http://schemas.microsoft.com/office/drawing/2014/main" id="{8411CAC3-93C5-40B0-A5C0-39DA3A40EEF4}"/>
              </a:ext>
            </a:extLst>
          </p:cNvPr>
          <p:cNvPicPr>
            <a:picLocks noChangeAspect="1"/>
          </p:cNvPicPr>
          <p:nvPr/>
        </p:nvPicPr>
        <p:blipFill>
          <a:blip r:embed="rId2">
            <a:duotone>
              <a:schemeClr val="accent2">
                <a:shade val="45000"/>
                <a:satMod val="135000"/>
              </a:schemeClr>
              <a:prstClr val="white"/>
            </a:duotone>
          </a:blip>
          <a:stretch>
            <a:fillRect/>
          </a:stretch>
        </p:blipFill>
        <p:spPr>
          <a:xfrm>
            <a:off x="5906733" y="2026863"/>
            <a:ext cx="1036410" cy="408467"/>
          </a:xfrm>
          <a:prstGeom prst="rect">
            <a:avLst/>
          </a:prstGeom>
        </p:spPr>
      </p:pic>
      <p:pic>
        <p:nvPicPr>
          <p:cNvPr id="22" name="Image 21">
            <a:extLst>
              <a:ext uri="{FF2B5EF4-FFF2-40B4-BE49-F238E27FC236}">
                <a16:creationId xmlns:a16="http://schemas.microsoft.com/office/drawing/2014/main" id="{7AEB4DA7-162F-4025-8635-AB4C72515735}"/>
              </a:ext>
            </a:extLst>
          </p:cNvPr>
          <p:cNvPicPr>
            <a:picLocks noChangeAspect="1"/>
          </p:cNvPicPr>
          <p:nvPr/>
        </p:nvPicPr>
        <p:blipFill>
          <a:blip r:embed="rId2">
            <a:duotone>
              <a:schemeClr val="accent4">
                <a:shade val="45000"/>
                <a:satMod val="135000"/>
              </a:schemeClr>
              <a:prstClr val="white"/>
            </a:duotone>
          </a:blip>
          <a:stretch>
            <a:fillRect/>
          </a:stretch>
        </p:blipFill>
        <p:spPr>
          <a:xfrm>
            <a:off x="5906733" y="3879557"/>
            <a:ext cx="1036410" cy="408467"/>
          </a:xfrm>
          <a:prstGeom prst="rect">
            <a:avLst/>
          </a:prstGeom>
        </p:spPr>
      </p:pic>
      <p:graphicFrame>
        <p:nvGraphicFramePr>
          <p:cNvPr id="23" name="Graphique 22">
            <a:extLst>
              <a:ext uri="{FF2B5EF4-FFF2-40B4-BE49-F238E27FC236}">
                <a16:creationId xmlns:a16="http://schemas.microsoft.com/office/drawing/2014/main" id="{19F17820-691C-43CA-8CF9-6A9804DB81A1}"/>
              </a:ext>
              <a:ext uri="{147F2762-F138-4A5C-976F-8EAC2B608ADB}">
                <a16:predDERef xmlns:a16="http://schemas.microsoft.com/office/drawing/2014/main" pred="{3CC532C5-60A9-4BBC-BF2E-7C14D3B56A75}"/>
              </a:ext>
            </a:extLst>
          </p:cNvPr>
          <p:cNvGraphicFramePr>
            <a:graphicFrameLocks/>
          </p:cNvGraphicFramePr>
          <p:nvPr/>
        </p:nvGraphicFramePr>
        <p:xfrm>
          <a:off x="7343484" y="129348"/>
          <a:ext cx="4193521" cy="20173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Graphique 23">
            <a:extLst>
              <a:ext uri="{FF2B5EF4-FFF2-40B4-BE49-F238E27FC236}">
                <a16:creationId xmlns:a16="http://schemas.microsoft.com/office/drawing/2014/main" id="{5EE39973-F044-49AE-9904-21F21FF550C0}"/>
              </a:ext>
              <a:ext uri="{147F2762-F138-4A5C-976F-8EAC2B608ADB}">
                <a16:predDERef xmlns:a16="http://schemas.microsoft.com/office/drawing/2014/main" pred="{BECFC25E-50DA-4725-AA4A-EB05D2D5CC49}"/>
              </a:ext>
            </a:extLst>
          </p:cNvPr>
          <p:cNvGraphicFramePr>
            <a:graphicFrameLocks/>
          </p:cNvGraphicFramePr>
          <p:nvPr/>
        </p:nvGraphicFramePr>
        <p:xfrm>
          <a:off x="7435535" y="2029080"/>
          <a:ext cx="4193521" cy="20173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Graphique 24">
            <a:extLst>
              <a:ext uri="{FF2B5EF4-FFF2-40B4-BE49-F238E27FC236}">
                <a16:creationId xmlns:a16="http://schemas.microsoft.com/office/drawing/2014/main" id="{F7A005E0-93AB-4A56-8E8E-BE1439E8CBE7}"/>
              </a:ext>
              <a:ext uri="{147F2762-F138-4A5C-976F-8EAC2B608ADB}">
                <a16:predDERef xmlns:a16="http://schemas.microsoft.com/office/drawing/2014/main" pred="{0851DD22-2020-4941-B979-50BC2D83677E}"/>
              </a:ext>
            </a:extLst>
          </p:cNvPr>
          <p:cNvGraphicFramePr>
            <a:graphicFrameLocks/>
          </p:cNvGraphicFramePr>
          <p:nvPr/>
        </p:nvGraphicFramePr>
        <p:xfrm>
          <a:off x="7646551" y="3969491"/>
          <a:ext cx="3788361" cy="208841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Graphique 25">
            <a:extLst>
              <a:ext uri="{FF2B5EF4-FFF2-40B4-BE49-F238E27FC236}">
                <a16:creationId xmlns:a16="http://schemas.microsoft.com/office/drawing/2014/main" id="{EA9EED81-78D6-4CD5-9E1F-CB59DB246002}"/>
              </a:ext>
              <a:ext uri="{147F2762-F138-4A5C-976F-8EAC2B608ADB}">
                <a16:predDERef xmlns:a16="http://schemas.microsoft.com/office/drawing/2014/main" pred="{9467D666-9AD1-41CF-B0F8-A891C5380D5C}"/>
              </a:ext>
            </a:extLst>
          </p:cNvPr>
          <p:cNvGraphicFramePr>
            <a:graphicFrameLocks/>
          </p:cNvGraphicFramePr>
          <p:nvPr/>
        </p:nvGraphicFramePr>
        <p:xfrm>
          <a:off x="654995" y="3647033"/>
          <a:ext cx="5251738" cy="2943226"/>
        </p:xfrm>
        <a:graphic>
          <a:graphicData uri="http://schemas.openxmlformats.org/drawingml/2006/chart">
            <c:chart xmlns:c="http://schemas.openxmlformats.org/drawingml/2006/chart" xmlns:r="http://schemas.openxmlformats.org/officeDocument/2006/relationships" r:id="rId6"/>
          </a:graphicData>
        </a:graphic>
      </p:graphicFrame>
      <p:sp>
        <p:nvSpPr>
          <p:cNvPr id="27" name="Espace réservé du numéro de diapositive 3">
            <a:extLst>
              <a:ext uri="{FF2B5EF4-FFF2-40B4-BE49-F238E27FC236}">
                <a16:creationId xmlns:a16="http://schemas.microsoft.com/office/drawing/2014/main" id="{14DB4BE7-AEA0-4563-A279-D31894F0FF3F}"/>
              </a:ext>
            </a:extLst>
          </p:cNvPr>
          <p:cNvSpPr txBox="1">
            <a:spLocks/>
          </p:cNvSpPr>
          <p:nvPr/>
        </p:nvSpPr>
        <p:spPr>
          <a:xfrm>
            <a:off x="204254" y="6431656"/>
            <a:ext cx="1238026" cy="365125"/>
          </a:xfrm>
          <a:prstGeom prst="rect">
            <a:avLst/>
          </a:prstGeom>
        </p:spPr>
        <p:txBody>
          <a:bodyPr vert="horz" lIns="91440" tIns="45720" rIns="91440" bIns="45720" rtlCol="0" anchor="ctr"/>
          <a:lstStyle>
            <a:defPPr>
              <a:defRPr lang="fr-FR"/>
            </a:defPPr>
            <a:lvl1pPr marL="0" algn="l" defTabSz="914400" rtl="0" eaLnBrk="1" latinLnBrk="0" hangingPunct="1">
              <a:defRPr sz="1600" kern="1200">
                <a:solidFill>
                  <a:srgbClr val="DDE0E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04B038A-AB6F-4ABE-AFA1-418ECD5C6A57}" type="slidenum">
              <a:rPr kumimoji="0" lang="fr-FR" altLang="fr-FR" sz="1600" b="0" i="0" u="none" strike="noStrike" kern="1200" cap="none" spc="0" normalizeH="0" baseline="0" noProof="0" smtClean="0">
                <a:ln>
                  <a:noFill/>
                </a:ln>
                <a:solidFill>
                  <a:srgbClr val="DDE0E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fr-FR" altLang="fr-FR" sz="1600" b="0" i="0" u="none" strike="noStrike" kern="1200" cap="none" spc="0" normalizeH="0" baseline="0" noProof="0" dirty="0">
              <a:ln>
                <a:noFill/>
              </a:ln>
              <a:solidFill>
                <a:srgbClr val="DDE0E3"/>
              </a:solidFill>
              <a:effectLst/>
              <a:uLnTx/>
              <a:uFillTx/>
              <a:latin typeface="Calibri" panose="020F0502020204030204"/>
              <a:ea typeface="+mn-ea"/>
              <a:cs typeface="+mn-cs"/>
            </a:endParaRPr>
          </a:p>
        </p:txBody>
      </p:sp>
      <p:pic>
        <p:nvPicPr>
          <p:cNvPr id="2" name="Content Placeholder 3">
            <a:extLst>
              <a:ext uri="{FF2B5EF4-FFF2-40B4-BE49-F238E27FC236}">
                <a16:creationId xmlns:a16="http://schemas.microsoft.com/office/drawing/2014/main" id="{73B2B4E8-121D-04F7-009B-A05F9547E3BE}"/>
              </a:ext>
            </a:extLst>
          </p:cNvPr>
          <p:cNvPicPr>
            <a:picLocks noChangeAspect="1"/>
          </p:cNvPicPr>
          <p:nvPr/>
        </p:nvPicPr>
        <p:blipFill>
          <a:blip r:embed="rId7"/>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40448012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A14E72A-D4C6-42C6-978C-E21B24D6577D}"/>
              </a:ext>
            </a:extLst>
          </p:cNvPr>
          <p:cNvSpPr>
            <a:spLocks noGrp="1"/>
          </p:cNvSpPr>
          <p:nvPr>
            <p:ph type="title"/>
          </p:nvPr>
        </p:nvSpPr>
        <p:spPr>
          <a:xfrm>
            <a:off x="1122025" y="246212"/>
            <a:ext cx="9318171" cy="939800"/>
          </a:xfrm>
        </p:spPr>
        <p:txBody>
          <a:bodyPr/>
          <a:lstStyle/>
          <a:p>
            <a:r>
              <a:rPr lang="fr-FR" dirty="0"/>
              <a:t>Orientations </a:t>
            </a:r>
            <a:r>
              <a:rPr lang="fr-FR" sz="2000" dirty="0"/>
              <a:t>(Nb AEQ)</a:t>
            </a:r>
          </a:p>
        </p:txBody>
      </p:sp>
      <p:pic>
        <p:nvPicPr>
          <p:cNvPr id="13" name="Image 12">
            <a:extLst>
              <a:ext uri="{FF2B5EF4-FFF2-40B4-BE49-F238E27FC236}">
                <a16:creationId xmlns:a16="http://schemas.microsoft.com/office/drawing/2014/main" id="{ED9B4676-0C41-4A40-B244-96B3D4BFC178}"/>
              </a:ext>
            </a:extLst>
          </p:cNvPr>
          <p:cNvPicPr>
            <a:picLocks noChangeAspect="1"/>
          </p:cNvPicPr>
          <p:nvPr/>
        </p:nvPicPr>
        <p:blipFill>
          <a:blip r:embed="rId2">
            <a:duotone>
              <a:schemeClr val="accent3">
                <a:shade val="45000"/>
                <a:satMod val="135000"/>
              </a:schemeClr>
              <a:prstClr val="white"/>
            </a:duotone>
          </a:blip>
          <a:stretch>
            <a:fillRect/>
          </a:stretch>
        </p:blipFill>
        <p:spPr>
          <a:xfrm>
            <a:off x="305062" y="932673"/>
            <a:ext cx="1036410" cy="408467"/>
          </a:xfrm>
          <a:prstGeom prst="rect">
            <a:avLst/>
          </a:prstGeom>
        </p:spPr>
      </p:pic>
      <p:pic>
        <p:nvPicPr>
          <p:cNvPr id="19" name="Image 18">
            <a:extLst>
              <a:ext uri="{FF2B5EF4-FFF2-40B4-BE49-F238E27FC236}">
                <a16:creationId xmlns:a16="http://schemas.microsoft.com/office/drawing/2014/main" id="{C44AF830-B42C-461F-AE22-5C3BDA3F014B}"/>
              </a:ext>
            </a:extLst>
          </p:cNvPr>
          <p:cNvPicPr>
            <a:picLocks noChangeAspect="1"/>
          </p:cNvPicPr>
          <p:nvPr/>
        </p:nvPicPr>
        <p:blipFill>
          <a:blip r:embed="rId2">
            <a:duotone>
              <a:schemeClr val="accent5">
                <a:shade val="45000"/>
                <a:satMod val="135000"/>
              </a:schemeClr>
              <a:prstClr val="white"/>
            </a:duotone>
          </a:blip>
          <a:stretch>
            <a:fillRect/>
          </a:stretch>
        </p:blipFill>
        <p:spPr>
          <a:xfrm>
            <a:off x="5906733" y="255651"/>
            <a:ext cx="1036410" cy="408467"/>
          </a:xfrm>
          <a:prstGeom prst="rect">
            <a:avLst/>
          </a:prstGeom>
        </p:spPr>
      </p:pic>
      <p:pic>
        <p:nvPicPr>
          <p:cNvPr id="21" name="Image 20">
            <a:extLst>
              <a:ext uri="{FF2B5EF4-FFF2-40B4-BE49-F238E27FC236}">
                <a16:creationId xmlns:a16="http://schemas.microsoft.com/office/drawing/2014/main" id="{8411CAC3-93C5-40B0-A5C0-39DA3A40EEF4}"/>
              </a:ext>
            </a:extLst>
          </p:cNvPr>
          <p:cNvPicPr>
            <a:picLocks noChangeAspect="1"/>
          </p:cNvPicPr>
          <p:nvPr/>
        </p:nvPicPr>
        <p:blipFill>
          <a:blip r:embed="rId2">
            <a:duotone>
              <a:schemeClr val="accent2">
                <a:shade val="45000"/>
                <a:satMod val="135000"/>
              </a:schemeClr>
              <a:prstClr val="white"/>
            </a:duotone>
          </a:blip>
          <a:stretch>
            <a:fillRect/>
          </a:stretch>
        </p:blipFill>
        <p:spPr>
          <a:xfrm>
            <a:off x="5906733" y="2026863"/>
            <a:ext cx="1036410" cy="408467"/>
          </a:xfrm>
          <a:prstGeom prst="rect">
            <a:avLst/>
          </a:prstGeom>
        </p:spPr>
      </p:pic>
      <p:pic>
        <p:nvPicPr>
          <p:cNvPr id="22" name="Image 21">
            <a:extLst>
              <a:ext uri="{FF2B5EF4-FFF2-40B4-BE49-F238E27FC236}">
                <a16:creationId xmlns:a16="http://schemas.microsoft.com/office/drawing/2014/main" id="{7AEB4DA7-162F-4025-8635-AB4C72515735}"/>
              </a:ext>
            </a:extLst>
          </p:cNvPr>
          <p:cNvPicPr>
            <a:picLocks noChangeAspect="1"/>
          </p:cNvPicPr>
          <p:nvPr/>
        </p:nvPicPr>
        <p:blipFill>
          <a:blip r:embed="rId2">
            <a:duotone>
              <a:schemeClr val="accent4">
                <a:shade val="45000"/>
                <a:satMod val="135000"/>
              </a:schemeClr>
              <a:prstClr val="white"/>
            </a:duotone>
          </a:blip>
          <a:stretch>
            <a:fillRect/>
          </a:stretch>
        </p:blipFill>
        <p:spPr>
          <a:xfrm>
            <a:off x="5906733" y="3879557"/>
            <a:ext cx="1036410" cy="408467"/>
          </a:xfrm>
          <a:prstGeom prst="rect">
            <a:avLst/>
          </a:prstGeom>
        </p:spPr>
      </p:pic>
      <p:graphicFrame>
        <p:nvGraphicFramePr>
          <p:cNvPr id="14" name="Tableau 13">
            <a:extLst>
              <a:ext uri="{FF2B5EF4-FFF2-40B4-BE49-F238E27FC236}">
                <a16:creationId xmlns:a16="http://schemas.microsoft.com/office/drawing/2014/main" id="{3D613BDE-A960-4D72-A97E-6BE462C01463}"/>
              </a:ext>
            </a:extLst>
          </p:cNvPr>
          <p:cNvGraphicFramePr>
            <a:graphicFrameLocks noGrp="1"/>
          </p:cNvGraphicFramePr>
          <p:nvPr/>
        </p:nvGraphicFramePr>
        <p:xfrm>
          <a:off x="654994" y="1500948"/>
          <a:ext cx="4442300" cy="2017395"/>
        </p:xfrm>
        <a:graphic>
          <a:graphicData uri="http://schemas.openxmlformats.org/drawingml/2006/table">
            <a:tbl>
              <a:tblPr>
                <a:tableStyleId>{5C22544A-7EE6-4342-B048-85BDC9FD1C3A}</a:tableStyleId>
              </a:tblPr>
              <a:tblGrid>
                <a:gridCol w="2318492">
                  <a:extLst>
                    <a:ext uri="{9D8B030D-6E8A-4147-A177-3AD203B41FA5}">
                      <a16:colId xmlns:a16="http://schemas.microsoft.com/office/drawing/2014/main" val="1099874246"/>
                    </a:ext>
                  </a:extLst>
                </a:gridCol>
                <a:gridCol w="1061904">
                  <a:extLst>
                    <a:ext uri="{9D8B030D-6E8A-4147-A177-3AD203B41FA5}">
                      <a16:colId xmlns:a16="http://schemas.microsoft.com/office/drawing/2014/main" val="1944042028"/>
                    </a:ext>
                  </a:extLst>
                </a:gridCol>
                <a:gridCol w="1061904">
                  <a:extLst>
                    <a:ext uri="{9D8B030D-6E8A-4147-A177-3AD203B41FA5}">
                      <a16:colId xmlns:a16="http://schemas.microsoft.com/office/drawing/2014/main" val="79346107"/>
                    </a:ext>
                  </a:extLst>
                </a:gridCol>
              </a:tblGrid>
              <a:tr h="161925">
                <a:tc>
                  <a:txBody>
                    <a:bodyPr/>
                    <a:lstStyle/>
                    <a:p>
                      <a:pPr algn="l" fontAlgn="b"/>
                      <a:endParaRPr lang="fr-FR" sz="1600" b="1" i="0" u="none" strike="noStrike" dirty="0">
                        <a:effectLst/>
                        <a:latin typeface="Arial" panose="020B0604020202020204" pitchFamily="34" charset="0"/>
                      </a:endParaRPr>
                    </a:p>
                  </a:txBody>
                  <a:tcPr marL="9525" marR="9525" marT="9525" marB="0" anchor="b"/>
                </a:tc>
                <a:tc>
                  <a:txBody>
                    <a:bodyPr/>
                    <a:lstStyle/>
                    <a:p>
                      <a:pPr algn="r" fontAlgn="b"/>
                      <a:r>
                        <a:rPr lang="fr-FR" sz="1600" b="1" i="0" u="none" strike="noStrike" dirty="0">
                          <a:solidFill>
                            <a:schemeClr val="bg1">
                              <a:lumMod val="75000"/>
                            </a:schemeClr>
                          </a:solidFill>
                          <a:effectLst/>
                          <a:latin typeface="Arial" panose="020B0604020202020204" pitchFamily="34" charset="0"/>
                        </a:rPr>
                        <a:t>Nb élevages</a:t>
                      </a:r>
                    </a:p>
                  </a:txBody>
                  <a:tcPr marL="9525" marR="9525" marT="9525" marB="0" anchor="b"/>
                </a:tc>
                <a:tc>
                  <a:txBody>
                    <a:bodyPr/>
                    <a:lstStyle/>
                    <a:p>
                      <a:pPr algn="r" fontAlgn="b"/>
                      <a:r>
                        <a:rPr lang="fr-FR" sz="1600" b="1" u="none" strike="noStrike" kern="1200" dirty="0">
                          <a:solidFill>
                            <a:schemeClr val="tx1"/>
                          </a:solidFill>
                          <a:effectLst/>
                          <a:latin typeface="+mn-lt"/>
                          <a:ea typeface="+mn-ea"/>
                          <a:cs typeface="+mn-cs"/>
                        </a:rPr>
                        <a:t>Nb AEQ</a:t>
                      </a:r>
                    </a:p>
                  </a:txBody>
                  <a:tcPr marL="9525" marR="9525" marT="9525" marB="0" anchor="b"/>
                </a:tc>
                <a:extLst>
                  <a:ext uri="{0D108BD9-81ED-4DB2-BD59-A6C34878D82A}">
                    <a16:rowId xmlns:a16="http://schemas.microsoft.com/office/drawing/2014/main" val="333530918"/>
                  </a:ext>
                </a:extLst>
              </a:tr>
              <a:tr h="161925">
                <a:tc>
                  <a:txBody>
                    <a:bodyPr/>
                    <a:lstStyle/>
                    <a:p>
                      <a:pPr algn="l" fontAlgn="b"/>
                      <a:r>
                        <a:rPr lang="fr-FR" sz="1600" b="1" u="none" strike="noStrike" dirty="0">
                          <a:effectLst/>
                        </a:rPr>
                        <a:t>Engraisseur</a:t>
                      </a:r>
                      <a:endParaRPr lang="fr-FR" sz="1600" b="1" i="0" u="none" strike="noStrike" dirty="0">
                        <a:effectLst/>
                        <a:latin typeface="Arial" panose="020B0604020202020204" pitchFamily="34" charset="0"/>
                      </a:endParaRPr>
                    </a:p>
                  </a:txBody>
                  <a:tcPr marL="9525" marR="9525" marT="9525" marB="0" anchor="b"/>
                </a:tc>
                <a:tc>
                  <a:txBody>
                    <a:bodyPr/>
                    <a:lstStyle/>
                    <a:p>
                      <a:pPr algn="r" fontAlgn="b"/>
                      <a:r>
                        <a:rPr lang="fr-FR" sz="1600" b="1" u="none" strike="noStrike" dirty="0">
                          <a:solidFill>
                            <a:schemeClr val="bg1">
                              <a:lumMod val="75000"/>
                            </a:schemeClr>
                          </a:solidFill>
                          <a:effectLst/>
                        </a:rPr>
                        <a:t>37%</a:t>
                      </a:r>
                      <a:endParaRPr lang="fr-FR" sz="1600" b="1" i="0" u="none" strike="noStrike" dirty="0">
                        <a:solidFill>
                          <a:schemeClr val="bg1">
                            <a:lumMod val="75000"/>
                          </a:schemeClr>
                        </a:solidFill>
                        <a:effectLst/>
                        <a:latin typeface="Arial" panose="020B0604020202020204" pitchFamily="34" charset="0"/>
                      </a:endParaRPr>
                    </a:p>
                  </a:txBody>
                  <a:tcPr marL="9525" marR="9525" marT="9525" marB="0" anchor="b"/>
                </a:tc>
                <a:tc>
                  <a:txBody>
                    <a:bodyPr/>
                    <a:lstStyle/>
                    <a:p>
                      <a:pPr algn="r" fontAlgn="b"/>
                      <a:r>
                        <a:rPr lang="fr-FR" sz="1600" b="1" u="none" strike="noStrike" kern="1200" dirty="0">
                          <a:solidFill>
                            <a:schemeClr val="tx1"/>
                          </a:solidFill>
                          <a:effectLst/>
                          <a:latin typeface="+mn-lt"/>
                          <a:ea typeface="+mn-ea"/>
                          <a:cs typeface="+mn-cs"/>
                        </a:rPr>
                        <a:t>25%</a:t>
                      </a:r>
                    </a:p>
                  </a:txBody>
                  <a:tcPr marL="9525" marR="9525" marT="9525" marB="0" anchor="b"/>
                </a:tc>
                <a:extLst>
                  <a:ext uri="{0D108BD9-81ED-4DB2-BD59-A6C34878D82A}">
                    <a16:rowId xmlns:a16="http://schemas.microsoft.com/office/drawing/2014/main" val="421421753"/>
                  </a:ext>
                </a:extLst>
              </a:tr>
              <a:tr h="161925">
                <a:tc>
                  <a:txBody>
                    <a:bodyPr/>
                    <a:lstStyle/>
                    <a:p>
                      <a:pPr algn="l" fontAlgn="b"/>
                      <a:r>
                        <a:rPr lang="fr-FR" sz="1600" u="none" strike="noStrike">
                          <a:effectLst/>
                        </a:rPr>
                        <a:t>Naisseur</a:t>
                      </a:r>
                      <a:endParaRPr lang="fr-FR" sz="1600" b="0" i="0" u="none" strike="noStrike">
                        <a:effectLst/>
                        <a:latin typeface="Arial" panose="020B0604020202020204" pitchFamily="34" charset="0"/>
                      </a:endParaRPr>
                    </a:p>
                  </a:txBody>
                  <a:tcPr marL="9525" marR="9525" marT="9525" marB="0" anchor="b"/>
                </a:tc>
                <a:tc>
                  <a:txBody>
                    <a:bodyPr/>
                    <a:lstStyle/>
                    <a:p>
                      <a:pPr algn="r" fontAlgn="b"/>
                      <a:r>
                        <a:rPr lang="fr-FR" sz="1600" u="none" strike="noStrike" dirty="0">
                          <a:solidFill>
                            <a:schemeClr val="bg1">
                              <a:lumMod val="75000"/>
                            </a:schemeClr>
                          </a:solidFill>
                          <a:effectLst/>
                        </a:rPr>
                        <a:t>6%</a:t>
                      </a:r>
                      <a:endParaRPr lang="fr-FR" sz="1600" b="0" i="0" u="none" strike="noStrike" dirty="0">
                        <a:solidFill>
                          <a:schemeClr val="bg1">
                            <a:lumMod val="75000"/>
                          </a:schemeClr>
                        </a:solidFill>
                        <a:effectLst/>
                        <a:latin typeface="Arial" panose="020B0604020202020204" pitchFamily="34" charset="0"/>
                      </a:endParaRPr>
                    </a:p>
                  </a:txBody>
                  <a:tcPr marL="9525" marR="9525" marT="9525" marB="0" anchor="b"/>
                </a:tc>
                <a:tc>
                  <a:txBody>
                    <a:bodyPr/>
                    <a:lstStyle/>
                    <a:p>
                      <a:pPr algn="r" fontAlgn="b"/>
                      <a:r>
                        <a:rPr lang="fr-FR" sz="1600" b="0" u="none" strike="noStrike" kern="1200" dirty="0">
                          <a:solidFill>
                            <a:schemeClr val="tx1"/>
                          </a:solidFill>
                          <a:effectLst/>
                          <a:latin typeface="+mn-lt"/>
                          <a:ea typeface="+mn-ea"/>
                          <a:cs typeface="+mn-cs"/>
                        </a:rPr>
                        <a:t>6%</a:t>
                      </a:r>
                    </a:p>
                  </a:txBody>
                  <a:tcPr marL="9525" marR="9525" marT="9525" marB="0" anchor="b"/>
                </a:tc>
                <a:extLst>
                  <a:ext uri="{0D108BD9-81ED-4DB2-BD59-A6C34878D82A}">
                    <a16:rowId xmlns:a16="http://schemas.microsoft.com/office/drawing/2014/main" val="1151405486"/>
                  </a:ext>
                </a:extLst>
              </a:tr>
              <a:tr h="161925">
                <a:tc>
                  <a:txBody>
                    <a:bodyPr/>
                    <a:lstStyle/>
                    <a:p>
                      <a:pPr algn="l" fontAlgn="b"/>
                      <a:r>
                        <a:rPr lang="fr-FR" sz="1600" b="1" u="none" strike="noStrike" dirty="0">
                          <a:effectLst/>
                        </a:rPr>
                        <a:t>Naisseur - Engraisseur</a:t>
                      </a:r>
                      <a:endParaRPr lang="fr-FR" sz="1600" b="1" i="0" u="none" strike="noStrike" dirty="0">
                        <a:effectLst/>
                        <a:latin typeface="Arial" panose="020B0604020202020204" pitchFamily="34" charset="0"/>
                      </a:endParaRPr>
                    </a:p>
                  </a:txBody>
                  <a:tcPr marL="9525" marR="9525" marT="9525" marB="0" anchor="b"/>
                </a:tc>
                <a:tc>
                  <a:txBody>
                    <a:bodyPr/>
                    <a:lstStyle/>
                    <a:p>
                      <a:pPr algn="r" fontAlgn="b"/>
                      <a:r>
                        <a:rPr lang="fr-FR" sz="1600" b="1" u="none" strike="noStrike" dirty="0">
                          <a:solidFill>
                            <a:schemeClr val="bg1">
                              <a:lumMod val="75000"/>
                            </a:schemeClr>
                          </a:solidFill>
                          <a:effectLst/>
                        </a:rPr>
                        <a:t>27%</a:t>
                      </a:r>
                      <a:endParaRPr lang="fr-FR" sz="1600" b="1" i="0" u="none" strike="noStrike" dirty="0">
                        <a:solidFill>
                          <a:schemeClr val="bg1">
                            <a:lumMod val="75000"/>
                          </a:schemeClr>
                        </a:solidFill>
                        <a:effectLst/>
                        <a:latin typeface="Arial" panose="020B0604020202020204" pitchFamily="34" charset="0"/>
                      </a:endParaRPr>
                    </a:p>
                  </a:txBody>
                  <a:tcPr marL="9525" marR="9525" marT="9525" marB="0" anchor="b"/>
                </a:tc>
                <a:tc>
                  <a:txBody>
                    <a:bodyPr/>
                    <a:lstStyle/>
                    <a:p>
                      <a:pPr algn="r" fontAlgn="b"/>
                      <a:r>
                        <a:rPr lang="fr-FR" sz="1600" b="1" u="none" strike="noStrike" kern="1200" dirty="0">
                          <a:solidFill>
                            <a:schemeClr val="tx1"/>
                          </a:solidFill>
                          <a:effectLst/>
                          <a:latin typeface="+mn-lt"/>
                          <a:ea typeface="+mn-ea"/>
                          <a:cs typeface="+mn-cs"/>
                        </a:rPr>
                        <a:t>40%</a:t>
                      </a:r>
                    </a:p>
                  </a:txBody>
                  <a:tcPr marL="9525" marR="9525" marT="9525" marB="0" anchor="b"/>
                </a:tc>
                <a:extLst>
                  <a:ext uri="{0D108BD9-81ED-4DB2-BD59-A6C34878D82A}">
                    <a16:rowId xmlns:a16="http://schemas.microsoft.com/office/drawing/2014/main" val="3217807530"/>
                  </a:ext>
                </a:extLst>
              </a:tr>
              <a:tr h="161925">
                <a:tc>
                  <a:txBody>
                    <a:bodyPr/>
                    <a:lstStyle/>
                    <a:p>
                      <a:pPr algn="l" fontAlgn="b"/>
                      <a:r>
                        <a:rPr lang="fr-FR" sz="1600" u="none" strike="noStrike">
                          <a:effectLst/>
                        </a:rPr>
                        <a:t>Naisseur - Post-sevreur</a:t>
                      </a:r>
                      <a:endParaRPr lang="fr-FR" sz="1600" b="0" i="0" u="none" strike="noStrike">
                        <a:effectLst/>
                        <a:latin typeface="Arial" panose="020B0604020202020204" pitchFamily="34" charset="0"/>
                      </a:endParaRPr>
                    </a:p>
                  </a:txBody>
                  <a:tcPr marL="9525" marR="9525" marT="9525" marB="0" anchor="b"/>
                </a:tc>
                <a:tc>
                  <a:txBody>
                    <a:bodyPr/>
                    <a:lstStyle/>
                    <a:p>
                      <a:pPr algn="r" fontAlgn="b"/>
                      <a:r>
                        <a:rPr lang="fr-FR" sz="1600" u="none" strike="noStrike" dirty="0">
                          <a:solidFill>
                            <a:schemeClr val="bg1">
                              <a:lumMod val="75000"/>
                            </a:schemeClr>
                          </a:solidFill>
                          <a:effectLst/>
                        </a:rPr>
                        <a:t>3%</a:t>
                      </a:r>
                      <a:endParaRPr lang="fr-FR" sz="1600" b="0" i="0" u="none" strike="noStrike" dirty="0">
                        <a:solidFill>
                          <a:schemeClr val="bg1">
                            <a:lumMod val="75000"/>
                          </a:schemeClr>
                        </a:solidFill>
                        <a:effectLst/>
                        <a:latin typeface="Arial" panose="020B0604020202020204" pitchFamily="34" charset="0"/>
                      </a:endParaRPr>
                    </a:p>
                  </a:txBody>
                  <a:tcPr marL="9525" marR="9525" marT="9525" marB="0" anchor="b"/>
                </a:tc>
                <a:tc>
                  <a:txBody>
                    <a:bodyPr/>
                    <a:lstStyle/>
                    <a:p>
                      <a:pPr algn="r" fontAlgn="b"/>
                      <a:r>
                        <a:rPr lang="fr-FR" sz="1600" b="0" u="none" strike="noStrike" kern="1200" dirty="0">
                          <a:solidFill>
                            <a:schemeClr val="tx1"/>
                          </a:solidFill>
                          <a:effectLst/>
                          <a:latin typeface="+mn-lt"/>
                          <a:ea typeface="+mn-ea"/>
                          <a:cs typeface="+mn-cs"/>
                        </a:rPr>
                        <a:t>2%</a:t>
                      </a:r>
                    </a:p>
                  </a:txBody>
                  <a:tcPr marL="9525" marR="9525" marT="9525" marB="0" anchor="b"/>
                </a:tc>
                <a:extLst>
                  <a:ext uri="{0D108BD9-81ED-4DB2-BD59-A6C34878D82A}">
                    <a16:rowId xmlns:a16="http://schemas.microsoft.com/office/drawing/2014/main" val="2942059832"/>
                  </a:ext>
                </a:extLst>
              </a:tr>
              <a:tr h="161925">
                <a:tc>
                  <a:txBody>
                    <a:bodyPr/>
                    <a:lstStyle/>
                    <a:p>
                      <a:pPr algn="l" fontAlgn="b"/>
                      <a:r>
                        <a:rPr lang="fr-FR" sz="1600" u="none" strike="noStrike">
                          <a:effectLst/>
                        </a:rPr>
                        <a:t>Post-sevreur</a:t>
                      </a:r>
                      <a:endParaRPr lang="fr-FR" sz="1600" b="0" i="0" u="none" strike="noStrike">
                        <a:effectLst/>
                        <a:latin typeface="Arial" panose="020B0604020202020204" pitchFamily="34" charset="0"/>
                      </a:endParaRPr>
                    </a:p>
                  </a:txBody>
                  <a:tcPr marL="9525" marR="9525" marT="9525" marB="0" anchor="b"/>
                </a:tc>
                <a:tc>
                  <a:txBody>
                    <a:bodyPr/>
                    <a:lstStyle/>
                    <a:p>
                      <a:pPr algn="r" fontAlgn="b"/>
                      <a:r>
                        <a:rPr lang="fr-FR" sz="1600" u="none" strike="noStrike" dirty="0">
                          <a:solidFill>
                            <a:schemeClr val="bg1">
                              <a:lumMod val="75000"/>
                            </a:schemeClr>
                          </a:solidFill>
                          <a:effectLst/>
                        </a:rPr>
                        <a:t>2%</a:t>
                      </a:r>
                      <a:endParaRPr lang="fr-FR" sz="1600" b="0" i="0" u="none" strike="noStrike" dirty="0">
                        <a:solidFill>
                          <a:schemeClr val="bg1">
                            <a:lumMod val="75000"/>
                          </a:schemeClr>
                        </a:solidFill>
                        <a:effectLst/>
                        <a:latin typeface="Arial" panose="020B0604020202020204" pitchFamily="34" charset="0"/>
                      </a:endParaRPr>
                    </a:p>
                  </a:txBody>
                  <a:tcPr marL="9525" marR="9525" marT="9525" marB="0" anchor="b"/>
                </a:tc>
                <a:tc>
                  <a:txBody>
                    <a:bodyPr/>
                    <a:lstStyle/>
                    <a:p>
                      <a:pPr algn="r" fontAlgn="b"/>
                      <a:r>
                        <a:rPr lang="fr-FR" sz="1600" b="0" u="none" strike="noStrike" kern="1200" dirty="0">
                          <a:solidFill>
                            <a:schemeClr val="tx1"/>
                          </a:solidFill>
                          <a:effectLst/>
                          <a:latin typeface="+mn-lt"/>
                          <a:ea typeface="+mn-ea"/>
                          <a:cs typeface="+mn-cs"/>
                        </a:rPr>
                        <a:t>1%</a:t>
                      </a:r>
                    </a:p>
                  </a:txBody>
                  <a:tcPr marL="9525" marR="9525" marT="9525" marB="0" anchor="b"/>
                </a:tc>
                <a:extLst>
                  <a:ext uri="{0D108BD9-81ED-4DB2-BD59-A6C34878D82A}">
                    <a16:rowId xmlns:a16="http://schemas.microsoft.com/office/drawing/2014/main" val="1173450199"/>
                  </a:ext>
                </a:extLst>
              </a:tr>
              <a:tr h="161925">
                <a:tc>
                  <a:txBody>
                    <a:bodyPr/>
                    <a:lstStyle/>
                    <a:p>
                      <a:pPr algn="l" fontAlgn="b"/>
                      <a:r>
                        <a:rPr lang="fr-FR" sz="1600" b="1" u="none" strike="noStrike" dirty="0">
                          <a:effectLst/>
                        </a:rPr>
                        <a:t>Post-</a:t>
                      </a:r>
                      <a:r>
                        <a:rPr lang="fr-FR" sz="1600" b="1" u="none" strike="noStrike" dirty="0" err="1">
                          <a:effectLst/>
                        </a:rPr>
                        <a:t>sevreur</a:t>
                      </a:r>
                      <a:r>
                        <a:rPr lang="fr-FR" sz="1600" b="1" u="none" strike="noStrike" dirty="0">
                          <a:effectLst/>
                        </a:rPr>
                        <a:t> - Engraisseur</a:t>
                      </a:r>
                      <a:endParaRPr lang="fr-FR" sz="1600" b="1" i="0" u="none" strike="noStrike" dirty="0">
                        <a:effectLst/>
                        <a:latin typeface="Arial" panose="020B0604020202020204" pitchFamily="34" charset="0"/>
                      </a:endParaRPr>
                    </a:p>
                  </a:txBody>
                  <a:tcPr marL="9525" marR="9525" marT="9525" marB="0" anchor="b"/>
                </a:tc>
                <a:tc>
                  <a:txBody>
                    <a:bodyPr/>
                    <a:lstStyle/>
                    <a:p>
                      <a:pPr algn="r" fontAlgn="b"/>
                      <a:r>
                        <a:rPr lang="fr-FR" sz="1600" b="1" u="none" strike="noStrike" dirty="0">
                          <a:solidFill>
                            <a:schemeClr val="bg1">
                              <a:lumMod val="75000"/>
                            </a:schemeClr>
                          </a:solidFill>
                          <a:effectLst/>
                        </a:rPr>
                        <a:t>25%</a:t>
                      </a:r>
                      <a:endParaRPr lang="fr-FR" sz="1600" b="1" i="0" u="none" strike="noStrike" dirty="0">
                        <a:solidFill>
                          <a:schemeClr val="bg1">
                            <a:lumMod val="75000"/>
                          </a:schemeClr>
                        </a:solidFill>
                        <a:effectLst/>
                        <a:latin typeface="Arial" panose="020B0604020202020204" pitchFamily="34" charset="0"/>
                      </a:endParaRPr>
                    </a:p>
                  </a:txBody>
                  <a:tcPr marL="9525" marR="9525" marT="9525" marB="0" anchor="b"/>
                </a:tc>
                <a:tc>
                  <a:txBody>
                    <a:bodyPr/>
                    <a:lstStyle/>
                    <a:p>
                      <a:pPr algn="r" fontAlgn="b"/>
                      <a:r>
                        <a:rPr lang="fr-FR" sz="1600" b="1" u="none" strike="noStrike" kern="1200" dirty="0">
                          <a:solidFill>
                            <a:schemeClr val="tx1"/>
                          </a:solidFill>
                          <a:effectLst/>
                          <a:latin typeface="+mn-lt"/>
                          <a:ea typeface="+mn-ea"/>
                          <a:cs typeface="+mn-cs"/>
                        </a:rPr>
                        <a:t>26%</a:t>
                      </a:r>
                    </a:p>
                  </a:txBody>
                  <a:tcPr marL="9525" marR="9525" marT="9525" marB="0" anchor="b"/>
                </a:tc>
                <a:extLst>
                  <a:ext uri="{0D108BD9-81ED-4DB2-BD59-A6C34878D82A}">
                    <a16:rowId xmlns:a16="http://schemas.microsoft.com/office/drawing/2014/main" val="1205635425"/>
                  </a:ext>
                </a:extLst>
              </a:tr>
            </a:tbl>
          </a:graphicData>
        </a:graphic>
      </p:graphicFrame>
      <p:sp>
        <p:nvSpPr>
          <p:cNvPr id="15" name="Forme libre : forme 14">
            <a:extLst>
              <a:ext uri="{FF2B5EF4-FFF2-40B4-BE49-F238E27FC236}">
                <a16:creationId xmlns:a16="http://schemas.microsoft.com/office/drawing/2014/main" id="{B357B8CA-9F67-4DE9-9444-A13F39244BCE}"/>
              </a:ext>
            </a:extLst>
          </p:cNvPr>
          <p:cNvSpPr/>
          <p:nvPr/>
        </p:nvSpPr>
        <p:spPr>
          <a:xfrm>
            <a:off x="3236624" y="985699"/>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Image 15" descr="silhouette porc.png">
            <a:extLst>
              <a:ext uri="{FF2B5EF4-FFF2-40B4-BE49-F238E27FC236}">
                <a16:creationId xmlns:a16="http://schemas.microsoft.com/office/drawing/2014/main" id="{B0E04FC3-3ECF-479E-98A1-A4B3879E7EB3}"/>
              </a:ext>
            </a:extLst>
          </p:cNvPr>
          <p:cNvPicPr>
            <a:picLocks noChangeAspect="1"/>
          </p:cNvPicPr>
          <p:nvPr/>
        </p:nvPicPr>
        <p:blipFill>
          <a:blip r:embed="rId3"/>
          <a:stretch>
            <a:fillRect/>
          </a:stretch>
        </p:blipFill>
        <p:spPr>
          <a:xfrm>
            <a:off x="4187443" y="1026368"/>
            <a:ext cx="584608" cy="388014"/>
          </a:xfrm>
          <a:prstGeom prst="rect">
            <a:avLst/>
          </a:prstGeom>
        </p:spPr>
      </p:pic>
      <p:graphicFrame>
        <p:nvGraphicFramePr>
          <p:cNvPr id="17" name="Graphique 16">
            <a:extLst>
              <a:ext uri="{FF2B5EF4-FFF2-40B4-BE49-F238E27FC236}">
                <a16:creationId xmlns:a16="http://schemas.microsoft.com/office/drawing/2014/main" id="{EA9EED81-78D6-4CD5-9E1F-CB59DB246002}"/>
              </a:ext>
              <a:ext uri="{147F2762-F138-4A5C-976F-8EAC2B608ADB}">
                <a16:predDERef xmlns:a16="http://schemas.microsoft.com/office/drawing/2014/main" pred="{9467D666-9AD1-41CF-B0F8-A891C5380D5C}"/>
              </a:ext>
            </a:extLst>
          </p:cNvPr>
          <p:cNvGraphicFramePr>
            <a:graphicFrameLocks/>
          </p:cNvGraphicFramePr>
          <p:nvPr/>
        </p:nvGraphicFramePr>
        <p:xfrm>
          <a:off x="654994" y="3678151"/>
          <a:ext cx="5251738" cy="29432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Graphique 17">
            <a:extLst>
              <a:ext uri="{FF2B5EF4-FFF2-40B4-BE49-F238E27FC236}">
                <a16:creationId xmlns:a16="http://schemas.microsoft.com/office/drawing/2014/main" id="{0851DD22-2020-4941-B979-50BC2D83677E}"/>
              </a:ext>
              <a:ext uri="{147F2762-F138-4A5C-976F-8EAC2B608ADB}">
                <a16:predDERef xmlns:a16="http://schemas.microsoft.com/office/drawing/2014/main" pred="{19F17820-691C-43CA-8CF9-6A9804DB81A1}"/>
              </a:ext>
            </a:extLst>
          </p:cNvPr>
          <p:cNvGraphicFramePr>
            <a:graphicFrameLocks/>
          </p:cNvGraphicFramePr>
          <p:nvPr/>
        </p:nvGraphicFramePr>
        <p:xfrm>
          <a:off x="7523382" y="130105"/>
          <a:ext cx="3833924" cy="20136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7" name="Graphique 26">
            <a:extLst>
              <a:ext uri="{FF2B5EF4-FFF2-40B4-BE49-F238E27FC236}">
                <a16:creationId xmlns:a16="http://schemas.microsoft.com/office/drawing/2014/main" id="{3B54A3CA-7334-429D-B078-5D819B5BEFDD}"/>
              </a:ext>
              <a:ext uri="{147F2762-F138-4A5C-976F-8EAC2B608ADB}">
                <a16:predDERef xmlns:a16="http://schemas.microsoft.com/office/drawing/2014/main" pred="{0851DD22-2020-4941-B979-50BC2D83677E}"/>
              </a:ext>
            </a:extLst>
          </p:cNvPr>
          <p:cNvGraphicFramePr>
            <a:graphicFrameLocks/>
          </p:cNvGraphicFramePr>
          <p:nvPr/>
        </p:nvGraphicFramePr>
        <p:xfrm>
          <a:off x="7451003" y="3944440"/>
          <a:ext cx="4455150" cy="213170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Graphique 27">
            <a:extLst>
              <a:ext uri="{FF2B5EF4-FFF2-40B4-BE49-F238E27FC236}">
                <a16:creationId xmlns:a16="http://schemas.microsoft.com/office/drawing/2014/main" id="{B3A8951D-4D6D-4B4F-95C5-E6E9B85ADBC2}"/>
              </a:ext>
              <a:ext uri="{147F2762-F138-4A5C-976F-8EAC2B608ADB}">
                <a16:predDERef xmlns:a16="http://schemas.microsoft.com/office/drawing/2014/main" pred="{5EE39973-F044-49AE-9904-21F21FF550C0}"/>
              </a:ext>
            </a:extLst>
          </p:cNvPr>
          <p:cNvGraphicFramePr>
            <a:graphicFrameLocks/>
          </p:cNvGraphicFramePr>
          <p:nvPr/>
        </p:nvGraphicFramePr>
        <p:xfrm>
          <a:off x="7523382" y="2020100"/>
          <a:ext cx="4193521" cy="2039149"/>
        </p:xfrm>
        <a:graphic>
          <a:graphicData uri="http://schemas.openxmlformats.org/drawingml/2006/chart">
            <c:chart xmlns:c="http://schemas.openxmlformats.org/drawingml/2006/chart" xmlns:r="http://schemas.openxmlformats.org/officeDocument/2006/relationships" r:id="rId7"/>
          </a:graphicData>
        </a:graphic>
      </p:graphicFrame>
      <p:sp>
        <p:nvSpPr>
          <p:cNvPr id="29" name="Espace réservé du numéro de diapositive 3">
            <a:extLst>
              <a:ext uri="{FF2B5EF4-FFF2-40B4-BE49-F238E27FC236}">
                <a16:creationId xmlns:a16="http://schemas.microsoft.com/office/drawing/2014/main" id="{933642A4-C8DA-46D0-8E99-85FCE47E9A86}"/>
              </a:ext>
            </a:extLst>
          </p:cNvPr>
          <p:cNvSpPr txBox="1">
            <a:spLocks/>
          </p:cNvSpPr>
          <p:nvPr/>
        </p:nvSpPr>
        <p:spPr>
          <a:xfrm>
            <a:off x="204254" y="6431656"/>
            <a:ext cx="1238026" cy="365125"/>
          </a:xfrm>
          <a:prstGeom prst="rect">
            <a:avLst/>
          </a:prstGeom>
        </p:spPr>
        <p:txBody>
          <a:bodyPr vert="horz" lIns="91440" tIns="45720" rIns="91440" bIns="45720" rtlCol="0" anchor="ctr"/>
          <a:lstStyle>
            <a:defPPr>
              <a:defRPr lang="fr-FR"/>
            </a:defPPr>
            <a:lvl1pPr marL="0" algn="l" defTabSz="914400" rtl="0" eaLnBrk="1" latinLnBrk="0" hangingPunct="1">
              <a:defRPr sz="1600" kern="1200">
                <a:solidFill>
                  <a:srgbClr val="DDE0E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04B038A-AB6F-4ABE-AFA1-418ECD5C6A57}" type="slidenum">
              <a:rPr kumimoji="0" lang="fr-FR" altLang="fr-FR" sz="1600" b="0" i="0" u="none" strike="noStrike" kern="1200" cap="none" spc="0" normalizeH="0" baseline="0" noProof="0" smtClean="0">
                <a:ln>
                  <a:noFill/>
                </a:ln>
                <a:solidFill>
                  <a:srgbClr val="DDE0E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fr-FR" altLang="fr-FR" sz="1600" b="0" i="0" u="none" strike="noStrike" kern="1200" cap="none" spc="0" normalizeH="0" baseline="0" noProof="0" dirty="0">
              <a:ln>
                <a:noFill/>
              </a:ln>
              <a:solidFill>
                <a:srgbClr val="DDE0E3"/>
              </a:solidFill>
              <a:effectLst/>
              <a:uLnTx/>
              <a:uFillTx/>
              <a:latin typeface="Calibri" panose="020F0502020204030204"/>
              <a:ea typeface="+mn-ea"/>
              <a:cs typeface="+mn-cs"/>
            </a:endParaRPr>
          </a:p>
        </p:txBody>
      </p:sp>
      <p:pic>
        <p:nvPicPr>
          <p:cNvPr id="2" name="Content Placeholder 3">
            <a:extLst>
              <a:ext uri="{FF2B5EF4-FFF2-40B4-BE49-F238E27FC236}">
                <a16:creationId xmlns:a16="http://schemas.microsoft.com/office/drawing/2014/main" id="{264A0B02-671F-F021-513F-EFAC1BA34B8A}"/>
              </a:ext>
            </a:extLst>
          </p:cNvPr>
          <p:cNvPicPr>
            <a:picLocks noChangeAspect="1"/>
          </p:cNvPicPr>
          <p:nvPr/>
        </p:nvPicPr>
        <p:blipFill>
          <a:blip r:embed="rId8"/>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41050225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A14E72A-D4C6-42C6-978C-E21B24D6577D}"/>
              </a:ext>
            </a:extLst>
          </p:cNvPr>
          <p:cNvSpPr>
            <a:spLocks noGrp="1"/>
          </p:cNvSpPr>
          <p:nvPr>
            <p:ph type="title"/>
          </p:nvPr>
        </p:nvSpPr>
        <p:spPr>
          <a:xfrm>
            <a:off x="1007377" y="212742"/>
            <a:ext cx="9318171" cy="939800"/>
          </a:xfrm>
        </p:spPr>
        <p:txBody>
          <a:bodyPr/>
          <a:lstStyle/>
          <a:p>
            <a:r>
              <a:rPr lang="fr-FR" dirty="0"/>
              <a:t>Productions différenciées</a:t>
            </a:r>
          </a:p>
        </p:txBody>
      </p:sp>
      <p:pic>
        <p:nvPicPr>
          <p:cNvPr id="10" name="Image 9">
            <a:extLst>
              <a:ext uri="{FF2B5EF4-FFF2-40B4-BE49-F238E27FC236}">
                <a16:creationId xmlns:a16="http://schemas.microsoft.com/office/drawing/2014/main" id="{C92C321D-BCBE-488A-955A-25B4EE205793}"/>
              </a:ext>
            </a:extLst>
          </p:cNvPr>
          <p:cNvPicPr>
            <a:picLocks noChangeAspect="1"/>
          </p:cNvPicPr>
          <p:nvPr/>
        </p:nvPicPr>
        <p:blipFill>
          <a:blip r:embed="rId2">
            <a:duotone>
              <a:schemeClr val="accent4">
                <a:shade val="45000"/>
                <a:satMod val="135000"/>
              </a:schemeClr>
              <a:prstClr val="white"/>
            </a:duotone>
          </a:blip>
          <a:stretch>
            <a:fillRect/>
          </a:stretch>
        </p:blipFill>
        <p:spPr>
          <a:xfrm>
            <a:off x="6180501" y="4083790"/>
            <a:ext cx="1036410" cy="408467"/>
          </a:xfrm>
          <a:prstGeom prst="rect">
            <a:avLst/>
          </a:prstGeom>
        </p:spPr>
      </p:pic>
      <p:sp>
        <p:nvSpPr>
          <p:cNvPr id="11" name="ZoneTexte 10">
            <a:extLst>
              <a:ext uri="{FF2B5EF4-FFF2-40B4-BE49-F238E27FC236}">
                <a16:creationId xmlns:a16="http://schemas.microsoft.com/office/drawing/2014/main" id="{94EE8031-C7FF-4541-83EE-A36400752A48}"/>
              </a:ext>
            </a:extLst>
          </p:cNvPr>
          <p:cNvSpPr txBox="1"/>
          <p:nvPr/>
        </p:nvSpPr>
        <p:spPr>
          <a:xfrm>
            <a:off x="6259412" y="4574547"/>
            <a:ext cx="56170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Toutes les productions différenciées sont dans le groupe 3</a:t>
            </a:r>
            <a:endPar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Espace réservé du numéro de diapositive 3">
            <a:extLst>
              <a:ext uri="{FF2B5EF4-FFF2-40B4-BE49-F238E27FC236}">
                <a16:creationId xmlns:a16="http://schemas.microsoft.com/office/drawing/2014/main" id="{7DAF3B36-4FEB-4C2F-B6CF-5639C01F457F}"/>
              </a:ext>
            </a:extLst>
          </p:cNvPr>
          <p:cNvSpPr txBox="1">
            <a:spLocks/>
          </p:cNvSpPr>
          <p:nvPr/>
        </p:nvSpPr>
        <p:spPr>
          <a:xfrm>
            <a:off x="204254" y="6431656"/>
            <a:ext cx="1238026" cy="365125"/>
          </a:xfrm>
          <a:prstGeom prst="rect">
            <a:avLst/>
          </a:prstGeom>
        </p:spPr>
        <p:txBody>
          <a:bodyPr vert="horz" lIns="91440" tIns="45720" rIns="91440" bIns="45720" rtlCol="0" anchor="ctr"/>
          <a:lstStyle>
            <a:defPPr>
              <a:defRPr lang="fr-FR"/>
            </a:defPPr>
            <a:lvl1pPr marL="0" algn="l" defTabSz="914400" rtl="0" eaLnBrk="1" latinLnBrk="0" hangingPunct="1">
              <a:defRPr sz="1600" kern="1200">
                <a:solidFill>
                  <a:srgbClr val="DDE0E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04B038A-AB6F-4ABE-AFA1-418ECD5C6A57}" type="slidenum">
              <a:rPr kumimoji="0" lang="fr-FR" altLang="fr-FR" sz="1600" b="0" i="0" u="none" strike="noStrike" kern="1200" cap="none" spc="0" normalizeH="0" baseline="0" noProof="0" smtClean="0">
                <a:ln>
                  <a:noFill/>
                </a:ln>
                <a:solidFill>
                  <a:srgbClr val="DDE0E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fr-FR" altLang="fr-FR" sz="1600" b="0" i="0" u="none" strike="noStrike" kern="1200" cap="none" spc="0" normalizeH="0" baseline="0" noProof="0" dirty="0">
              <a:ln>
                <a:noFill/>
              </a:ln>
              <a:solidFill>
                <a:srgbClr val="DDE0E3"/>
              </a:solidFill>
              <a:effectLst/>
              <a:uLnTx/>
              <a:uFillTx/>
              <a:latin typeface="Calibri" panose="020F0502020204030204"/>
              <a:ea typeface="+mn-ea"/>
              <a:cs typeface="+mn-cs"/>
            </a:endParaRPr>
          </a:p>
        </p:txBody>
      </p:sp>
      <p:pic>
        <p:nvPicPr>
          <p:cNvPr id="2" name="Content Placeholder 3">
            <a:extLst>
              <a:ext uri="{FF2B5EF4-FFF2-40B4-BE49-F238E27FC236}">
                <a16:creationId xmlns:a16="http://schemas.microsoft.com/office/drawing/2014/main" id="{DCFE5102-8AAC-61AA-E496-2E943E91DC87}"/>
              </a:ext>
            </a:extLst>
          </p:cNvPr>
          <p:cNvPicPr>
            <a:picLocks noChangeAspect="1"/>
          </p:cNvPicPr>
          <p:nvPr/>
        </p:nvPicPr>
        <p:blipFill>
          <a:blip r:embed="rId3"/>
          <a:stretch>
            <a:fillRect/>
          </a:stretch>
        </p:blipFill>
        <p:spPr>
          <a:xfrm>
            <a:off x="261787" y="6334125"/>
            <a:ext cx="1544381" cy="292904"/>
          </a:xfrm>
          <a:prstGeom prst="rect">
            <a:avLst/>
          </a:prstGeom>
        </p:spPr>
      </p:pic>
      <p:pic>
        <p:nvPicPr>
          <p:cNvPr id="14" name="Image 13">
            <a:extLst>
              <a:ext uri="{FF2B5EF4-FFF2-40B4-BE49-F238E27FC236}">
                <a16:creationId xmlns:a16="http://schemas.microsoft.com/office/drawing/2014/main" id="{A2CA8B8F-07CF-D950-E4CE-C0B0E5AA36A4}"/>
              </a:ext>
            </a:extLst>
          </p:cNvPr>
          <p:cNvPicPr>
            <a:picLocks noChangeAspect="1"/>
          </p:cNvPicPr>
          <p:nvPr/>
        </p:nvPicPr>
        <p:blipFill>
          <a:blip r:embed="rId4"/>
          <a:stretch>
            <a:fillRect/>
          </a:stretch>
        </p:blipFill>
        <p:spPr>
          <a:xfrm>
            <a:off x="6180501" y="1756001"/>
            <a:ext cx="5878149" cy="1962671"/>
          </a:xfrm>
          <a:prstGeom prst="rect">
            <a:avLst/>
          </a:prstGeom>
        </p:spPr>
      </p:pic>
      <p:pic>
        <p:nvPicPr>
          <p:cNvPr id="16" name="Image 15">
            <a:extLst>
              <a:ext uri="{FF2B5EF4-FFF2-40B4-BE49-F238E27FC236}">
                <a16:creationId xmlns:a16="http://schemas.microsoft.com/office/drawing/2014/main" id="{54867879-D7A0-EB61-B53F-69F2082643E6}"/>
              </a:ext>
            </a:extLst>
          </p:cNvPr>
          <p:cNvPicPr>
            <a:picLocks noChangeAspect="1"/>
          </p:cNvPicPr>
          <p:nvPr/>
        </p:nvPicPr>
        <p:blipFill>
          <a:blip r:embed="rId5"/>
          <a:stretch>
            <a:fillRect/>
          </a:stretch>
        </p:blipFill>
        <p:spPr>
          <a:xfrm>
            <a:off x="315572" y="1625161"/>
            <a:ext cx="5754755" cy="3607677"/>
          </a:xfrm>
          <a:prstGeom prst="rect">
            <a:avLst/>
          </a:prstGeom>
        </p:spPr>
      </p:pic>
    </p:spTree>
    <p:extLst>
      <p:ext uri="{BB962C8B-B14F-4D97-AF65-F5344CB8AC3E}">
        <p14:creationId xmlns:p14="http://schemas.microsoft.com/office/powerpoint/2010/main" val="1570382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58F926-6048-406E-B63E-BB734A48E655}"/>
              </a:ext>
            </a:extLst>
          </p:cNvPr>
          <p:cNvSpPr>
            <a:spLocks noGrp="1"/>
          </p:cNvSpPr>
          <p:nvPr>
            <p:ph type="title"/>
          </p:nvPr>
        </p:nvSpPr>
        <p:spPr>
          <a:xfrm>
            <a:off x="928775" y="2311288"/>
            <a:ext cx="10515600" cy="995401"/>
          </a:xfrm>
        </p:spPr>
        <p:txBody>
          <a:bodyPr/>
          <a:lstStyle/>
          <a:p>
            <a:r>
              <a:rPr lang="fr-FR" dirty="0"/>
              <a:t>Performances environnementales</a:t>
            </a:r>
          </a:p>
        </p:txBody>
      </p:sp>
      <p:sp>
        <p:nvSpPr>
          <p:cNvPr id="4" name="Espace réservé du numéro de diapositive 3">
            <a:extLst>
              <a:ext uri="{FF2B5EF4-FFF2-40B4-BE49-F238E27FC236}">
                <a16:creationId xmlns:a16="http://schemas.microsoft.com/office/drawing/2014/main" id="{0FB5E9B1-E6B2-47BD-8F5A-B16CAAF993FF}"/>
              </a:ext>
            </a:extLst>
          </p:cNvPr>
          <p:cNvSpPr txBox="1">
            <a:spLocks/>
          </p:cNvSpPr>
          <p:nvPr/>
        </p:nvSpPr>
        <p:spPr>
          <a:xfrm>
            <a:off x="204254" y="6431656"/>
            <a:ext cx="1238026" cy="365125"/>
          </a:xfrm>
          <a:prstGeom prst="rect">
            <a:avLst/>
          </a:prstGeom>
        </p:spPr>
        <p:txBody>
          <a:bodyPr vert="horz" lIns="91440" tIns="45720" rIns="91440" bIns="45720" rtlCol="0" anchor="ctr"/>
          <a:lstStyle>
            <a:defPPr>
              <a:defRPr lang="fr-FR"/>
            </a:defPPr>
            <a:lvl1pPr marL="0" algn="l" defTabSz="914400" rtl="0" eaLnBrk="1" latinLnBrk="0" hangingPunct="1">
              <a:defRPr sz="1600" kern="1200">
                <a:solidFill>
                  <a:srgbClr val="DDE0E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04B038A-AB6F-4ABE-AFA1-418ECD5C6A57}" type="slidenum">
              <a:rPr kumimoji="0" lang="fr-FR" altLang="fr-FR" sz="1600" b="0" i="0" u="none" strike="noStrike" kern="1200" cap="none" spc="0" normalizeH="0" baseline="0" noProof="0" smtClean="0">
                <a:ln>
                  <a:noFill/>
                </a:ln>
                <a:solidFill>
                  <a:srgbClr val="DDE0E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fr-FR" altLang="fr-FR" sz="1600" b="0" i="0" u="none" strike="noStrike" kern="1200" cap="none" spc="0" normalizeH="0" baseline="0" noProof="0" dirty="0">
              <a:ln>
                <a:noFill/>
              </a:ln>
              <a:solidFill>
                <a:srgbClr val="DDE0E3"/>
              </a:solidFill>
              <a:effectLst/>
              <a:uLnTx/>
              <a:uFillTx/>
              <a:latin typeface="Calibri" panose="020F0502020204030204"/>
              <a:ea typeface="+mn-ea"/>
              <a:cs typeface="+mn-cs"/>
            </a:endParaRPr>
          </a:p>
        </p:txBody>
      </p:sp>
      <p:pic>
        <p:nvPicPr>
          <p:cNvPr id="3" name="Content Placeholder 3">
            <a:extLst>
              <a:ext uri="{FF2B5EF4-FFF2-40B4-BE49-F238E27FC236}">
                <a16:creationId xmlns:a16="http://schemas.microsoft.com/office/drawing/2014/main" id="{E2A2808B-A9B2-9B90-2FB5-4AD4ABF30AF1}"/>
              </a:ext>
            </a:extLst>
          </p:cNvPr>
          <p:cNvPicPr>
            <a:picLocks noChangeAspect="1"/>
          </p:cNvPicPr>
          <p:nvPr/>
        </p:nvPicPr>
        <p:blipFill>
          <a:blip r:embed="rId2"/>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2996575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C10047-55F8-18DE-C380-44698A381A81}"/>
              </a:ext>
            </a:extLst>
          </p:cNvPr>
          <p:cNvSpPr>
            <a:spLocks noGrp="1"/>
          </p:cNvSpPr>
          <p:nvPr>
            <p:ph type="title"/>
          </p:nvPr>
        </p:nvSpPr>
        <p:spPr>
          <a:xfrm>
            <a:off x="133200" y="365125"/>
            <a:ext cx="10980000" cy="864000"/>
          </a:xfrm>
        </p:spPr>
        <p:txBody>
          <a:bodyPr/>
          <a:lstStyle/>
          <a:p>
            <a:r>
              <a:rPr lang="fr-FR"/>
              <a:t>La typologie INOSYS </a:t>
            </a:r>
            <a:r>
              <a:rPr lang="fr-FR" err="1"/>
              <a:t>Qésako</a:t>
            </a:r>
            <a:r>
              <a:rPr lang="fr-FR"/>
              <a:t> ? </a:t>
            </a:r>
          </a:p>
        </p:txBody>
      </p:sp>
      <p:sp>
        <p:nvSpPr>
          <p:cNvPr id="8" name="Espace réservé du contenu 7">
            <a:extLst>
              <a:ext uri="{FF2B5EF4-FFF2-40B4-BE49-F238E27FC236}">
                <a16:creationId xmlns:a16="http://schemas.microsoft.com/office/drawing/2014/main" id="{ACF23CE9-29DF-6D73-7C03-A92C52C92D1C}"/>
              </a:ext>
            </a:extLst>
          </p:cNvPr>
          <p:cNvSpPr>
            <a:spLocks noGrp="1"/>
          </p:cNvSpPr>
          <p:nvPr>
            <p:ph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4A8CE5D-8B70-C477-60AF-4C223092B046}"/>
              </a:ext>
            </a:extLst>
          </p:cNvPr>
          <p:cNvSpPr>
            <a:spLocks noGrp="1"/>
          </p:cNvSpPr>
          <p:nvPr>
            <p:ph type="sldNum" sz="quarter" idx="12"/>
          </p:nvPr>
        </p:nvSpPr>
        <p:spPr>
          <a:xfrm>
            <a:off x="11353800" y="3246437"/>
            <a:ext cx="838200" cy="365125"/>
          </a:xfrm>
        </p:spPr>
        <p:txBody>
          <a:bodyPr/>
          <a:lstStyle/>
          <a:p>
            <a:pPr lvl="0"/>
            <a:fld id="{6055246E-81F2-4716-A341-6139E5705588}" type="slidenum">
              <a:rPr lang="fr-FR" noProof="0" smtClean="0"/>
              <a:pPr lvl="0"/>
              <a:t>7</a:t>
            </a:fld>
            <a:endParaRPr lang="fr-FR" noProof="0"/>
          </a:p>
        </p:txBody>
      </p:sp>
      <p:grpSp>
        <p:nvGrpSpPr>
          <p:cNvPr id="34" name="Groupe 33">
            <a:extLst>
              <a:ext uri="{FF2B5EF4-FFF2-40B4-BE49-F238E27FC236}">
                <a16:creationId xmlns:a16="http://schemas.microsoft.com/office/drawing/2014/main" id="{D0C25989-E13C-59F8-A994-406A8EB95544}"/>
              </a:ext>
            </a:extLst>
          </p:cNvPr>
          <p:cNvGrpSpPr/>
          <p:nvPr/>
        </p:nvGrpSpPr>
        <p:grpSpPr>
          <a:xfrm>
            <a:off x="8557922" y="2786190"/>
            <a:ext cx="2321442" cy="2686662"/>
            <a:chOff x="8557922" y="2786190"/>
            <a:chExt cx="2321442" cy="2686662"/>
          </a:xfrm>
        </p:grpSpPr>
        <p:sp>
          <p:nvSpPr>
            <p:cNvPr id="10" name="ZoneTexte 9">
              <a:extLst>
                <a:ext uri="{FF2B5EF4-FFF2-40B4-BE49-F238E27FC236}">
                  <a16:creationId xmlns:a16="http://schemas.microsoft.com/office/drawing/2014/main" id="{11C74BAE-6B30-F633-DA1D-C421AA48128D}"/>
                </a:ext>
              </a:extLst>
            </p:cNvPr>
            <p:cNvSpPr txBox="1"/>
            <p:nvPr/>
          </p:nvSpPr>
          <p:spPr>
            <a:xfrm>
              <a:off x="8557922" y="4303301"/>
              <a:ext cx="232144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B050"/>
                  </a:solidFill>
                  <a:effectLst/>
                  <a:uLnTx/>
                  <a:uFillTx/>
                  <a:latin typeface="Verdana"/>
                  <a:ea typeface="+mn-ea"/>
                  <a:cs typeface="+mn-cs"/>
                </a:rPr>
                <a:t>Une typologie homogène au niveau national pour toutes les filières agricoles dans tous les territoires</a:t>
              </a:r>
            </a:p>
          </p:txBody>
        </p:sp>
        <p:pic>
          <p:nvPicPr>
            <p:cNvPr id="12" name="Graphique 11" descr="Agriculture avec un remplissage uni">
              <a:extLst>
                <a:ext uri="{FF2B5EF4-FFF2-40B4-BE49-F238E27FC236}">
                  <a16:creationId xmlns:a16="http://schemas.microsoft.com/office/drawing/2014/main" id="{B26DE942-AA46-E714-4DD8-F8E292DE8D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57922" y="2786190"/>
              <a:ext cx="1041226" cy="1041226"/>
            </a:xfrm>
            <a:prstGeom prst="rect">
              <a:avLst/>
            </a:prstGeom>
          </p:spPr>
        </p:pic>
        <p:pic>
          <p:nvPicPr>
            <p:cNvPr id="22" name="Graphique 21" descr="Sac de courses avec un remplissage uni">
              <a:extLst>
                <a:ext uri="{FF2B5EF4-FFF2-40B4-BE49-F238E27FC236}">
                  <a16:creationId xmlns:a16="http://schemas.microsoft.com/office/drawing/2014/main" id="{8809168D-6318-E8E1-5EB5-352609F04C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59434" y="3106484"/>
              <a:ext cx="1041226" cy="1041226"/>
            </a:xfrm>
            <a:prstGeom prst="rect">
              <a:avLst/>
            </a:prstGeom>
          </p:spPr>
        </p:pic>
      </p:grpSp>
      <p:grpSp>
        <p:nvGrpSpPr>
          <p:cNvPr id="33" name="Groupe 32">
            <a:extLst>
              <a:ext uri="{FF2B5EF4-FFF2-40B4-BE49-F238E27FC236}">
                <a16:creationId xmlns:a16="http://schemas.microsoft.com/office/drawing/2014/main" id="{6CF1831B-330C-C3FD-5FD1-45FF22F069EA}"/>
              </a:ext>
            </a:extLst>
          </p:cNvPr>
          <p:cNvGrpSpPr/>
          <p:nvPr/>
        </p:nvGrpSpPr>
        <p:grpSpPr>
          <a:xfrm>
            <a:off x="4667153" y="3233310"/>
            <a:ext cx="2216894" cy="2614211"/>
            <a:chOff x="4667153" y="3233310"/>
            <a:chExt cx="2216894" cy="2614211"/>
          </a:xfrm>
        </p:grpSpPr>
        <p:sp>
          <p:nvSpPr>
            <p:cNvPr id="7" name="ZoneTexte 6">
              <a:extLst>
                <a:ext uri="{FF2B5EF4-FFF2-40B4-BE49-F238E27FC236}">
                  <a16:creationId xmlns:a16="http://schemas.microsoft.com/office/drawing/2014/main" id="{7D0C333D-B241-8D9F-05FC-12FA6630148A}"/>
                </a:ext>
              </a:extLst>
            </p:cNvPr>
            <p:cNvSpPr txBox="1"/>
            <p:nvPr/>
          </p:nvSpPr>
          <p:spPr>
            <a:xfrm>
              <a:off x="4667153" y="3233310"/>
              <a:ext cx="199892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B0F0"/>
                  </a:solidFill>
                  <a:effectLst/>
                  <a:uLnTx/>
                  <a:uFillTx/>
                  <a:latin typeface="Verdana"/>
                  <a:ea typeface="+mn-ea"/>
                  <a:cs typeface="+mn-cs"/>
                </a:rPr>
                <a:t>Une façon de définir les exploitations agricoles appuyée sur du dire d’experts</a:t>
              </a:r>
            </a:p>
          </p:txBody>
        </p:sp>
        <p:pic>
          <p:nvPicPr>
            <p:cNvPr id="19" name="Graphique 18" descr="Avis des clients avec un remplissage uni">
              <a:extLst>
                <a:ext uri="{FF2B5EF4-FFF2-40B4-BE49-F238E27FC236}">
                  <a16:creationId xmlns:a16="http://schemas.microsoft.com/office/drawing/2014/main" id="{91C76733-ED32-E616-42E0-CE89EF4B8A1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81553" y="4370682"/>
              <a:ext cx="1302494" cy="1302494"/>
            </a:xfrm>
            <a:prstGeom prst="rect">
              <a:avLst/>
            </a:prstGeom>
          </p:spPr>
        </p:pic>
        <p:pic>
          <p:nvPicPr>
            <p:cNvPr id="24" name="Graphique 23" descr="Ampoule et engrenage avec un remplissage uni">
              <a:extLst>
                <a:ext uri="{FF2B5EF4-FFF2-40B4-BE49-F238E27FC236}">
                  <a16:creationId xmlns:a16="http://schemas.microsoft.com/office/drawing/2014/main" id="{1D755970-088F-C951-B511-9CD97E0307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50230" y="4888077"/>
              <a:ext cx="959444" cy="959444"/>
            </a:xfrm>
            <a:prstGeom prst="rect">
              <a:avLst/>
            </a:prstGeom>
          </p:spPr>
        </p:pic>
      </p:grpSp>
      <p:grpSp>
        <p:nvGrpSpPr>
          <p:cNvPr id="32" name="Groupe 31">
            <a:extLst>
              <a:ext uri="{FF2B5EF4-FFF2-40B4-BE49-F238E27FC236}">
                <a16:creationId xmlns:a16="http://schemas.microsoft.com/office/drawing/2014/main" id="{CC81BC04-8C7A-FEA3-2086-076FAFDAC8D2}"/>
              </a:ext>
            </a:extLst>
          </p:cNvPr>
          <p:cNvGrpSpPr/>
          <p:nvPr/>
        </p:nvGrpSpPr>
        <p:grpSpPr>
          <a:xfrm>
            <a:off x="859393" y="3441281"/>
            <a:ext cx="1998989" cy="2524668"/>
            <a:chOff x="859393" y="3441281"/>
            <a:chExt cx="1998989" cy="2524668"/>
          </a:xfrm>
        </p:grpSpPr>
        <p:sp>
          <p:nvSpPr>
            <p:cNvPr id="3" name="ZoneTexte 2">
              <a:extLst>
                <a:ext uri="{FF2B5EF4-FFF2-40B4-BE49-F238E27FC236}">
                  <a16:creationId xmlns:a16="http://schemas.microsoft.com/office/drawing/2014/main" id="{AFE90D97-5963-336C-8DE2-0AE437EA700F}"/>
                </a:ext>
              </a:extLst>
            </p:cNvPr>
            <p:cNvSpPr txBox="1"/>
            <p:nvPr/>
          </p:nvSpPr>
          <p:spPr>
            <a:xfrm>
              <a:off x="859461" y="5011842"/>
              <a:ext cx="199892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80BA27">
                      <a:lumMod val="75000"/>
                    </a:srgbClr>
                  </a:solidFill>
                  <a:effectLst/>
                  <a:uLnTx/>
                  <a:uFillTx/>
                  <a:latin typeface="Verdana"/>
                  <a:ea typeface="+mn-ea"/>
                  <a:cs typeface="+mn-cs"/>
                </a:rPr>
                <a:t>Une façon de trier les exploitations en fonction de leur structure</a:t>
              </a:r>
            </a:p>
          </p:txBody>
        </p:sp>
        <p:pic>
          <p:nvPicPr>
            <p:cNvPr id="15" name="Graphique 14" descr="Scène de ferme avec un remplissage uni">
              <a:extLst>
                <a:ext uri="{FF2B5EF4-FFF2-40B4-BE49-F238E27FC236}">
                  <a16:creationId xmlns:a16="http://schemas.microsoft.com/office/drawing/2014/main" id="{04AC6777-E277-FADC-36DE-C7EC9FD0C3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9393" y="3441281"/>
              <a:ext cx="914400" cy="914400"/>
            </a:xfrm>
            <a:prstGeom prst="rect">
              <a:avLst/>
            </a:prstGeom>
          </p:spPr>
        </p:pic>
        <p:pic>
          <p:nvPicPr>
            <p:cNvPr id="26" name="Graphique 25" descr="Architecture avec un remplissage uni">
              <a:extLst>
                <a:ext uri="{FF2B5EF4-FFF2-40B4-BE49-F238E27FC236}">
                  <a16:creationId xmlns:a16="http://schemas.microsoft.com/office/drawing/2014/main" id="{D54CC727-D840-DE78-CADF-998EFB4E1F9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73793" y="3994344"/>
              <a:ext cx="914400" cy="914400"/>
            </a:xfrm>
            <a:prstGeom prst="rect">
              <a:avLst/>
            </a:prstGeom>
          </p:spPr>
        </p:pic>
      </p:grpSp>
      <p:pic>
        <p:nvPicPr>
          <p:cNvPr id="17" name="Graphique 16" descr="Hiérarchie avec un remplissage uni">
            <a:extLst>
              <a:ext uri="{FF2B5EF4-FFF2-40B4-BE49-F238E27FC236}">
                <a16:creationId xmlns:a16="http://schemas.microsoft.com/office/drawing/2014/main" id="{107524FE-AA2D-BCDA-717C-AFA409563E0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529756" y="1203323"/>
            <a:ext cx="1458302" cy="1458302"/>
          </a:xfrm>
          <a:prstGeom prst="rect">
            <a:avLst/>
          </a:prstGeom>
        </p:spPr>
      </p:pic>
      <p:sp>
        <p:nvSpPr>
          <p:cNvPr id="28" name="ZoneTexte 27">
            <a:extLst>
              <a:ext uri="{FF2B5EF4-FFF2-40B4-BE49-F238E27FC236}">
                <a16:creationId xmlns:a16="http://schemas.microsoft.com/office/drawing/2014/main" id="{29F52ADE-596E-1C4B-A897-E2B893180C73}"/>
              </a:ext>
            </a:extLst>
          </p:cNvPr>
          <p:cNvSpPr txBox="1"/>
          <p:nvPr/>
        </p:nvSpPr>
        <p:spPr>
          <a:xfrm>
            <a:off x="3261028" y="1565859"/>
            <a:ext cx="688103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008E96"/>
                </a:solidFill>
                <a:effectLst/>
                <a:uLnTx/>
                <a:uFillTx/>
                <a:latin typeface="Verdana"/>
                <a:ea typeface="+mn-ea"/>
                <a:cs typeface="+mn-cs"/>
              </a:rPr>
              <a:t>« Une typologie est une démarche méthodique consistant à définir ou étudier un ensemble de types, afin de faciliter l'analyse, la classification et l'étude de réalités complexes. »</a:t>
            </a:r>
          </a:p>
        </p:txBody>
      </p:sp>
      <p:pic>
        <p:nvPicPr>
          <p:cNvPr id="30" name="Graphique 29" descr="Loupe avec un remplissage uni">
            <a:extLst>
              <a:ext uri="{FF2B5EF4-FFF2-40B4-BE49-F238E27FC236}">
                <a16:creationId xmlns:a16="http://schemas.microsoft.com/office/drawing/2014/main" id="{0B819D9F-CFEC-AFC6-5DDF-F44E414B0CE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436118" y="1915552"/>
            <a:ext cx="914400" cy="914400"/>
          </a:xfrm>
          <a:prstGeom prst="rect">
            <a:avLst/>
          </a:prstGeom>
        </p:spPr>
      </p:pic>
    </p:spTree>
    <p:extLst>
      <p:ext uri="{BB962C8B-B14F-4D97-AF65-F5344CB8AC3E}">
        <p14:creationId xmlns:p14="http://schemas.microsoft.com/office/powerpoint/2010/main" val="1990288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circle(in)">
                                      <p:cBhvr>
                                        <p:cTn id="10" dur="2000"/>
                                        <p:tgtEl>
                                          <p:spTgt spid="30"/>
                                        </p:tgtEl>
                                      </p:cBhvr>
                                    </p:animEffect>
                                  </p:childTnLst>
                                </p:cTn>
                              </p:par>
                              <p:par>
                                <p:cTn id="11" presetID="6" presetClass="entr" presetSubtype="16" fill="hold" grpId="1" nodeType="withEffect">
                                  <p:stCondLst>
                                    <p:cond delay="0"/>
                                  </p:stCondLst>
                                  <p:iterate type="lt">
                                    <p:tmPct val="0"/>
                                  </p:iterate>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par>
                          <p:cTn id="14" fill="hold">
                            <p:stCondLst>
                              <p:cond delay="2000"/>
                            </p:stCondLst>
                            <p:childTnLst>
                              <p:par>
                                <p:cTn id="15" presetID="6" presetClass="emph" presetSubtype="0" fill="hold" nodeType="afterEffect">
                                  <p:stCondLst>
                                    <p:cond delay="0"/>
                                  </p:stCondLst>
                                  <p:childTnLst>
                                    <p:animScale>
                                      <p:cBhvr>
                                        <p:cTn id="16" dur="2000" fill="hold"/>
                                        <p:tgtEl>
                                          <p:spTgt spid="30"/>
                                        </p:tgtEl>
                                      </p:cBhvr>
                                      <p:by x="150000" y="150000"/>
                                    </p:animScale>
                                  </p:childTnLst>
                                </p:cTn>
                              </p:par>
                              <p:par>
                                <p:cTn id="17" presetID="16" presetClass="emph" presetSubtype="0" fill="hold" grpId="0" nodeType="withEffect">
                                  <p:stCondLst>
                                    <p:cond delay="0"/>
                                  </p:stCondLst>
                                  <p:iterate type="lt">
                                    <p:tmPct val="4000"/>
                                  </p:iterate>
                                  <p:childTnLst>
                                    <p:set>
                                      <p:cBhvr override="childStyle">
                                        <p:cTn id="18" dur="500" fill="hold"/>
                                        <p:tgtEl>
                                          <p:spTgt spid="28"/>
                                        </p:tgtEl>
                                        <p:attrNameLst>
                                          <p:attrName>style.color</p:attrName>
                                        </p:attrNameLst>
                                      </p:cBhvr>
                                      <p:to>
                                        <p:clrVal>
                                          <a:srgbClr val="FF6600"/>
                                        </p:clrVal>
                                      </p:to>
                                    </p:set>
                                    <p:set>
                                      <p:cBhvr>
                                        <p:cTn id="19" dur="500" fill="hold"/>
                                        <p:tgtEl>
                                          <p:spTgt spid="28"/>
                                        </p:tgtEl>
                                        <p:attrNameLst>
                                          <p:attrName>fillcolor</p:attrName>
                                        </p:attrNameLst>
                                      </p:cBhvr>
                                      <p:to>
                                        <p:clrVal>
                                          <a:srgbClr val="FF6600"/>
                                        </p:clrVal>
                                      </p:to>
                                    </p:set>
                                    <p:set>
                                      <p:cBhvr>
                                        <p:cTn id="20" dur="500" fill="hold"/>
                                        <p:tgtEl>
                                          <p:spTgt spid="28"/>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125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5"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randombar(vertical)">
                                      <p:cBhvr>
                                        <p:cTn id="30" dur="125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randombar(horizontal)">
                                      <p:cBhvr>
                                        <p:cTn id="35" dur="1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3E81E2-4E87-4A2E-ADD2-2A1E7E9B0213}"/>
              </a:ext>
            </a:extLst>
          </p:cNvPr>
          <p:cNvSpPr>
            <a:spLocks noGrp="1"/>
          </p:cNvSpPr>
          <p:nvPr>
            <p:ph type="title"/>
          </p:nvPr>
        </p:nvSpPr>
        <p:spPr/>
        <p:txBody>
          <a:bodyPr/>
          <a:lstStyle/>
          <a:p>
            <a:r>
              <a:rPr lang="fr-FR" dirty="0"/>
              <a:t>Mode de présentation des résultats</a:t>
            </a:r>
          </a:p>
        </p:txBody>
      </p:sp>
      <p:cxnSp>
        <p:nvCxnSpPr>
          <p:cNvPr id="131" name="Connecteur droit 130">
            <a:extLst>
              <a:ext uri="{FF2B5EF4-FFF2-40B4-BE49-F238E27FC236}">
                <a16:creationId xmlns:a16="http://schemas.microsoft.com/office/drawing/2014/main" id="{69840AB5-FC69-412A-A9F7-FA6FC7239F0B}"/>
              </a:ext>
            </a:extLst>
          </p:cNvPr>
          <p:cNvCxnSpPr/>
          <p:nvPr/>
        </p:nvCxnSpPr>
        <p:spPr>
          <a:xfrm flipH="1">
            <a:off x="640221" y="2250771"/>
            <a:ext cx="17307" cy="300690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2" name="Connecteur droit 131">
            <a:extLst>
              <a:ext uri="{FF2B5EF4-FFF2-40B4-BE49-F238E27FC236}">
                <a16:creationId xmlns:a16="http://schemas.microsoft.com/office/drawing/2014/main" id="{4F035918-A12E-4C1D-B642-ACF8B863DA7E}"/>
              </a:ext>
            </a:extLst>
          </p:cNvPr>
          <p:cNvCxnSpPr>
            <a:cxnSpLocks/>
          </p:cNvCxnSpPr>
          <p:nvPr/>
        </p:nvCxnSpPr>
        <p:spPr>
          <a:xfrm flipH="1">
            <a:off x="4269604" y="1000636"/>
            <a:ext cx="50682" cy="425656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3" name="Connecteur droit 132">
            <a:extLst>
              <a:ext uri="{FF2B5EF4-FFF2-40B4-BE49-F238E27FC236}">
                <a16:creationId xmlns:a16="http://schemas.microsoft.com/office/drawing/2014/main" id="{AF69E200-BAC8-4A4E-98B5-FD6B41DA3720}"/>
              </a:ext>
            </a:extLst>
          </p:cNvPr>
          <p:cNvCxnSpPr>
            <a:cxnSpLocks/>
          </p:cNvCxnSpPr>
          <p:nvPr/>
        </p:nvCxnSpPr>
        <p:spPr>
          <a:xfrm flipH="1">
            <a:off x="638327"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55DD7CD2-641E-4A1A-A542-0C6808693EAE}"/>
              </a:ext>
            </a:extLst>
          </p:cNvPr>
          <p:cNvCxnSpPr>
            <a:cxnSpLocks/>
          </p:cNvCxnSpPr>
          <p:nvPr/>
        </p:nvCxnSpPr>
        <p:spPr>
          <a:xfrm flipH="1">
            <a:off x="4294616"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6" name="ZoneTexte 135">
            <a:extLst>
              <a:ext uri="{FF2B5EF4-FFF2-40B4-BE49-F238E27FC236}">
                <a16:creationId xmlns:a16="http://schemas.microsoft.com/office/drawing/2014/main" id="{0F4A9020-FB9C-4F0C-9BCB-D934175D88D1}"/>
              </a:ext>
            </a:extLst>
          </p:cNvPr>
          <p:cNvSpPr txBox="1"/>
          <p:nvPr/>
        </p:nvSpPr>
        <p:spPr>
          <a:xfrm>
            <a:off x="875398" y="52330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7" name="ZoneTexte 136">
            <a:extLst>
              <a:ext uri="{FF2B5EF4-FFF2-40B4-BE49-F238E27FC236}">
                <a16:creationId xmlns:a16="http://schemas.microsoft.com/office/drawing/2014/main" id="{EBE6B5D2-973B-4A3A-BDBD-406C34FDFD94}"/>
              </a:ext>
            </a:extLst>
          </p:cNvPr>
          <p:cNvSpPr txBox="1"/>
          <p:nvPr/>
        </p:nvSpPr>
        <p:spPr>
          <a:xfrm>
            <a:off x="4512486" y="52469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8" name="ZoneTexte 137">
            <a:extLst>
              <a:ext uri="{FF2B5EF4-FFF2-40B4-BE49-F238E27FC236}">
                <a16:creationId xmlns:a16="http://schemas.microsoft.com/office/drawing/2014/main" id="{12A2A855-5204-4D2C-A522-F1228C894C79}"/>
              </a:ext>
            </a:extLst>
          </p:cNvPr>
          <p:cNvSpPr txBox="1"/>
          <p:nvPr/>
        </p:nvSpPr>
        <p:spPr>
          <a:xfrm>
            <a:off x="1633480" y="5590670"/>
            <a:ext cx="13696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Truies (unité/truie)</a:t>
            </a:r>
          </a:p>
        </p:txBody>
      </p:sp>
      <p:sp>
        <p:nvSpPr>
          <p:cNvPr id="139" name="ZoneTexte 138">
            <a:extLst>
              <a:ext uri="{FF2B5EF4-FFF2-40B4-BE49-F238E27FC236}">
                <a16:creationId xmlns:a16="http://schemas.microsoft.com/office/drawing/2014/main" id="{C424EE19-B616-4BFF-BBA8-74F1FE484B82}"/>
              </a:ext>
            </a:extLst>
          </p:cNvPr>
          <p:cNvSpPr txBox="1"/>
          <p:nvPr/>
        </p:nvSpPr>
        <p:spPr>
          <a:xfrm>
            <a:off x="5209758" y="5569151"/>
            <a:ext cx="17724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Porcs à l’engrais (unité/porc)</a:t>
            </a:r>
          </a:p>
        </p:txBody>
      </p:sp>
      <p:pic>
        <p:nvPicPr>
          <p:cNvPr id="3" name="Content Placeholder 3">
            <a:extLst>
              <a:ext uri="{FF2B5EF4-FFF2-40B4-BE49-F238E27FC236}">
                <a16:creationId xmlns:a16="http://schemas.microsoft.com/office/drawing/2014/main" id="{0ABECCCF-66DE-8E7F-B223-93BAC0BA0D3D}"/>
              </a:ext>
            </a:extLst>
          </p:cNvPr>
          <p:cNvPicPr>
            <a:picLocks noChangeAspect="1"/>
          </p:cNvPicPr>
          <p:nvPr/>
        </p:nvPicPr>
        <p:blipFill>
          <a:blip r:embed="rId2"/>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19200168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3C204EC-C4D0-418D-A01B-DCC65FDBA8D2}"/>
              </a:ext>
            </a:extLst>
          </p:cNvPr>
          <p:cNvSpPr/>
          <p:nvPr/>
        </p:nvSpPr>
        <p:spPr>
          <a:xfrm>
            <a:off x="928819" y="2652671"/>
            <a:ext cx="370087" cy="208765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63E81E2-4E87-4A2E-ADD2-2A1E7E9B0213}"/>
              </a:ext>
            </a:extLst>
          </p:cNvPr>
          <p:cNvSpPr>
            <a:spLocks noGrp="1"/>
          </p:cNvSpPr>
          <p:nvPr>
            <p:ph type="title"/>
          </p:nvPr>
        </p:nvSpPr>
        <p:spPr/>
        <p:txBody>
          <a:bodyPr/>
          <a:lstStyle/>
          <a:p>
            <a:r>
              <a:rPr lang="fr-FR" dirty="0"/>
              <a:t>Mode de présentation des résultats</a:t>
            </a:r>
          </a:p>
        </p:txBody>
      </p:sp>
      <p:cxnSp>
        <p:nvCxnSpPr>
          <p:cNvPr id="13" name="Connecteur droit 12">
            <a:extLst>
              <a:ext uri="{FF2B5EF4-FFF2-40B4-BE49-F238E27FC236}">
                <a16:creationId xmlns:a16="http://schemas.microsoft.com/office/drawing/2014/main" id="{A6B26588-1E72-4E1B-95A9-A03FD97512BE}"/>
              </a:ext>
            </a:extLst>
          </p:cNvPr>
          <p:cNvCxnSpPr>
            <a:cxnSpLocks/>
          </p:cNvCxnSpPr>
          <p:nvPr/>
        </p:nvCxnSpPr>
        <p:spPr>
          <a:xfrm>
            <a:off x="928819" y="4255134"/>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670576B-8937-4A7E-AA14-CCB9F3366151}"/>
              </a:ext>
            </a:extLst>
          </p:cNvPr>
          <p:cNvSpPr/>
          <p:nvPr/>
        </p:nvSpPr>
        <p:spPr>
          <a:xfrm>
            <a:off x="1625121" y="3621392"/>
            <a:ext cx="370087" cy="111893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D0816D4-7A40-4190-9B8A-2F26DE2D4130}"/>
              </a:ext>
            </a:extLst>
          </p:cNvPr>
          <p:cNvSpPr/>
          <p:nvPr/>
        </p:nvSpPr>
        <p:spPr>
          <a:xfrm>
            <a:off x="2355551" y="3204933"/>
            <a:ext cx="370087" cy="115884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B562493-C842-4E73-8F52-412DD3454E21}"/>
              </a:ext>
            </a:extLst>
          </p:cNvPr>
          <p:cNvSpPr/>
          <p:nvPr/>
        </p:nvSpPr>
        <p:spPr>
          <a:xfrm>
            <a:off x="3154019" y="3307745"/>
            <a:ext cx="370087" cy="11103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Connecteur droit 21">
            <a:extLst>
              <a:ext uri="{FF2B5EF4-FFF2-40B4-BE49-F238E27FC236}">
                <a16:creationId xmlns:a16="http://schemas.microsoft.com/office/drawing/2014/main" id="{4C6ACD42-93B9-486B-A041-044A82F4A6C3}"/>
              </a:ext>
            </a:extLst>
          </p:cNvPr>
          <p:cNvCxnSpPr>
            <a:cxnSpLocks/>
          </p:cNvCxnSpPr>
          <p:nvPr/>
        </p:nvCxnSpPr>
        <p:spPr>
          <a:xfrm>
            <a:off x="1633480" y="4297390"/>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30B0ADAE-1BBF-40BD-9A04-981D59ABD014}"/>
              </a:ext>
            </a:extLst>
          </p:cNvPr>
          <p:cNvCxnSpPr>
            <a:cxnSpLocks/>
          </p:cNvCxnSpPr>
          <p:nvPr/>
        </p:nvCxnSpPr>
        <p:spPr>
          <a:xfrm>
            <a:off x="2355551" y="3829171"/>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ABEF5008-47E1-474F-AC08-6E0A13E279E5}"/>
              </a:ext>
            </a:extLst>
          </p:cNvPr>
          <p:cNvCxnSpPr>
            <a:cxnSpLocks/>
          </p:cNvCxnSpPr>
          <p:nvPr/>
        </p:nvCxnSpPr>
        <p:spPr>
          <a:xfrm>
            <a:off x="3154018" y="3989134"/>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3C5A7851-E534-46DB-B219-50D3DEEC5EBA}"/>
              </a:ext>
            </a:extLst>
          </p:cNvPr>
          <p:cNvSpPr txBox="1"/>
          <p:nvPr/>
        </p:nvSpPr>
        <p:spPr>
          <a:xfrm>
            <a:off x="807541"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sp>
        <p:nvSpPr>
          <p:cNvPr id="27" name="Rectangle 26">
            <a:extLst>
              <a:ext uri="{FF2B5EF4-FFF2-40B4-BE49-F238E27FC236}">
                <a16:creationId xmlns:a16="http://schemas.microsoft.com/office/drawing/2014/main" id="{4434D295-173A-4C94-9618-EA769443C6B4}"/>
              </a:ext>
            </a:extLst>
          </p:cNvPr>
          <p:cNvSpPr/>
          <p:nvPr/>
        </p:nvSpPr>
        <p:spPr>
          <a:xfrm>
            <a:off x="4565907" y="2323143"/>
            <a:ext cx="370087" cy="249780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Connecteur droit 28">
            <a:extLst>
              <a:ext uri="{FF2B5EF4-FFF2-40B4-BE49-F238E27FC236}">
                <a16:creationId xmlns:a16="http://schemas.microsoft.com/office/drawing/2014/main" id="{982BF7F5-9890-4C5E-94B5-669957032F2A}"/>
              </a:ext>
            </a:extLst>
          </p:cNvPr>
          <p:cNvCxnSpPr>
            <a:cxnSpLocks/>
          </p:cNvCxnSpPr>
          <p:nvPr/>
        </p:nvCxnSpPr>
        <p:spPr>
          <a:xfrm>
            <a:off x="4565907" y="4010691"/>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EB57A78-6251-4194-B094-8D1288A293A2}"/>
              </a:ext>
            </a:extLst>
          </p:cNvPr>
          <p:cNvSpPr/>
          <p:nvPr/>
        </p:nvSpPr>
        <p:spPr>
          <a:xfrm>
            <a:off x="5262209" y="3402984"/>
            <a:ext cx="370087" cy="141796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6C98A08-1376-4104-8DB7-B5A017FD9C5E}"/>
              </a:ext>
            </a:extLst>
          </p:cNvPr>
          <p:cNvSpPr/>
          <p:nvPr/>
        </p:nvSpPr>
        <p:spPr>
          <a:xfrm>
            <a:off x="5992639" y="2652670"/>
            <a:ext cx="370087" cy="1765421"/>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F480FE84-E6DB-4877-A75A-DAC2DE2EB18A}"/>
              </a:ext>
            </a:extLst>
          </p:cNvPr>
          <p:cNvSpPr/>
          <p:nvPr/>
        </p:nvSpPr>
        <p:spPr>
          <a:xfrm>
            <a:off x="6791107" y="2526814"/>
            <a:ext cx="370087" cy="177207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eur droit 32">
            <a:extLst>
              <a:ext uri="{FF2B5EF4-FFF2-40B4-BE49-F238E27FC236}">
                <a16:creationId xmlns:a16="http://schemas.microsoft.com/office/drawing/2014/main" id="{AA2E419E-C954-4756-A473-8265BCD99745}"/>
              </a:ext>
            </a:extLst>
          </p:cNvPr>
          <p:cNvCxnSpPr>
            <a:cxnSpLocks/>
          </p:cNvCxnSpPr>
          <p:nvPr/>
        </p:nvCxnSpPr>
        <p:spPr>
          <a:xfrm>
            <a:off x="5262209" y="4113302"/>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4FFA74CC-1309-4FA3-8637-EC7CF2862A2E}"/>
              </a:ext>
            </a:extLst>
          </p:cNvPr>
          <p:cNvCxnSpPr>
            <a:cxnSpLocks/>
          </p:cNvCxnSpPr>
          <p:nvPr/>
        </p:nvCxnSpPr>
        <p:spPr>
          <a:xfrm>
            <a:off x="5992639" y="3909631"/>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1DA70C8-2867-4A21-9DE5-72078E7DE3FF}"/>
              </a:ext>
            </a:extLst>
          </p:cNvPr>
          <p:cNvCxnSpPr>
            <a:cxnSpLocks/>
          </p:cNvCxnSpPr>
          <p:nvPr/>
        </p:nvCxnSpPr>
        <p:spPr>
          <a:xfrm>
            <a:off x="6791107" y="3851698"/>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2FE78F5C-130A-486A-A044-64A584B0B27B}"/>
              </a:ext>
            </a:extLst>
          </p:cNvPr>
          <p:cNvSpPr txBox="1"/>
          <p:nvPr/>
        </p:nvSpPr>
        <p:spPr>
          <a:xfrm>
            <a:off x="4415166"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cxnSp>
        <p:nvCxnSpPr>
          <p:cNvPr id="131" name="Connecteur droit 130">
            <a:extLst>
              <a:ext uri="{FF2B5EF4-FFF2-40B4-BE49-F238E27FC236}">
                <a16:creationId xmlns:a16="http://schemas.microsoft.com/office/drawing/2014/main" id="{69840AB5-FC69-412A-A9F7-FA6FC7239F0B}"/>
              </a:ext>
            </a:extLst>
          </p:cNvPr>
          <p:cNvCxnSpPr/>
          <p:nvPr/>
        </p:nvCxnSpPr>
        <p:spPr>
          <a:xfrm flipH="1">
            <a:off x="640221" y="2250771"/>
            <a:ext cx="17307" cy="300690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2" name="Connecteur droit 131">
            <a:extLst>
              <a:ext uri="{FF2B5EF4-FFF2-40B4-BE49-F238E27FC236}">
                <a16:creationId xmlns:a16="http://schemas.microsoft.com/office/drawing/2014/main" id="{4F035918-A12E-4C1D-B642-ACF8B863DA7E}"/>
              </a:ext>
            </a:extLst>
          </p:cNvPr>
          <p:cNvCxnSpPr>
            <a:cxnSpLocks/>
          </p:cNvCxnSpPr>
          <p:nvPr/>
        </p:nvCxnSpPr>
        <p:spPr>
          <a:xfrm flipH="1">
            <a:off x="4269604" y="1000636"/>
            <a:ext cx="50682" cy="425656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3" name="Connecteur droit 132">
            <a:extLst>
              <a:ext uri="{FF2B5EF4-FFF2-40B4-BE49-F238E27FC236}">
                <a16:creationId xmlns:a16="http://schemas.microsoft.com/office/drawing/2014/main" id="{AF69E200-BAC8-4A4E-98B5-FD6B41DA3720}"/>
              </a:ext>
            </a:extLst>
          </p:cNvPr>
          <p:cNvCxnSpPr>
            <a:cxnSpLocks/>
          </p:cNvCxnSpPr>
          <p:nvPr/>
        </p:nvCxnSpPr>
        <p:spPr>
          <a:xfrm flipH="1">
            <a:off x="638327"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55DD7CD2-641E-4A1A-A542-0C6808693EAE}"/>
              </a:ext>
            </a:extLst>
          </p:cNvPr>
          <p:cNvCxnSpPr>
            <a:cxnSpLocks/>
          </p:cNvCxnSpPr>
          <p:nvPr/>
        </p:nvCxnSpPr>
        <p:spPr>
          <a:xfrm flipH="1">
            <a:off x="4294616"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6" name="ZoneTexte 135">
            <a:extLst>
              <a:ext uri="{FF2B5EF4-FFF2-40B4-BE49-F238E27FC236}">
                <a16:creationId xmlns:a16="http://schemas.microsoft.com/office/drawing/2014/main" id="{0F4A9020-FB9C-4F0C-9BCB-D934175D88D1}"/>
              </a:ext>
            </a:extLst>
          </p:cNvPr>
          <p:cNvSpPr txBox="1"/>
          <p:nvPr/>
        </p:nvSpPr>
        <p:spPr>
          <a:xfrm>
            <a:off x="875398" y="52330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7" name="ZoneTexte 136">
            <a:extLst>
              <a:ext uri="{FF2B5EF4-FFF2-40B4-BE49-F238E27FC236}">
                <a16:creationId xmlns:a16="http://schemas.microsoft.com/office/drawing/2014/main" id="{EBE6B5D2-973B-4A3A-BDBD-406C34FDFD94}"/>
              </a:ext>
            </a:extLst>
          </p:cNvPr>
          <p:cNvSpPr txBox="1"/>
          <p:nvPr/>
        </p:nvSpPr>
        <p:spPr>
          <a:xfrm>
            <a:off x="4512486" y="52469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63" name="ZoneTexte 62">
            <a:extLst>
              <a:ext uri="{FF2B5EF4-FFF2-40B4-BE49-F238E27FC236}">
                <a16:creationId xmlns:a16="http://schemas.microsoft.com/office/drawing/2014/main" id="{B890AADC-CF4E-461F-AC4F-32D775A00E2F}"/>
              </a:ext>
            </a:extLst>
          </p:cNvPr>
          <p:cNvSpPr txBox="1"/>
          <p:nvPr/>
        </p:nvSpPr>
        <p:spPr>
          <a:xfrm>
            <a:off x="1633480" y="5590670"/>
            <a:ext cx="13696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Truies (unité/truie)</a:t>
            </a:r>
          </a:p>
        </p:txBody>
      </p:sp>
      <p:sp>
        <p:nvSpPr>
          <p:cNvPr id="64" name="ZoneTexte 63">
            <a:extLst>
              <a:ext uri="{FF2B5EF4-FFF2-40B4-BE49-F238E27FC236}">
                <a16:creationId xmlns:a16="http://schemas.microsoft.com/office/drawing/2014/main" id="{BB7841BB-67CF-497E-9E05-FA34034A355B}"/>
              </a:ext>
            </a:extLst>
          </p:cNvPr>
          <p:cNvSpPr txBox="1"/>
          <p:nvPr/>
        </p:nvSpPr>
        <p:spPr>
          <a:xfrm>
            <a:off x="5209758" y="5569151"/>
            <a:ext cx="17724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Porcs à l’engrais (unité/porc)</a:t>
            </a:r>
          </a:p>
        </p:txBody>
      </p:sp>
      <p:sp>
        <p:nvSpPr>
          <p:cNvPr id="3" name="ZoneTexte 2">
            <a:extLst>
              <a:ext uri="{FF2B5EF4-FFF2-40B4-BE49-F238E27FC236}">
                <a16:creationId xmlns:a16="http://schemas.microsoft.com/office/drawing/2014/main" id="{F6E87416-5DA6-4501-89B5-D1392E9D4B84}"/>
              </a:ext>
            </a:extLst>
          </p:cNvPr>
          <p:cNvSpPr txBox="1"/>
          <p:nvPr/>
        </p:nvSpPr>
        <p:spPr>
          <a:xfrm>
            <a:off x="7714492" y="4145749"/>
            <a:ext cx="15662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Min</a:t>
            </a:r>
          </a:p>
        </p:txBody>
      </p:sp>
      <p:sp>
        <p:nvSpPr>
          <p:cNvPr id="66" name="ZoneTexte 65">
            <a:extLst>
              <a:ext uri="{FF2B5EF4-FFF2-40B4-BE49-F238E27FC236}">
                <a16:creationId xmlns:a16="http://schemas.microsoft.com/office/drawing/2014/main" id="{862E758D-0F7A-49A5-9FE9-431CF8D4E49C}"/>
              </a:ext>
            </a:extLst>
          </p:cNvPr>
          <p:cNvSpPr txBox="1"/>
          <p:nvPr/>
        </p:nvSpPr>
        <p:spPr>
          <a:xfrm>
            <a:off x="7714492" y="2256789"/>
            <a:ext cx="15662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Max</a:t>
            </a:r>
          </a:p>
        </p:txBody>
      </p:sp>
      <p:sp>
        <p:nvSpPr>
          <p:cNvPr id="67" name="ZoneTexte 66">
            <a:extLst>
              <a:ext uri="{FF2B5EF4-FFF2-40B4-BE49-F238E27FC236}">
                <a16:creationId xmlns:a16="http://schemas.microsoft.com/office/drawing/2014/main" id="{AD38A568-0E90-41BD-BD42-4DFF1DB386AE}"/>
              </a:ext>
            </a:extLst>
          </p:cNvPr>
          <p:cNvSpPr txBox="1"/>
          <p:nvPr/>
        </p:nvSpPr>
        <p:spPr>
          <a:xfrm>
            <a:off x="7714492" y="3632227"/>
            <a:ext cx="15662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Moyenne</a:t>
            </a:r>
          </a:p>
        </p:txBody>
      </p:sp>
      <p:sp>
        <p:nvSpPr>
          <p:cNvPr id="68" name="ZoneTexte 67">
            <a:extLst>
              <a:ext uri="{FF2B5EF4-FFF2-40B4-BE49-F238E27FC236}">
                <a16:creationId xmlns:a16="http://schemas.microsoft.com/office/drawing/2014/main" id="{BA25FA33-767C-4586-8568-981D5B6D9767}"/>
              </a:ext>
            </a:extLst>
          </p:cNvPr>
          <p:cNvSpPr txBox="1"/>
          <p:nvPr/>
        </p:nvSpPr>
        <p:spPr>
          <a:xfrm>
            <a:off x="2179609" y="2485171"/>
            <a:ext cx="20931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Moyenne pondérée</a:t>
            </a:r>
          </a:p>
        </p:txBody>
      </p:sp>
      <p:cxnSp>
        <p:nvCxnSpPr>
          <p:cNvPr id="5" name="Connecteur droit avec flèche 4">
            <a:extLst>
              <a:ext uri="{FF2B5EF4-FFF2-40B4-BE49-F238E27FC236}">
                <a16:creationId xmlns:a16="http://schemas.microsoft.com/office/drawing/2014/main" id="{D917D49C-4169-4B8C-8B60-7935911B490E}"/>
              </a:ext>
            </a:extLst>
          </p:cNvPr>
          <p:cNvCxnSpPr>
            <a:stCxn id="68" idx="3"/>
          </p:cNvCxnSpPr>
          <p:nvPr/>
        </p:nvCxnSpPr>
        <p:spPr>
          <a:xfrm>
            <a:off x="4272736" y="2669837"/>
            <a:ext cx="493168" cy="1318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B0885A6C-FE9F-42C5-9FC8-31C025FA7569}"/>
              </a:ext>
            </a:extLst>
          </p:cNvPr>
          <p:cNvCxnSpPr>
            <a:stCxn id="66" idx="1"/>
            <a:endCxn id="32" idx="0"/>
          </p:cNvCxnSpPr>
          <p:nvPr/>
        </p:nvCxnSpPr>
        <p:spPr>
          <a:xfrm flipH="1">
            <a:off x="6976151" y="2441455"/>
            <a:ext cx="738341" cy="85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B8CFCD48-5720-450C-BDD3-A6C2E83FDC4A}"/>
              </a:ext>
            </a:extLst>
          </p:cNvPr>
          <p:cNvCxnSpPr>
            <a:stCxn id="3" idx="1"/>
            <a:endCxn id="32" idx="2"/>
          </p:cNvCxnSpPr>
          <p:nvPr/>
        </p:nvCxnSpPr>
        <p:spPr>
          <a:xfrm flipH="1" flipV="1">
            <a:off x="6976151" y="4298893"/>
            <a:ext cx="738341" cy="315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1489EEBE-FD5F-4BA3-A223-48EF6A77C050}"/>
              </a:ext>
            </a:extLst>
          </p:cNvPr>
          <p:cNvCxnSpPr>
            <a:stCxn id="67" idx="1"/>
          </p:cNvCxnSpPr>
          <p:nvPr/>
        </p:nvCxnSpPr>
        <p:spPr>
          <a:xfrm flipH="1">
            <a:off x="7161194" y="3816893"/>
            <a:ext cx="553298" cy="1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E546C240-5466-5E38-61AB-637601F09559}"/>
              </a:ext>
            </a:extLst>
          </p:cNvPr>
          <p:cNvPicPr>
            <a:picLocks noChangeAspect="1"/>
          </p:cNvPicPr>
          <p:nvPr/>
        </p:nvPicPr>
        <p:blipFill>
          <a:blip r:embed="rId2"/>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16360534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3C204EC-C4D0-418D-A01B-DCC65FDBA8D2}"/>
              </a:ext>
            </a:extLst>
          </p:cNvPr>
          <p:cNvSpPr/>
          <p:nvPr/>
        </p:nvSpPr>
        <p:spPr>
          <a:xfrm>
            <a:off x="928819" y="2652671"/>
            <a:ext cx="370087" cy="208765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63E81E2-4E87-4A2E-ADD2-2A1E7E9B0213}"/>
              </a:ext>
            </a:extLst>
          </p:cNvPr>
          <p:cNvSpPr>
            <a:spLocks noGrp="1"/>
          </p:cNvSpPr>
          <p:nvPr>
            <p:ph type="title"/>
          </p:nvPr>
        </p:nvSpPr>
        <p:spPr/>
        <p:txBody>
          <a:bodyPr/>
          <a:lstStyle/>
          <a:p>
            <a:r>
              <a:rPr lang="fr-FR" dirty="0"/>
              <a:t>Mode de présentation des résultats</a:t>
            </a:r>
          </a:p>
        </p:txBody>
      </p:sp>
      <p:cxnSp>
        <p:nvCxnSpPr>
          <p:cNvPr id="13" name="Connecteur droit 12">
            <a:extLst>
              <a:ext uri="{FF2B5EF4-FFF2-40B4-BE49-F238E27FC236}">
                <a16:creationId xmlns:a16="http://schemas.microsoft.com/office/drawing/2014/main" id="{A6B26588-1E72-4E1B-95A9-A03FD97512BE}"/>
              </a:ext>
            </a:extLst>
          </p:cNvPr>
          <p:cNvCxnSpPr>
            <a:cxnSpLocks/>
          </p:cNvCxnSpPr>
          <p:nvPr/>
        </p:nvCxnSpPr>
        <p:spPr>
          <a:xfrm>
            <a:off x="928819" y="4255134"/>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670576B-8937-4A7E-AA14-CCB9F3366151}"/>
              </a:ext>
            </a:extLst>
          </p:cNvPr>
          <p:cNvSpPr/>
          <p:nvPr/>
        </p:nvSpPr>
        <p:spPr>
          <a:xfrm>
            <a:off x="1625121" y="3621392"/>
            <a:ext cx="370087" cy="111893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D0816D4-7A40-4190-9B8A-2F26DE2D4130}"/>
              </a:ext>
            </a:extLst>
          </p:cNvPr>
          <p:cNvSpPr/>
          <p:nvPr/>
        </p:nvSpPr>
        <p:spPr>
          <a:xfrm>
            <a:off x="2355551" y="3204933"/>
            <a:ext cx="370087" cy="115884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B562493-C842-4E73-8F52-412DD3454E21}"/>
              </a:ext>
            </a:extLst>
          </p:cNvPr>
          <p:cNvSpPr/>
          <p:nvPr/>
        </p:nvSpPr>
        <p:spPr>
          <a:xfrm>
            <a:off x="3154019" y="3307745"/>
            <a:ext cx="370087" cy="11103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Connecteur droit 21">
            <a:extLst>
              <a:ext uri="{FF2B5EF4-FFF2-40B4-BE49-F238E27FC236}">
                <a16:creationId xmlns:a16="http://schemas.microsoft.com/office/drawing/2014/main" id="{4C6ACD42-93B9-486B-A041-044A82F4A6C3}"/>
              </a:ext>
            </a:extLst>
          </p:cNvPr>
          <p:cNvCxnSpPr>
            <a:cxnSpLocks/>
          </p:cNvCxnSpPr>
          <p:nvPr/>
        </p:nvCxnSpPr>
        <p:spPr>
          <a:xfrm>
            <a:off x="1633480" y="4297390"/>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30B0ADAE-1BBF-40BD-9A04-981D59ABD014}"/>
              </a:ext>
            </a:extLst>
          </p:cNvPr>
          <p:cNvCxnSpPr>
            <a:cxnSpLocks/>
          </p:cNvCxnSpPr>
          <p:nvPr/>
        </p:nvCxnSpPr>
        <p:spPr>
          <a:xfrm>
            <a:off x="2355551" y="3829171"/>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ABEF5008-47E1-474F-AC08-6E0A13E279E5}"/>
              </a:ext>
            </a:extLst>
          </p:cNvPr>
          <p:cNvCxnSpPr>
            <a:cxnSpLocks/>
          </p:cNvCxnSpPr>
          <p:nvPr/>
        </p:nvCxnSpPr>
        <p:spPr>
          <a:xfrm>
            <a:off x="3154018" y="3989134"/>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3C5A7851-E534-46DB-B219-50D3DEEC5EBA}"/>
              </a:ext>
            </a:extLst>
          </p:cNvPr>
          <p:cNvSpPr txBox="1"/>
          <p:nvPr/>
        </p:nvSpPr>
        <p:spPr>
          <a:xfrm>
            <a:off x="807541"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sp>
        <p:nvSpPr>
          <p:cNvPr id="27" name="Rectangle 26">
            <a:extLst>
              <a:ext uri="{FF2B5EF4-FFF2-40B4-BE49-F238E27FC236}">
                <a16:creationId xmlns:a16="http://schemas.microsoft.com/office/drawing/2014/main" id="{4434D295-173A-4C94-9618-EA769443C6B4}"/>
              </a:ext>
            </a:extLst>
          </p:cNvPr>
          <p:cNvSpPr/>
          <p:nvPr/>
        </p:nvSpPr>
        <p:spPr>
          <a:xfrm>
            <a:off x="4565907" y="2323143"/>
            <a:ext cx="370087" cy="249780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Connecteur droit 28">
            <a:extLst>
              <a:ext uri="{FF2B5EF4-FFF2-40B4-BE49-F238E27FC236}">
                <a16:creationId xmlns:a16="http://schemas.microsoft.com/office/drawing/2014/main" id="{982BF7F5-9890-4C5E-94B5-669957032F2A}"/>
              </a:ext>
            </a:extLst>
          </p:cNvPr>
          <p:cNvCxnSpPr>
            <a:cxnSpLocks/>
          </p:cNvCxnSpPr>
          <p:nvPr/>
        </p:nvCxnSpPr>
        <p:spPr>
          <a:xfrm>
            <a:off x="4565907" y="4010691"/>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EB57A78-6251-4194-B094-8D1288A293A2}"/>
              </a:ext>
            </a:extLst>
          </p:cNvPr>
          <p:cNvSpPr/>
          <p:nvPr/>
        </p:nvSpPr>
        <p:spPr>
          <a:xfrm>
            <a:off x="5262209" y="3402984"/>
            <a:ext cx="370087" cy="141796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6C98A08-1376-4104-8DB7-B5A017FD9C5E}"/>
              </a:ext>
            </a:extLst>
          </p:cNvPr>
          <p:cNvSpPr/>
          <p:nvPr/>
        </p:nvSpPr>
        <p:spPr>
          <a:xfrm>
            <a:off x="5992639" y="2652670"/>
            <a:ext cx="370087" cy="1765421"/>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F480FE84-E6DB-4877-A75A-DAC2DE2EB18A}"/>
              </a:ext>
            </a:extLst>
          </p:cNvPr>
          <p:cNvSpPr/>
          <p:nvPr/>
        </p:nvSpPr>
        <p:spPr>
          <a:xfrm>
            <a:off x="6791107" y="2526814"/>
            <a:ext cx="370087" cy="177207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eur droit 32">
            <a:extLst>
              <a:ext uri="{FF2B5EF4-FFF2-40B4-BE49-F238E27FC236}">
                <a16:creationId xmlns:a16="http://schemas.microsoft.com/office/drawing/2014/main" id="{AA2E419E-C954-4756-A473-8265BCD99745}"/>
              </a:ext>
            </a:extLst>
          </p:cNvPr>
          <p:cNvCxnSpPr>
            <a:cxnSpLocks/>
          </p:cNvCxnSpPr>
          <p:nvPr/>
        </p:nvCxnSpPr>
        <p:spPr>
          <a:xfrm>
            <a:off x="5262209" y="4113302"/>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4FFA74CC-1309-4FA3-8637-EC7CF2862A2E}"/>
              </a:ext>
            </a:extLst>
          </p:cNvPr>
          <p:cNvCxnSpPr>
            <a:cxnSpLocks/>
          </p:cNvCxnSpPr>
          <p:nvPr/>
        </p:nvCxnSpPr>
        <p:spPr>
          <a:xfrm>
            <a:off x="5992639" y="3909631"/>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1DA70C8-2867-4A21-9DE5-72078E7DE3FF}"/>
              </a:ext>
            </a:extLst>
          </p:cNvPr>
          <p:cNvCxnSpPr>
            <a:cxnSpLocks/>
          </p:cNvCxnSpPr>
          <p:nvPr/>
        </p:nvCxnSpPr>
        <p:spPr>
          <a:xfrm>
            <a:off x="6791107" y="3851698"/>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2FE78F5C-130A-486A-A044-64A584B0B27B}"/>
              </a:ext>
            </a:extLst>
          </p:cNvPr>
          <p:cNvSpPr txBox="1"/>
          <p:nvPr/>
        </p:nvSpPr>
        <p:spPr>
          <a:xfrm>
            <a:off x="4415166"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cxnSp>
        <p:nvCxnSpPr>
          <p:cNvPr id="131" name="Connecteur droit 130">
            <a:extLst>
              <a:ext uri="{FF2B5EF4-FFF2-40B4-BE49-F238E27FC236}">
                <a16:creationId xmlns:a16="http://schemas.microsoft.com/office/drawing/2014/main" id="{69840AB5-FC69-412A-A9F7-FA6FC7239F0B}"/>
              </a:ext>
            </a:extLst>
          </p:cNvPr>
          <p:cNvCxnSpPr/>
          <p:nvPr/>
        </p:nvCxnSpPr>
        <p:spPr>
          <a:xfrm flipH="1">
            <a:off x="640221" y="2250771"/>
            <a:ext cx="17307" cy="300690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2" name="Connecteur droit 131">
            <a:extLst>
              <a:ext uri="{FF2B5EF4-FFF2-40B4-BE49-F238E27FC236}">
                <a16:creationId xmlns:a16="http://schemas.microsoft.com/office/drawing/2014/main" id="{4F035918-A12E-4C1D-B642-ACF8B863DA7E}"/>
              </a:ext>
            </a:extLst>
          </p:cNvPr>
          <p:cNvCxnSpPr>
            <a:cxnSpLocks/>
          </p:cNvCxnSpPr>
          <p:nvPr/>
        </p:nvCxnSpPr>
        <p:spPr>
          <a:xfrm flipH="1">
            <a:off x="4269604" y="1000636"/>
            <a:ext cx="50682" cy="425656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3" name="Connecteur droit 132">
            <a:extLst>
              <a:ext uri="{FF2B5EF4-FFF2-40B4-BE49-F238E27FC236}">
                <a16:creationId xmlns:a16="http://schemas.microsoft.com/office/drawing/2014/main" id="{AF69E200-BAC8-4A4E-98B5-FD6B41DA3720}"/>
              </a:ext>
            </a:extLst>
          </p:cNvPr>
          <p:cNvCxnSpPr>
            <a:cxnSpLocks/>
          </p:cNvCxnSpPr>
          <p:nvPr/>
        </p:nvCxnSpPr>
        <p:spPr>
          <a:xfrm flipH="1">
            <a:off x="638327"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55DD7CD2-641E-4A1A-A542-0C6808693EAE}"/>
              </a:ext>
            </a:extLst>
          </p:cNvPr>
          <p:cNvCxnSpPr>
            <a:cxnSpLocks/>
          </p:cNvCxnSpPr>
          <p:nvPr/>
        </p:nvCxnSpPr>
        <p:spPr>
          <a:xfrm flipH="1">
            <a:off x="4294616"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6" name="ZoneTexte 135">
            <a:extLst>
              <a:ext uri="{FF2B5EF4-FFF2-40B4-BE49-F238E27FC236}">
                <a16:creationId xmlns:a16="http://schemas.microsoft.com/office/drawing/2014/main" id="{0F4A9020-FB9C-4F0C-9BCB-D934175D88D1}"/>
              </a:ext>
            </a:extLst>
          </p:cNvPr>
          <p:cNvSpPr txBox="1"/>
          <p:nvPr/>
        </p:nvSpPr>
        <p:spPr>
          <a:xfrm>
            <a:off x="875398" y="52330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7" name="ZoneTexte 136">
            <a:extLst>
              <a:ext uri="{FF2B5EF4-FFF2-40B4-BE49-F238E27FC236}">
                <a16:creationId xmlns:a16="http://schemas.microsoft.com/office/drawing/2014/main" id="{EBE6B5D2-973B-4A3A-BDBD-406C34FDFD94}"/>
              </a:ext>
            </a:extLst>
          </p:cNvPr>
          <p:cNvSpPr txBox="1"/>
          <p:nvPr/>
        </p:nvSpPr>
        <p:spPr>
          <a:xfrm>
            <a:off x="4512486" y="52469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63" name="ZoneTexte 62">
            <a:extLst>
              <a:ext uri="{FF2B5EF4-FFF2-40B4-BE49-F238E27FC236}">
                <a16:creationId xmlns:a16="http://schemas.microsoft.com/office/drawing/2014/main" id="{B890AADC-CF4E-461F-AC4F-32D775A00E2F}"/>
              </a:ext>
            </a:extLst>
          </p:cNvPr>
          <p:cNvSpPr txBox="1"/>
          <p:nvPr/>
        </p:nvSpPr>
        <p:spPr>
          <a:xfrm>
            <a:off x="1633480" y="5590670"/>
            <a:ext cx="13696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Truies (unité/truie)</a:t>
            </a:r>
          </a:p>
        </p:txBody>
      </p:sp>
      <p:sp>
        <p:nvSpPr>
          <p:cNvPr id="64" name="ZoneTexte 63">
            <a:extLst>
              <a:ext uri="{FF2B5EF4-FFF2-40B4-BE49-F238E27FC236}">
                <a16:creationId xmlns:a16="http://schemas.microsoft.com/office/drawing/2014/main" id="{BB7841BB-67CF-497E-9E05-FA34034A355B}"/>
              </a:ext>
            </a:extLst>
          </p:cNvPr>
          <p:cNvSpPr txBox="1"/>
          <p:nvPr/>
        </p:nvSpPr>
        <p:spPr>
          <a:xfrm>
            <a:off x="5209758" y="5569151"/>
            <a:ext cx="17724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Porcs à l’engrais (unité/porc)</a:t>
            </a:r>
          </a:p>
        </p:txBody>
      </p:sp>
      <p:grpSp>
        <p:nvGrpSpPr>
          <p:cNvPr id="37" name="Groupe 36">
            <a:extLst>
              <a:ext uri="{FF2B5EF4-FFF2-40B4-BE49-F238E27FC236}">
                <a16:creationId xmlns:a16="http://schemas.microsoft.com/office/drawing/2014/main" id="{56ACEFEA-C101-4379-9091-5F3E562F0E29}"/>
              </a:ext>
            </a:extLst>
          </p:cNvPr>
          <p:cNvGrpSpPr/>
          <p:nvPr/>
        </p:nvGrpSpPr>
        <p:grpSpPr>
          <a:xfrm>
            <a:off x="8276140" y="3429000"/>
            <a:ext cx="2987041" cy="3045824"/>
            <a:chOff x="1924593" y="1406433"/>
            <a:chExt cx="2987041" cy="3045824"/>
          </a:xfrm>
        </p:grpSpPr>
        <p:sp>
          <p:nvSpPr>
            <p:cNvPr id="38" name="Arc partiel 37">
              <a:extLst>
                <a:ext uri="{FF2B5EF4-FFF2-40B4-BE49-F238E27FC236}">
                  <a16:creationId xmlns:a16="http://schemas.microsoft.com/office/drawing/2014/main" id="{55121852-9B13-41FD-B6E0-18BEF0DA5505}"/>
                </a:ext>
              </a:extLst>
            </p:cNvPr>
            <p:cNvSpPr/>
            <p:nvPr/>
          </p:nvSpPr>
          <p:spPr>
            <a:xfrm>
              <a:off x="1924593" y="1449978"/>
              <a:ext cx="2934787" cy="2995748"/>
            </a:xfrm>
            <a:prstGeom prst="pie">
              <a:avLst>
                <a:gd name="adj1" fmla="val 15011748"/>
                <a:gd name="adj2" fmla="val 1606510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Arc partiel 38">
              <a:extLst>
                <a:ext uri="{FF2B5EF4-FFF2-40B4-BE49-F238E27FC236}">
                  <a16:creationId xmlns:a16="http://schemas.microsoft.com/office/drawing/2014/main" id="{E8970617-5FA7-435A-AA26-F622098FBDBE}"/>
                </a:ext>
              </a:extLst>
            </p:cNvPr>
            <p:cNvSpPr/>
            <p:nvPr/>
          </p:nvSpPr>
          <p:spPr>
            <a:xfrm>
              <a:off x="1933302" y="1443445"/>
              <a:ext cx="2934787" cy="2995748"/>
            </a:xfrm>
            <a:prstGeom prst="pie">
              <a:avLst>
                <a:gd name="adj1" fmla="val 13848349"/>
                <a:gd name="adj2" fmla="val 14964445"/>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Arc partiel 39">
              <a:extLst>
                <a:ext uri="{FF2B5EF4-FFF2-40B4-BE49-F238E27FC236}">
                  <a16:creationId xmlns:a16="http://schemas.microsoft.com/office/drawing/2014/main" id="{46658851-1F27-42B8-8AFE-48170ED6B54A}"/>
                </a:ext>
              </a:extLst>
            </p:cNvPr>
            <p:cNvSpPr/>
            <p:nvPr/>
          </p:nvSpPr>
          <p:spPr>
            <a:xfrm>
              <a:off x="1959429" y="1421673"/>
              <a:ext cx="2934787" cy="2995748"/>
            </a:xfrm>
            <a:prstGeom prst="pie">
              <a:avLst>
                <a:gd name="adj1" fmla="val 12745708"/>
                <a:gd name="adj2" fmla="val 1374420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Arc partiel 40">
              <a:extLst>
                <a:ext uri="{FF2B5EF4-FFF2-40B4-BE49-F238E27FC236}">
                  <a16:creationId xmlns:a16="http://schemas.microsoft.com/office/drawing/2014/main" id="{26EE70F8-BA18-413D-9DD9-FD6B9ACB72FB}"/>
                </a:ext>
              </a:extLst>
            </p:cNvPr>
            <p:cNvSpPr/>
            <p:nvPr/>
          </p:nvSpPr>
          <p:spPr>
            <a:xfrm>
              <a:off x="1976847" y="1406433"/>
              <a:ext cx="2934787" cy="2995748"/>
            </a:xfrm>
            <a:prstGeom prst="pie">
              <a:avLst>
                <a:gd name="adj1" fmla="val 11737672"/>
                <a:gd name="adj2" fmla="val 1269335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Arc partiel 41">
              <a:extLst>
                <a:ext uri="{FF2B5EF4-FFF2-40B4-BE49-F238E27FC236}">
                  <a16:creationId xmlns:a16="http://schemas.microsoft.com/office/drawing/2014/main" id="{B5C0A45E-85D7-4820-92A6-E22812358208}"/>
                </a:ext>
              </a:extLst>
            </p:cNvPr>
            <p:cNvSpPr/>
            <p:nvPr/>
          </p:nvSpPr>
          <p:spPr>
            <a:xfrm>
              <a:off x="1976847" y="1406433"/>
              <a:ext cx="2934787" cy="2995748"/>
            </a:xfrm>
            <a:prstGeom prst="pie">
              <a:avLst>
                <a:gd name="adj1" fmla="val 10705834"/>
                <a:gd name="adj2" fmla="val 1173938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Arc partiel 42">
              <a:extLst>
                <a:ext uri="{FF2B5EF4-FFF2-40B4-BE49-F238E27FC236}">
                  <a16:creationId xmlns:a16="http://schemas.microsoft.com/office/drawing/2014/main" id="{32748E9D-7A97-4BBC-BE70-F24DBDDC49C9}"/>
                </a:ext>
              </a:extLst>
            </p:cNvPr>
            <p:cNvSpPr/>
            <p:nvPr/>
          </p:nvSpPr>
          <p:spPr>
            <a:xfrm rot="21368256" flipH="1">
              <a:off x="1976843" y="1449978"/>
              <a:ext cx="2821574" cy="2995748"/>
            </a:xfrm>
            <a:prstGeom prst="pie">
              <a:avLst>
                <a:gd name="adj1" fmla="val 14898122"/>
                <a:gd name="adj2" fmla="val 1606510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Arc partiel 43">
              <a:extLst>
                <a:ext uri="{FF2B5EF4-FFF2-40B4-BE49-F238E27FC236}">
                  <a16:creationId xmlns:a16="http://schemas.microsoft.com/office/drawing/2014/main" id="{91C09E4C-7715-42F7-A38A-D13BCC734F8A}"/>
                </a:ext>
              </a:extLst>
            </p:cNvPr>
            <p:cNvSpPr/>
            <p:nvPr/>
          </p:nvSpPr>
          <p:spPr>
            <a:xfrm rot="21368256" flipH="1">
              <a:off x="1976843" y="1443445"/>
              <a:ext cx="2821574" cy="2995748"/>
            </a:xfrm>
            <a:prstGeom prst="pie">
              <a:avLst>
                <a:gd name="adj1" fmla="val 13792787"/>
                <a:gd name="adj2" fmla="val 14859953"/>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Arc partiel 44">
              <a:extLst>
                <a:ext uri="{FF2B5EF4-FFF2-40B4-BE49-F238E27FC236}">
                  <a16:creationId xmlns:a16="http://schemas.microsoft.com/office/drawing/2014/main" id="{968DB349-AC45-4092-B724-DDCA76CF5852}"/>
                </a:ext>
              </a:extLst>
            </p:cNvPr>
            <p:cNvSpPr/>
            <p:nvPr/>
          </p:nvSpPr>
          <p:spPr>
            <a:xfrm rot="21368256" flipH="1">
              <a:off x="1994261" y="1456509"/>
              <a:ext cx="2821574" cy="2995748"/>
            </a:xfrm>
            <a:prstGeom prst="pie">
              <a:avLst>
                <a:gd name="adj1" fmla="val 12804212"/>
                <a:gd name="adj2" fmla="val 1383816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Arc partiel 45">
              <a:extLst>
                <a:ext uri="{FF2B5EF4-FFF2-40B4-BE49-F238E27FC236}">
                  <a16:creationId xmlns:a16="http://schemas.microsoft.com/office/drawing/2014/main" id="{FD461EDD-1FBD-4463-8383-DD943DEAB966}"/>
                </a:ext>
              </a:extLst>
            </p:cNvPr>
            <p:cNvSpPr/>
            <p:nvPr/>
          </p:nvSpPr>
          <p:spPr>
            <a:xfrm rot="21368256" flipH="1">
              <a:off x="1994261" y="1432560"/>
              <a:ext cx="2821574" cy="2995748"/>
            </a:xfrm>
            <a:prstGeom prst="pie">
              <a:avLst>
                <a:gd name="adj1" fmla="val 11697217"/>
                <a:gd name="adj2" fmla="val 1273485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Arc partiel 46">
              <a:extLst>
                <a:ext uri="{FF2B5EF4-FFF2-40B4-BE49-F238E27FC236}">
                  <a16:creationId xmlns:a16="http://schemas.microsoft.com/office/drawing/2014/main" id="{2D987039-878F-4869-A073-02DC45A21741}"/>
                </a:ext>
              </a:extLst>
            </p:cNvPr>
            <p:cNvSpPr/>
            <p:nvPr/>
          </p:nvSpPr>
          <p:spPr>
            <a:xfrm rot="21368256" flipH="1">
              <a:off x="2002970" y="1406433"/>
              <a:ext cx="2821574" cy="2995748"/>
            </a:xfrm>
            <a:prstGeom prst="pie">
              <a:avLst>
                <a:gd name="adj1" fmla="val 10705834"/>
                <a:gd name="adj2" fmla="val 11618430"/>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Arc partiel 47">
            <a:extLst>
              <a:ext uri="{FF2B5EF4-FFF2-40B4-BE49-F238E27FC236}">
                <a16:creationId xmlns:a16="http://schemas.microsoft.com/office/drawing/2014/main" id="{FFFABB4D-C8C2-4282-AB1D-A91DF6E92652}"/>
              </a:ext>
            </a:extLst>
          </p:cNvPr>
          <p:cNvSpPr/>
          <p:nvPr/>
        </p:nvSpPr>
        <p:spPr>
          <a:xfrm flipH="1">
            <a:off x="8302265" y="3461660"/>
            <a:ext cx="2829247" cy="2962278"/>
          </a:xfrm>
          <a:prstGeom prst="pie">
            <a:avLst>
              <a:gd name="adj1" fmla="val 15372783"/>
              <a:gd name="adj2" fmla="val 16214133"/>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9" name="Connecteur droit 48">
            <a:extLst>
              <a:ext uri="{FF2B5EF4-FFF2-40B4-BE49-F238E27FC236}">
                <a16:creationId xmlns:a16="http://schemas.microsoft.com/office/drawing/2014/main" id="{36E39A0E-D607-48BB-B1E4-950E01194C65}"/>
              </a:ext>
            </a:extLst>
          </p:cNvPr>
          <p:cNvCxnSpPr>
            <a:cxnSpLocks/>
          </p:cNvCxnSpPr>
          <p:nvPr/>
        </p:nvCxnSpPr>
        <p:spPr>
          <a:xfrm flipH="1" flipV="1">
            <a:off x="9699242" y="3475947"/>
            <a:ext cx="9054" cy="124974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19FF0D71-F0DF-4691-8302-69B01F63D319}"/>
              </a:ext>
            </a:extLst>
          </p:cNvPr>
          <p:cNvCxnSpPr>
            <a:cxnSpLocks/>
          </p:cNvCxnSpPr>
          <p:nvPr/>
        </p:nvCxnSpPr>
        <p:spPr>
          <a:xfrm flipV="1">
            <a:off x="9746057" y="3546149"/>
            <a:ext cx="294236" cy="136576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2" name="Ellipse 51">
            <a:extLst>
              <a:ext uri="{FF2B5EF4-FFF2-40B4-BE49-F238E27FC236}">
                <a16:creationId xmlns:a16="http://schemas.microsoft.com/office/drawing/2014/main" id="{9657C45B-0F35-4997-B9EC-B93FDA7D932E}"/>
              </a:ext>
            </a:extLst>
          </p:cNvPr>
          <p:cNvSpPr/>
          <p:nvPr/>
        </p:nvSpPr>
        <p:spPr>
          <a:xfrm>
            <a:off x="9944009" y="3203721"/>
            <a:ext cx="325820" cy="333375"/>
          </a:xfrm>
          <a:prstGeom prst="ellipse">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ZoneTexte 52">
            <a:extLst>
              <a:ext uri="{FF2B5EF4-FFF2-40B4-BE49-F238E27FC236}">
                <a16:creationId xmlns:a16="http://schemas.microsoft.com/office/drawing/2014/main" id="{4E92F3F8-482A-43C4-8761-665017E007CA}"/>
              </a:ext>
            </a:extLst>
          </p:cNvPr>
          <p:cNvSpPr txBox="1"/>
          <p:nvPr/>
        </p:nvSpPr>
        <p:spPr>
          <a:xfrm>
            <a:off x="9889898" y="3246777"/>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x</a:t>
            </a:r>
          </a:p>
        </p:txBody>
      </p:sp>
      <p:sp>
        <p:nvSpPr>
          <p:cNvPr id="54" name="Ellipse 53">
            <a:extLst>
              <a:ext uri="{FF2B5EF4-FFF2-40B4-BE49-F238E27FC236}">
                <a16:creationId xmlns:a16="http://schemas.microsoft.com/office/drawing/2014/main" id="{7EB8540B-4063-4F50-8EA2-3303EE491B1D}"/>
              </a:ext>
            </a:extLst>
          </p:cNvPr>
          <p:cNvSpPr/>
          <p:nvPr/>
        </p:nvSpPr>
        <p:spPr>
          <a:xfrm>
            <a:off x="9521729" y="3185484"/>
            <a:ext cx="325820" cy="333375"/>
          </a:xfrm>
          <a:prstGeom prst="ellipse">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ZoneTexte 54">
            <a:extLst>
              <a:ext uri="{FF2B5EF4-FFF2-40B4-BE49-F238E27FC236}">
                <a16:creationId xmlns:a16="http://schemas.microsoft.com/office/drawing/2014/main" id="{5A76DC1E-B42C-41E5-8549-9BDF6D3211F6}"/>
              </a:ext>
            </a:extLst>
          </p:cNvPr>
          <p:cNvSpPr txBox="1"/>
          <p:nvPr/>
        </p:nvSpPr>
        <p:spPr>
          <a:xfrm>
            <a:off x="9467618" y="3216379"/>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100</a:t>
            </a:r>
          </a:p>
        </p:txBody>
      </p:sp>
      <p:sp>
        <p:nvSpPr>
          <p:cNvPr id="57" name="ZoneTexte 56">
            <a:extLst>
              <a:ext uri="{FF2B5EF4-FFF2-40B4-BE49-F238E27FC236}">
                <a16:creationId xmlns:a16="http://schemas.microsoft.com/office/drawing/2014/main" id="{2B35083B-4FF1-4C10-AFA3-148A161BFD55}"/>
              </a:ext>
            </a:extLst>
          </p:cNvPr>
          <p:cNvSpPr txBox="1"/>
          <p:nvPr/>
        </p:nvSpPr>
        <p:spPr>
          <a:xfrm>
            <a:off x="7972387" y="4825511"/>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0%</a:t>
            </a:r>
          </a:p>
        </p:txBody>
      </p:sp>
      <p:sp>
        <p:nvSpPr>
          <p:cNvPr id="58" name="ZoneTexte 57">
            <a:extLst>
              <a:ext uri="{FF2B5EF4-FFF2-40B4-BE49-F238E27FC236}">
                <a16:creationId xmlns:a16="http://schemas.microsoft.com/office/drawing/2014/main" id="{E319BE68-DF46-4217-BED4-6BA1E3A74670}"/>
              </a:ext>
            </a:extLst>
          </p:cNvPr>
          <p:cNvSpPr txBox="1"/>
          <p:nvPr/>
        </p:nvSpPr>
        <p:spPr>
          <a:xfrm>
            <a:off x="11117954" y="4726670"/>
            <a:ext cx="66486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200%</a:t>
            </a:r>
          </a:p>
        </p:txBody>
      </p:sp>
      <p:cxnSp>
        <p:nvCxnSpPr>
          <p:cNvPr id="59" name="Connecteur droit 58">
            <a:extLst>
              <a:ext uri="{FF2B5EF4-FFF2-40B4-BE49-F238E27FC236}">
                <a16:creationId xmlns:a16="http://schemas.microsoft.com/office/drawing/2014/main" id="{B8F6E8EB-303F-44F4-B5AF-336582BD9EE0}"/>
              </a:ext>
            </a:extLst>
          </p:cNvPr>
          <p:cNvCxnSpPr>
            <a:cxnSpLocks/>
            <a:endCxn id="54" idx="4"/>
          </p:cNvCxnSpPr>
          <p:nvPr/>
        </p:nvCxnSpPr>
        <p:spPr>
          <a:xfrm flipH="1" flipV="1">
            <a:off x="9684639" y="3518859"/>
            <a:ext cx="59828" cy="13825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8FF12FA2-CAEA-464F-9F34-1095383044E0}"/>
              </a:ext>
            </a:extLst>
          </p:cNvPr>
          <p:cNvCxnSpPr>
            <a:cxnSpLocks/>
          </p:cNvCxnSpPr>
          <p:nvPr/>
        </p:nvCxnSpPr>
        <p:spPr>
          <a:xfrm flipH="1" flipV="1">
            <a:off x="9094747" y="3632227"/>
            <a:ext cx="649415" cy="123916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1DE097E4-F825-4AC9-A6B6-6E4EB52AEFFA}"/>
              </a:ext>
            </a:extLst>
          </p:cNvPr>
          <p:cNvCxnSpPr>
            <a:cxnSpLocks/>
          </p:cNvCxnSpPr>
          <p:nvPr/>
        </p:nvCxnSpPr>
        <p:spPr>
          <a:xfrm flipV="1">
            <a:off x="9742267" y="3632227"/>
            <a:ext cx="591980" cy="123709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0F306EF8-009D-4C98-BF17-5C3E37533085}"/>
              </a:ext>
            </a:extLst>
          </p:cNvPr>
          <p:cNvCxnSpPr>
            <a:cxnSpLocks/>
          </p:cNvCxnSpPr>
          <p:nvPr/>
        </p:nvCxnSpPr>
        <p:spPr>
          <a:xfrm flipV="1">
            <a:off x="9742267" y="3851698"/>
            <a:ext cx="970651" cy="99814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5" name="Corde 64">
            <a:extLst>
              <a:ext uri="{FF2B5EF4-FFF2-40B4-BE49-F238E27FC236}">
                <a16:creationId xmlns:a16="http://schemas.microsoft.com/office/drawing/2014/main" id="{0528C46E-8AA3-4CAA-AFE2-394F6B93A3C1}"/>
              </a:ext>
            </a:extLst>
          </p:cNvPr>
          <p:cNvSpPr/>
          <p:nvPr/>
        </p:nvSpPr>
        <p:spPr>
          <a:xfrm>
            <a:off x="9094747" y="4191001"/>
            <a:ext cx="1375954" cy="1452155"/>
          </a:xfrm>
          <a:prstGeom prst="chord">
            <a:avLst>
              <a:gd name="adj1" fmla="val 10695341"/>
              <a:gd name="adj2" fmla="val 14808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 coins arrondis 68">
            <a:extLst>
              <a:ext uri="{FF2B5EF4-FFF2-40B4-BE49-F238E27FC236}">
                <a16:creationId xmlns:a16="http://schemas.microsoft.com/office/drawing/2014/main" id="{BAD89FBB-F7F3-4CB1-93B4-22B5349B5EC8}"/>
              </a:ext>
            </a:extLst>
          </p:cNvPr>
          <p:cNvSpPr/>
          <p:nvPr/>
        </p:nvSpPr>
        <p:spPr>
          <a:xfrm>
            <a:off x="9220091" y="4834187"/>
            <a:ext cx="1114156" cy="386205"/>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ZoneTexte 69">
            <a:extLst>
              <a:ext uri="{FF2B5EF4-FFF2-40B4-BE49-F238E27FC236}">
                <a16:creationId xmlns:a16="http://schemas.microsoft.com/office/drawing/2014/main" id="{06D8F33E-F438-4A72-AF07-56B7872F4AD9}"/>
              </a:ext>
            </a:extLst>
          </p:cNvPr>
          <p:cNvSpPr txBox="1"/>
          <p:nvPr/>
        </p:nvSpPr>
        <p:spPr>
          <a:xfrm>
            <a:off x="9270346" y="4858012"/>
            <a:ext cx="10900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panose="020F0502020204030204"/>
                <a:ea typeface="+mn-ea"/>
                <a:cs typeface="+mn-cs"/>
              </a:rPr>
              <a:t>indicateur</a:t>
            </a:r>
          </a:p>
        </p:txBody>
      </p:sp>
      <p:sp>
        <p:nvSpPr>
          <p:cNvPr id="88" name="ZoneTexte 87">
            <a:extLst>
              <a:ext uri="{FF2B5EF4-FFF2-40B4-BE49-F238E27FC236}">
                <a16:creationId xmlns:a16="http://schemas.microsoft.com/office/drawing/2014/main" id="{B010220D-F252-4421-8E97-DB7BBE2B1151}"/>
              </a:ext>
            </a:extLst>
          </p:cNvPr>
          <p:cNvSpPr txBox="1"/>
          <p:nvPr/>
        </p:nvSpPr>
        <p:spPr>
          <a:xfrm>
            <a:off x="8545836" y="2096522"/>
            <a:ext cx="301696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Comparaison à des références en considérant un élevage NE de 200 truies</a:t>
            </a:r>
          </a:p>
        </p:txBody>
      </p:sp>
      <p:pic>
        <p:nvPicPr>
          <p:cNvPr id="3" name="Content Placeholder 3">
            <a:extLst>
              <a:ext uri="{FF2B5EF4-FFF2-40B4-BE49-F238E27FC236}">
                <a16:creationId xmlns:a16="http://schemas.microsoft.com/office/drawing/2014/main" id="{C52A1425-6933-3ED8-44F0-CBAFCDC0AC66}"/>
              </a:ext>
            </a:extLst>
          </p:cNvPr>
          <p:cNvPicPr>
            <a:picLocks noChangeAspect="1"/>
          </p:cNvPicPr>
          <p:nvPr/>
        </p:nvPicPr>
        <p:blipFill>
          <a:blip r:embed="rId2"/>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21856705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3C204EC-C4D0-418D-A01B-DCC65FDBA8D2}"/>
              </a:ext>
            </a:extLst>
          </p:cNvPr>
          <p:cNvSpPr/>
          <p:nvPr/>
        </p:nvSpPr>
        <p:spPr>
          <a:xfrm>
            <a:off x="928819" y="2652671"/>
            <a:ext cx="370087" cy="208765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63E81E2-4E87-4A2E-ADD2-2A1E7E9B0213}"/>
              </a:ext>
            </a:extLst>
          </p:cNvPr>
          <p:cNvSpPr>
            <a:spLocks noGrp="1"/>
          </p:cNvSpPr>
          <p:nvPr>
            <p:ph type="title"/>
          </p:nvPr>
        </p:nvSpPr>
        <p:spPr/>
        <p:txBody>
          <a:bodyPr/>
          <a:lstStyle/>
          <a:p>
            <a:r>
              <a:rPr lang="fr-FR" dirty="0"/>
              <a:t>Mode de présentation des résultats</a:t>
            </a:r>
          </a:p>
        </p:txBody>
      </p:sp>
      <p:cxnSp>
        <p:nvCxnSpPr>
          <p:cNvPr id="13" name="Connecteur droit 12">
            <a:extLst>
              <a:ext uri="{FF2B5EF4-FFF2-40B4-BE49-F238E27FC236}">
                <a16:creationId xmlns:a16="http://schemas.microsoft.com/office/drawing/2014/main" id="{A6B26588-1E72-4E1B-95A9-A03FD97512BE}"/>
              </a:ext>
            </a:extLst>
          </p:cNvPr>
          <p:cNvCxnSpPr>
            <a:cxnSpLocks/>
          </p:cNvCxnSpPr>
          <p:nvPr/>
        </p:nvCxnSpPr>
        <p:spPr>
          <a:xfrm>
            <a:off x="928819" y="4255134"/>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670576B-8937-4A7E-AA14-CCB9F3366151}"/>
              </a:ext>
            </a:extLst>
          </p:cNvPr>
          <p:cNvSpPr/>
          <p:nvPr/>
        </p:nvSpPr>
        <p:spPr>
          <a:xfrm>
            <a:off x="1625121" y="3621392"/>
            <a:ext cx="370087" cy="111893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D0816D4-7A40-4190-9B8A-2F26DE2D4130}"/>
              </a:ext>
            </a:extLst>
          </p:cNvPr>
          <p:cNvSpPr/>
          <p:nvPr/>
        </p:nvSpPr>
        <p:spPr>
          <a:xfrm>
            <a:off x="2355551" y="3204933"/>
            <a:ext cx="370087" cy="115884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B562493-C842-4E73-8F52-412DD3454E21}"/>
              </a:ext>
            </a:extLst>
          </p:cNvPr>
          <p:cNvSpPr/>
          <p:nvPr/>
        </p:nvSpPr>
        <p:spPr>
          <a:xfrm>
            <a:off x="3154019" y="3307745"/>
            <a:ext cx="370087" cy="11103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Connecteur droit 21">
            <a:extLst>
              <a:ext uri="{FF2B5EF4-FFF2-40B4-BE49-F238E27FC236}">
                <a16:creationId xmlns:a16="http://schemas.microsoft.com/office/drawing/2014/main" id="{4C6ACD42-93B9-486B-A041-044A82F4A6C3}"/>
              </a:ext>
            </a:extLst>
          </p:cNvPr>
          <p:cNvCxnSpPr>
            <a:cxnSpLocks/>
          </p:cNvCxnSpPr>
          <p:nvPr/>
        </p:nvCxnSpPr>
        <p:spPr>
          <a:xfrm>
            <a:off x="1633480" y="4297390"/>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30B0ADAE-1BBF-40BD-9A04-981D59ABD014}"/>
              </a:ext>
            </a:extLst>
          </p:cNvPr>
          <p:cNvCxnSpPr>
            <a:cxnSpLocks/>
          </p:cNvCxnSpPr>
          <p:nvPr/>
        </p:nvCxnSpPr>
        <p:spPr>
          <a:xfrm>
            <a:off x="2355551" y="3829171"/>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ABEF5008-47E1-474F-AC08-6E0A13E279E5}"/>
              </a:ext>
            </a:extLst>
          </p:cNvPr>
          <p:cNvCxnSpPr>
            <a:cxnSpLocks/>
          </p:cNvCxnSpPr>
          <p:nvPr/>
        </p:nvCxnSpPr>
        <p:spPr>
          <a:xfrm>
            <a:off x="3154018" y="3989134"/>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3C5A7851-E534-46DB-B219-50D3DEEC5EBA}"/>
              </a:ext>
            </a:extLst>
          </p:cNvPr>
          <p:cNvSpPr txBox="1"/>
          <p:nvPr/>
        </p:nvSpPr>
        <p:spPr>
          <a:xfrm>
            <a:off x="807541"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sp>
        <p:nvSpPr>
          <p:cNvPr id="27" name="Rectangle 26">
            <a:extLst>
              <a:ext uri="{FF2B5EF4-FFF2-40B4-BE49-F238E27FC236}">
                <a16:creationId xmlns:a16="http://schemas.microsoft.com/office/drawing/2014/main" id="{4434D295-173A-4C94-9618-EA769443C6B4}"/>
              </a:ext>
            </a:extLst>
          </p:cNvPr>
          <p:cNvSpPr/>
          <p:nvPr/>
        </p:nvSpPr>
        <p:spPr>
          <a:xfrm>
            <a:off x="4565907" y="2323143"/>
            <a:ext cx="370087" cy="249780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Connecteur droit 28">
            <a:extLst>
              <a:ext uri="{FF2B5EF4-FFF2-40B4-BE49-F238E27FC236}">
                <a16:creationId xmlns:a16="http://schemas.microsoft.com/office/drawing/2014/main" id="{982BF7F5-9890-4C5E-94B5-669957032F2A}"/>
              </a:ext>
            </a:extLst>
          </p:cNvPr>
          <p:cNvCxnSpPr>
            <a:cxnSpLocks/>
          </p:cNvCxnSpPr>
          <p:nvPr/>
        </p:nvCxnSpPr>
        <p:spPr>
          <a:xfrm>
            <a:off x="4565907" y="4010691"/>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EB57A78-6251-4194-B094-8D1288A293A2}"/>
              </a:ext>
            </a:extLst>
          </p:cNvPr>
          <p:cNvSpPr/>
          <p:nvPr/>
        </p:nvSpPr>
        <p:spPr>
          <a:xfrm>
            <a:off x="5262209" y="3402984"/>
            <a:ext cx="370087" cy="141796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6C98A08-1376-4104-8DB7-B5A017FD9C5E}"/>
              </a:ext>
            </a:extLst>
          </p:cNvPr>
          <p:cNvSpPr/>
          <p:nvPr/>
        </p:nvSpPr>
        <p:spPr>
          <a:xfrm>
            <a:off x="5992639" y="2652670"/>
            <a:ext cx="370087" cy="1765421"/>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F480FE84-E6DB-4877-A75A-DAC2DE2EB18A}"/>
              </a:ext>
            </a:extLst>
          </p:cNvPr>
          <p:cNvSpPr/>
          <p:nvPr/>
        </p:nvSpPr>
        <p:spPr>
          <a:xfrm>
            <a:off x="6791107" y="2526814"/>
            <a:ext cx="370087" cy="177207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eur droit 32">
            <a:extLst>
              <a:ext uri="{FF2B5EF4-FFF2-40B4-BE49-F238E27FC236}">
                <a16:creationId xmlns:a16="http://schemas.microsoft.com/office/drawing/2014/main" id="{AA2E419E-C954-4756-A473-8265BCD99745}"/>
              </a:ext>
            </a:extLst>
          </p:cNvPr>
          <p:cNvCxnSpPr>
            <a:cxnSpLocks/>
          </p:cNvCxnSpPr>
          <p:nvPr/>
        </p:nvCxnSpPr>
        <p:spPr>
          <a:xfrm>
            <a:off x="5262209" y="4113302"/>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4FFA74CC-1309-4FA3-8637-EC7CF2862A2E}"/>
              </a:ext>
            </a:extLst>
          </p:cNvPr>
          <p:cNvCxnSpPr>
            <a:cxnSpLocks/>
          </p:cNvCxnSpPr>
          <p:nvPr/>
        </p:nvCxnSpPr>
        <p:spPr>
          <a:xfrm>
            <a:off x="5992639" y="3909631"/>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1DA70C8-2867-4A21-9DE5-72078E7DE3FF}"/>
              </a:ext>
            </a:extLst>
          </p:cNvPr>
          <p:cNvCxnSpPr>
            <a:cxnSpLocks/>
          </p:cNvCxnSpPr>
          <p:nvPr/>
        </p:nvCxnSpPr>
        <p:spPr>
          <a:xfrm>
            <a:off x="6791107" y="3851698"/>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2FE78F5C-130A-486A-A044-64A584B0B27B}"/>
              </a:ext>
            </a:extLst>
          </p:cNvPr>
          <p:cNvSpPr txBox="1"/>
          <p:nvPr/>
        </p:nvSpPr>
        <p:spPr>
          <a:xfrm>
            <a:off x="4415166"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cxnSp>
        <p:nvCxnSpPr>
          <p:cNvPr id="131" name="Connecteur droit 130">
            <a:extLst>
              <a:ext uri="{FF2B5EF4-FFF2-40B4-BE49-F238E27FC236}">
                <a16:creationId xmlns:a16="http://schemas.microsoft.com/office/drawing/2014/main" id="{69840AB5-FC69-412A-A9F7-FA6FC7239F0B}"/>
              </a:ext>
            </a:extLst>
          </p:cNvPr>
          <p:cNvCxnSpPr/>
          <p:nvPr/>
        </p:nvCxnSpPr>
        <p:spPr>
          <a:xfrm flipH="1">
            <a:off x="640221" y="2250771"/>
            <a:ext cx="17307" cy="300690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2" name="Connecteur droit 131">
            <a:extLst>
              <a:ext uri="{FF2B5EF4-FFF2-40B4-BE49-F238E27FC236}">
                <a16:creationId xmlns:a16="http://schemas.microsoft.com/office/drawing/2014/main" id="{4F035918-A12E-4C1D-B642-ACF8B863DA7E}"/>
              </a:ext>
            </a:extLst>
          </p:cNvPr>
          <p:cNvCxnSpPr>
            <a:cxnSpLocks/>
          </p:cNvCxnSpPr>
          <p:nvPr/>
        </p:nvCxnSpPr>
        <p:spPr>
          <a:xfrm flipH="1">
            <a:off x="4269604" y="1000636"/>
            <a:ext cx="50682" cy="425656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3" name="Connecteur droit 132">
            <a:extLst>
              <a:ext uri="{FF2B5EF4-FFF2-40B4-BE49-F238E27FC236}">
                <a16:creationId xmlns:a16="http://schemas.microsoft.com/office/drawing/2014/main" id="{AF69E200-BAC8-4A4E-98B5-FD6B41DA3720}"/>
              </a:ext>
            </a:extLst>
          </p:cNvPr>
          <p:cNvCxnSpPr>
            <a:cxnSpLocks/>
          </p:cNvCxnSpPr>
          <p:nvPr/>
        </p:nvCxnSpPr>
        <p:spPr>
          <a:xfrm flipH="1">
            <a:off x="638327"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55DD7CD2-641E-4A1A-A542-0C6808693EAE}"/>
              </a:ext>
            </a:extLst>
          </p:cNvPr>
          <p:cNvCxnSpPr>
            <a:cxnSpLocks/>
          </p:cNvCxnSpPr>
          <p:nvPr/>
        </p:nvCxnSpPr>
        <p:spPr>
          <a:xfrm flipH="1">
            <a:off x="4294616"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6" name="ZoneTexte 135">
            <a:extLst>
              <a:ext uri="{FF2B5EF4-FFF2-40B4-BE49-F238E27FC236}">
                <a16:creationId xmlns:a16="http://schemas.microsoft.com/office/drawing/2014/main" id="{0F4A9020-FB9C-4F0C-9BCB-D934175D88D1}"/>
              </a:ext>
            </a:extLst>
          </p:cNvPr>
          <p:cNvSpPr txBox="1"/>
          <p:nvPr/>
        </p:nvSpPr>
        <p:spPr>
          <a:xfrm>
            <a:off x="875398" y="52330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7" name="ZoneTexte 136">
            <a:extLst>
              <a:ext uri="{FF2B5EF4-FFF2-40B4-BE49-F238E27FC236}">
                <a16:creationId xmlns:a16="http://schemas.microsoft.com/office/drawing/2014/main" id="{EBE6B5D2-973B-4A3A-BDBD-406C34FDFD94}"/>
              </a:ext>
            </a:extLst>
          </p:cNvPr>
          <p:cNvSpPr txBox="1"/>
          <p:nvPr/>
        </p:nvSpPr>
        <p:spPr>
          <a:xfrm>
            <a:off x="4512486" y="52469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63" name="ZoneTexte 62">
            <a:extLst>
              <a:ext uri="{FF2B5EF4-FFF2-40B4-BE49-F238E27FC236}">
                <a16:creationId xmlns:a16="http://schemas.microsoft.com/office/drawing/2014/main" id="{B890AADC-CF4E-461F-AC4F-32D775A00E2F}"/>
              </a:ext>
            </a:extLst>
          </p:cNvPr>
          <p:cNvSpPr txBox="1"/>
          <p:nvPr/>
        </p:nvSpPr>
        <p:spPr>
          <a:xfrm>
            <a:off x="1633480" y="5590670"/>
            <a:ext cx="13696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Truies (unité/truie)</a:t>
            </a:r>
          </a:p>
        </p:txBody>
      </p:sp>
      <p:sp>
        <p:nvSpPr>
          <p:cNvPr id="64" name="ZoneTexte 63">
            <a:extLst>
              <a:ext uri="{FF2B5EF4-FFF2-40B4-BE49-F238E27FC236}">
                <a16:creationId xmlns:a16="http://schemas.microsoft.com/office/drawing/2014/main" id="{BB7841BB-67CF-497E-9E05-FA34034A355B}"/>
              </a:ext>
            </a:extLst>
          </p:cNvPr>
          <p:cNvSpPr txBox="1"/>
          <p:nvPr/>
        </p:nvSpPr>
        <p:spPr>
          <a:xfrm>
            <a:off x="5209758" y="5569151"/>
            <a:ext cx="17724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Porcs à l’engrais (unité/porc)</a:t>
            </a:r>
          </a:p>
        </p:txBody>
      </p:sp>
      <p:grpSp>
        <p:nvGrpSpPr>
          <p:cNvPr id="37" name="Groupe 36">
            <a:extLst>
              <a:ext uri="{FF2B5EF4-FFF2-40B4-BE49-F238E27FC236}">
                <a16:creationId xmlns:a16="http://schemas.microsoft.com/office/drawing/2014/main" id="{56ACEFEA-C101-4379-9091-5F3E562F0E29}"/>
              </a:ext>
            </a:extLst>
          </p:cNvPr>
          <p:cNvGrpSpPr/>
          <p:nvPr/>
        </p:nvGrpSpPr>
        <p:grpSpPr>
          <a:xfrm>
            <a:off x="8276140" y="3429000"/>
            <a:ext cx="2987041" cy="3045824"/>
            <a:chOff x="1924593" y="1406433"/>
            <a:chExt cx="2987041" cy="3045824"/>
          </a:xfrm>
        </p:grpSpPr>
        <p:sp>
          <p:nvSpPr>
            <p:cNvPr id="38" name="Arc partiel 37">
              <a:extLst>
                <a:ext uri="{FF2B5EF4-FFF2-40B4-BE49-F238E27FC236}">
                  <a16:creationId xmlns:a16="http://schemas.microsoft.com/office/drawing/2014/main" id="{55121852-9B13-41FD-B6E0-18BEF0DA5505}"/>
                </a:ext>
              </a:extLst>
            </p:cNvPr>
            <p:cNvSpPr/>
            <p:nvPr/>
          </p:nvSpPr>
          <p:spPr>
            <a:xfrm>
              <a:off x="1924593" y="1449978"/>
              <a:ext cx="2934787" cy="2995748"/>
            </a:xfrm>
            <a:prstGeom prst="pie">
              <a:avLst>
                <a:gd name="adj1" fmla="val 15011748"/>
                <a:gd name="adj2" fmla="val 1606510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Arc partiel 38">
              <a:extLst>
                <a:ext uri="{FF2B5EF4-FFF2-40B4-BE49-F238E27FC236}">
                  <a16:creationId xmlns:a16="http://schemas.microsoft.com/office/drawing/2014/main" id="{E8970617-5FA7-435A-AA26-F622098FBDBE}"/>
                </a:ext>
              </a:extLst>
            </p:cNvPr>
            <p:cNvSpPr/>
            <p:nvPr/>
          </p:nvSpPr>
          <p:spPr>
            <a:xfrm>
              <a:off x="1933302" y="1443445"/>
              <a:ext cx="2934787" cy="2995748"/>
            </a:xfrm>
            <a:prstGeom prst="pie">
              <a:avLst>
                <a:gd name="adj1" fmla="val 13848349"/>
                <a:gd name="adj2" fmla="val 14964445"/>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Arc partiel 39">
              <a:extLst>
                <a:ext uri="{FF2B5EF4-FFF2-40B4-BE49-F238E27FC236}">
                  <a16:creationId xmlns:a16="http://schemas.microsoft.com/office/drawing/2014/main" id="{46658851-1F27-42B8-8AFE-48170ED6B54A}"/>
                </a:ext>
              </a:extLst>
            </p:cNvPr>
            <p:cNvSpPr/>
            <p:nvPr/>
          </p:nvSpPr>
          <p:spPr>
            <a:xfrm>
              <a:off x="1959429" y="1421673"/>
              <a:ext cx="2934787" cy="2995748"/>
            </a:xfrm>
            <a:prstGeom prst="pie">
              <a:avLst>
                <a:gd name="adj1" fmla="val 12745708"/>
                <a:gd name="adj2" fmla="val 1374420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Arc partiel 40">
              <a:extLst>
                <a:ext uri="{FF2B5EF4-FFF2-40B4-BE49-F238E27FC236}">
                  <a16:creationId xmlns:a16="http://schemas.microsoft.com/office/drawing/2014/main" id="{26EE70F8-BA18-413D-9DD9-FD6B9ACB72FB}"/>
                </a:ext>
              </a:extLst>
            </p:cNvPr>
            <p:cNvSpPr/>
            <p:nvPr/>
          </p:nvSpPr>
          <p:spPr>
            <a:xfrm>
              <a:off x="1976847" y="1406433"/>
              <a:ext cx="2934787" cy="2995748"/>
            </a:xfrm>
            <a:prstGeom prst="pie">
              <a:avLst>
                <a:gd name="adj1" fmla="val 11737672"/>
                <a:gd name="adj2" fmla="val 1269335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Arc partiel 41">
              <a:extLst>
                <a:ext uri="{FF2B5EF4-FFF2-40B4-BE49-F238E27FC236}">
                  <a16:creationId xmlns:a16="http://schemas.microsoft.com/office/drawing/2014/main" id="{B5C0A45E-85D7-4820-92A6-E22812358208}"/>
                </a:ext>
              </a:extLst>
            </p:cNvPr>
            <p:cNvSpPr/>
            <p:nvPr/>
          </p:nvSpPr>
          <p:spPr>
            <a:xfrm>
              <a:off x="1976847" y="1406433"/>
              <a:ext cx="2934787" cy="2995748"/>
            </a:xfrm>
            <a:prstGeom prst="pie">
              <a:avLst>
                <a:gd name="adj1" fmla="val 10705834"/>
                <a:gd name="adj2" fmla="val 1173938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Arc partiel 42">
              <a:extLst>
                <a:ext uri="{FF2B5EF4-FFF2-40B4-BE49-F238E27FC236}">
                  <a16:creationId xmlns:a16="http://schemas.microsoft.com/office/drawing/2014/main" id="{32748E9D-7A97-4BBC-BE70-F24DBDDC49C9}"/>
                </a:ext>
              </a:extLst>
            </p:cNvPr>
            <p:cNvSpPr/>
            <p:nvPr/>
          </p:nvSpPr>
          <p:spPr>
            <a:xfrm rot="21368256" flipH="1">
              <a:off x="1976843" y="1449978"/>
              <a:ext cx="2821574" cy="2995748"/>
            </a:xfrm>
            <a:prstGeom prst="pie">
              <a:avLst>
                <a:gd name="adj1" fmla="val 14898122"/>
                <a:gd name="adj2" fmla="val 1606510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Arc partiel 43">
              <a:extLst>
                <a:ext uri="{FF2B5EF4-FFF2-40B4-BE49-F238E27FC236}">
                  <a16:creationId xmlns:a16="http://schemas.microsoft.com/office/drawing/2014/main" id="{91C09E4C-7715-42F7-A38A-D13BCC734F8A}"/>
                </a:ext>
              </a:extLst>
            </p:cNvPr>
            <p:cNvSpPr/>
            <p:nvPr/>
          </p:nvSpPr>
          <p:spPr>
            <a:xfrm rot="21368256" flipH="1">
              <a:off x="1976843" y="1443445"/>
              <a:ext cx="2821574" cy="2995748"/>
            </a:xfrm>
            <a:prstGeom prst="pie">
              <a:avLst>
                <a:gd name="adj1" fmla="val 13792787"/>
                <a:gd name="adj2" fmla="val 14859953"/>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Arc partiel 44">
              <a:extLst>
                <a:ext uri="{FF2B5EF4-FFF2-40B4-BE49-F238E27FC236}">
                  <a16:creationId xmlns:a16="http://schemas.microsoft.com/office/drawing/2014/main" id="{968DB349-AC45-4092-B724-DDCA76CF5852}"/>
                </a:ext>
              </a:extLst>
            </p:cNvPr>
            <p:cNvSpPr/>
            <p:nvPr/>
          </p:nvSpPr>
          <p:spPr>
            <a:xfrm rot="21368256" flipH="1">
              <a:off x="1994261" y="1456509"/>
              <a:ext cx="2821574" cy="2995748"/>
            </a:xfrm>
            <a:prstGeom prst="pie">
              <a:avLst>
                <a:gd name="adj1" fmla="val 12804212"/>
                <a:gd name="adj2" fmla="val 1383816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Arc partiel 45">
              <a:extLst>
                <a:ext uri="{FF2B5EF4-FFF2-40B4-BE49-F238E27FC236}">
                  <a16:creationId xmlns:a16="http://schemas.microsoft.com/office/drawing/2014/main" id="{FD461EDD-1FBD-4463-8383-DD943DEAB966}"/>
                </a:ext>
              </a:extLst>
            </p:cNvPr>
            <p:cNvSpPr/>
            <p:nvPr/>
          </p:nvSpPr>
          <p:spPr>
            <a:xfrm rot="21368256" flipH="1">
              <a:off x="1994261" y="1432560"/>
              <a:ext cx="2821574" cy="2995748"/>
            </a:xfrm>
            <a:prstGeom prst="pie">
              <a:avLst>
                <a:gd name="adj1" fmla="val 11697217"/>
                <a:gd name="adj2" fmla="val 1273485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Arc partiel 46">
              <a:extLst>
                <a:ext uri="{FF2B5EF4-FFF2-40B4-BE49-F238E27FC236}">
                  <a16:creationId xmlns:a16="http://schemas.microsoft.com/office/drawing/2014/main" id="{2D987039-878F-4869-A073-02DC45A21741}"/>
                </a:ext>
              </a:extLst>
            </p:cNvPr>
            <p:cNvSpPr/>
            <p:nvPr/>
          </p:nvSpPr>
          <p:spPr>
            <a:xfrm rot="21368256" flipH="1">
              <a:off x="2002970" y="1406433"/>
              <a:ext cx="2821574" cy="2995748"/>
            </a:xfrm>
            <a:prstGeom prst="pie">
              <a:avLst>
                <a:gd name="adj1" fmla="val 10705834"/>
                <a:gd name="adj2" fmla="val 11618430"/>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Arc partiel 47">
            <a:extLst>
              <a:ext uri="{FF2B5EF4-FFF2-40B4-BE49-F238E27FC236}">
                <a16:creationId xmlns:a16="http://schemas.microsoft.com/office/drawing/2014/main" id="{FFFABB4D-C8C2-4282-AB1D-A91DF6E92652}"/>
              </a:ext>
            </a:extLst>
          </p:cNvPr>
          <p:cNvSpPr/>
          <p:nvPr/>
        </p:nvSpPr>
        <p:spPr>
          <a:xfrm flipH="1">
            <a:off x="8302265" y="3461660"/>
            <a:ext cx="2829247" cy="2962278"/>
          </a:xfrm>
          <a:prstGeom prst="pie">
            <a:avLst>
              <a:gd name="adj1" fmla="val 15372783"/>
              <a:gd name="adj2" fmla="val 16214133"/>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9" name="Connecteur droit 48">
            <a:extLst>
              <a:ext uri="{FF2B5EF4-FFF2-40B4-BE49-F238E27FC236}">
                <a16:creationId xmlns:a16="http://schemas.microsoft.com/office/drawing/2014/main" id="{36E39A0E-D607-48BB-B1E4-950E01194C65}"/>
              </a:ext>
            </a:extLst>
          </p:cNvPr>
          <p:cNvCxnSpPr>
            <a:cxnSpLocks/>
          </p:cNvCxnSpPr>
          <p:nvPr/>
        </p:nvCxnSpPr>
        <p:spPr>
          <a:xfrm flipH="1" flipV="1">
            <a:off x="9699242" y="3475947"/>
            <a:ext cx="9054" cy="124974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19FF0D71-F0DF-4691-8302-69B01F63D319}"/>
              </a:ext>
            </a:extLst>
          </p:cNvPr>
          <p:cNvCxnSpPr>
            <a:cxnSpLocks/>
          </p:cNvCxnSpPr>
          <p:nvPr/>
        </p:nvCxnSpPr>
        <p:spPr>
          <a:xfrm flipV="1">
            <a:off x="9746057" y="3546149"/>
            <a:ext cx="294236" cy="136576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2" name="Ellipse 51">
            <a:extLst>
              <a:ext uri="{FF2B5EF4-FFF2-40B4-BE49-F238E27FC236}">
                <a16:creationId xmlns:a16="http://schemas.microsoft.com/office/drawing/2014/main" id="{9657C45B-0F35-4997-B9EC-B93FDA7D932E}"/>
              </a:ext>
            </a:extLst>
          </p:cNvPr>
          <p:cNvSpPr/>
          <p:nvPr/>
        </p:nvSpPr>
        <p:spPr>
          <a:xfrm>
            <a:off x="9944009" y="3203721"/>
            <a:ext cx="325820" cy="333375"/>
          </a:xfrm>
          <a:prstGeom prst="ellipse">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ZoneTexte 52">
            <a:extLst>
              <a:ext uri="{FF2B5EF4-FFF2-40B4-BE49-F238E27FC236}">
                <a16:creationId xmlns:a16="http://schemas.microsoft.com/office/drawing/2014/main" id="{4E92F3F8-482A-43C4-8761-665017E007CA}"/>
              </a:ext>
            </a:extLst>
          </p:cNvPr>
          <p:cNvSpPr txBox="1"/>
          <p:nvPr/>
        </p:nvSpPr>
        <p:spPr>
          <a:xfrm>
            <a:off x="9889898" y="3246777"/>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x</a:t>
            </a:r>
          </a:p>
        </p:txBody>
      </p:sp>
      <p:sp>
        <p:nvSpPr>
          <p:cNvPr id="54" name="Ellipse 53">
            <a:extLst>
              <a:ext uri="{FF2B5EF4-FFF2-40B4-BE49-F238E27FC236}">
                <a16:creationId xmlns:a16="http://schemas.microsoft.com/office/drawing/2014/main" id="{7EB8540B-4063-4F50-8EA2-3303EE491B1D}"/>
              </a:ext>
            </a:extLst>
          </p:cNvPr>
          <p:cNvSpPr/>
          <p:nvPr/>
        </p:nvSpPr>
        <p:spPr>
          <a:xfrm>
            <a:off x="9521729" y="3185484"/>
            <a:ext cx="325820" cy="333375"/>
          </a:xfrm>
          <a:prstGeom prst="ellipse">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ZoneTexte 54">
            <a:extLst>
              <a:ext uri="{FF2B5EF4-FFF2-40B4-BE49-F238E27FC236}">
                <a16:creationId xmlns:a16="http://schemas.microsoft.com/office/drawing/2014/main" id="{5A76DC1E-B42C-41E5-8549-9BDF6D3211F6}"/>
              </a:ext>
            </a:extLst>
          </p:cNvPr>
          <p:cNvSpPr txBox="1"/>
          <p:nvPr/>
        </p:nvSpPr>
        <p:spPr>
          <a:xfrm>
            <a:off x="9467618" y="3216379"/>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100</a:t>
            </a:r>
          </a:p>
        </p:txBody>
      </p:sp>
      <p:sp>
        <p:nvSpPr>
          <p:cNvPr id="57" name="ZoneTexte 56">
            <a:extLst>
              <a:ext uri="{FF2B5EF4-FFF2-40B4-BE49-F238E27FC236}">
                <a16:creationId xmlns:a16="http://schemas.microsoft.com/office/drawing/2014/main" id="{2B35083B-4FF1-4C10-AFA3-148A161BFD55}"/>
              </a:ext>
            </a:extLst>
          </p:cNvPr>
          <p:cNvSpPr txBox="1"/>
          <p:nvPr/>
        </p:nvSpPr>
        <p:spPr>
          <a:xfrm>
            <a:off x="7972387" y="4825511"/>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0%</a:t>
            </a:r>
          </a:p>
        </p:txBody>
      </p:sp>
      <p:sp>
        <p:nvSpPr>
          <p:cNvPr id="58" name="ZoneTexte 57">
            <a:extLst>
              <a:ext uri="{FF2B5EF4-FFF2-40B4-BE49-F238E27FC236}">
                <a16:creationId xmlns:a16="http://schemas.microsoft.com/office/drawing/2014/main" id="{E319BE68-DF46-4217-BED4-6BA1E3A74670}"/>
              </a:ext>
            </a:extLst>
          </p:cNvPr>
          <p:cNvSpPr txBox="1"/>
          <p:nvPr/>
        </p:nvSpPr>
        <p:spPr>
          <a:xfrm>
            <a:off x="11117954" y="4726670"/>
            <a:ext cx="66486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200%</a:t>
            </a:r>
          </a:p>
        </p:txBody>
      </p:sp>
      <p:cxnSp>
        <p:nvCxnSpPr>
          <p:cNvPr id="59" name="Connecteur droit 58">
            <a:extLst>
              <a:ext uri="{FF2B5EF4-FFF2-40B4-BE49-F238E27FC236}">
                <a16:creationId xmlns:a16="http://schemas.microsoft.com/office/drawing/2014/main" id="{B8F6E8EB-303F-44F4-B5AF-336582BD9EE0}"/>
              </a:ext>
            </a:extLst>
          </p:cNvPr>
          <p:cNvCxnSpPr>
            <a:cxnSpLocks/>
            <a:endCxn id="54" idx="4"/>
          </p:cNvCxnSpPr>
          <p:nvPr/>
        </p:nvCxnSpPr>
        <p:spPr>
          <a:xfrm flipH="1" flipV="1">
            <a:off x="9684639" y="3518859"/>
            <a:ext cx="59828" cy="13825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8FF12FA2-CAEA-464F-9F34-1095383044E0}"/>
              </a:ext>
            </a:extLst>
          </p:cNvPr>
          <p:cNvCxnSpPr>
            <a:cxnSpLocks/>
          </p:cNvCxnSpPr>
          <p:nvPr/>
        </p:nvCxnSpPr>
        <p:spPr>
          <a:xfrm flipH="1" flipV="1">
            <a:off x="9094747" y="3632227"/>
            <a:ext cx="649415" cy="123916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1DE097E4-F825-4AC9-A6B6-6E4EB52AEFFA}"/>
              </a:ext>
            </a:extLst>
          </p:cNvPr>
          <p:cNvCxnSpPr>
            <a:cxnSpLocks/>
          </p:cNvCxnSpPr>
          <p:nvPr/>
        </p:nvCxnSpPr>
        <p:spPr>
          <a:xfrm flipV="1">
            <a:off x="9742267" y="3632227"/>
            <a:ext cx="591980" cy="123709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0F306EF8-009D-4C98-BF17-5C3E37533085}"/>
              </a:ext>
            </a:extLst>
          </p:cNvPr>
          <p:cNvCxnSpPr>
            <a:cxnSpLocks/>
          </p:cNvCxnSpPr>
          <p:nvPr/>
        </p:nvCxnSpPr>
        <p:spPr>
          <a:xfrm flipV="1">
            <a:off x="9742267" y="3851698"/>
            <a:ext cx="970651" cy="99814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5" name="Corde 64">
            <a:extLst>
              <a:ext uri="{FF2B5EF4-FFF2-40B4-BE49-F238E27FC236}">
                <a16:creationId xmlns:a16="http://schemas.microsoft.com/office/drawing/2014/main" id="{0528C46E-8AA3-4CAA-AFE2-394F6B93A3C1}"/>
              </a:ext>
            </a:extLst>
          </p:cNvPr>
          <p:cNvSpPr/>
          <p:nvPr/>
        </p:nvSpPr>
        <p:spPr>
          <a:xfrm>
            <a:off x="9094747" y="4191001"/>
            <a:ext cx="1375954" cy="1452155"/>
          </a:xfrm>
          <a:prstGeom prst="chord">
            <a:avLst>
              <a:gd name="adj1" fmla="val 10695341"/>
              <a:gd name="adj2" fmla="val 14808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 coins arrondis 68">
            <a:extLst>
              <a:ext uri="{FF2B5EF4-FFF2-40B4-BE49-F238E27FC236}">
                <a16:creationId xmlns:a16="http://schemas.microsoft.com/office/drawing/2014/main" id="{BAD89FBB-F7F3-4CB1-93B4-22B5349B5EC8}"/>
              </a:ext>
            </a:extLst>
          </p:cNvPr>
          <p:cNvSpPr/>
          <p:nvPr/>
        </p:nvSpPr>
        <p:spPr>
          <a:xfrm>
            <a:off x="9220091" y="4834187"/>
            <a:ext cx="1114156" cy="386205"/>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ZoneTexte 69">
            <a:extLst>
              <a:ext uri="{FF2B5EF4-FFF2-40B4-BE49-F238E27FC236}">
                <a16:creationId xmlns:a16="http://schemas.microsoft.com/office/drawing/2014/main" id="{06D8F33E-F438-4A72-AF07-56B7872F4AD9}"/>
              </a:ext>
            </a:extLst>
          </p:cNvPr>
          <p:cNvSpPr txBox="1"/>
          <p:nvPr/>
        </p:nvSpPr>
        <p:spPr>
          <a:xfrm>
            <a:off x="9270346" y="4858012"/>
            <a:ext cx="10900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panose="020F0502020204030204"/>
                <a:ea typeface="+mn-ea"/>
                <a:cs typeface="+mn-cs"/>
              </a:rPr>
              <a:t>indicateur</a:t>
            </a:r>
          </a:p>
        </p:txBody>
      </p:sp>
      <p:sp>
        <p:nvSpPr>
          <p:cNvPr id="71" name="ZoneTexte 70">
            <a:extLst>
              <a:ext uri="{FF2B5EF4-FFF2-40B4-BE49-F238E27FC236}">
                <a16:creationId xmlns:a16="http://schemas.microsoft.com/office/drawing/2014/main" id="{ACDC7989-32F3-4D81-BF8F-C491A4CECD29}"/>
              </a:ext>
            </a:extLst>
          </p:cNvPr>
          <p:cNvSpPr txBox="1"/>
          <p:nvPr/>
        </p:nvSpPr>
        <p:spPr>
          <a:xfrm>
            <a:off x="7835854" y="985701"/>
            <a:ext cx="206580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 100% la référence moyenne de GEEP au niveau national</a:t>
            </a:r>
          </a:p>
        </p:txBody>
      </p:sp>
      <p:cxnSp>
        <p:nvCxnSpPr>
          <p:cNvPr id="18" name="Connecteur droit avec flèche 17">
            <a:extLst>
              <a:ext uri="{FF2B5EF4-FFF2-40B4-BE49-F238E27FC236}">
                <a16:creationId xmlns:a16="http://schemas.microsoft.com/office/drawing/2014/main" id="{0BA12A95-B157-4B5A-94C4-5BADF8C6E77D}"/>
              </a:ext>
            </a:extLst>
          </p:cNvPr>
          <p:cNvCxnSpPr>
            <a:cxnSpLocks/>
            <a:stCxn id="71" idx="2"/>
            <a:endCxn id="55" idx="0"/>
          </p:cNvCxnSpPr>
          <p:nvPr/>
        </p:nvCxnSpPr>
        <p:spPr>
          <a:xfrm>
            <a:off x="8868757" y="1909031"/>
            <a:ext cx="815882" cy="1307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ZoneTexte 72">
            <a:extLst>
              <a:ext uri="{FF2B5EF4-FFF2-40B4-BE49-F238E27FC236}">
                <a16:creationId xmlns:a16="http://schemas.microsoft.com/office/drawing/2014/main" id="{7C927596-959F-4348-B042-86C37A8A47D5}"/>
              </a:ext>
            </a:extLst>
          </p:cNvPr>
          <p:cNvSpPr txBox="1"/>
          <p:nvPr/>
        </p:nvSpPr>
        <p:spPr>
          <a:xfrm>
            <a:off x="9461015" y="1869198"/>
            <a:ext cx="19896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Autre référence publique</a:t>
            </a:r>
          </a:p>
        </p:txBody>
      </p:sp>
      <p:cxnSp>
        <p:nvCxnSpPr>
          <p:cNvPr id="21" name="Connecteur droit avec flèche 20">
            <a:extLst>
              <a:ext uri="{FF2B5EF4-FFF2-40B4-BE49-F238E27FC236}">
                <a16:creationId xmlns:a16="http://schemas.microsoft.com/office/drawing/2014/main" id="{698AB823-EAB6-42AE-B42F-593A6CA49F49}"/>
              </a:ext>
            </a:extLst>
          </p:cNvPr>
          <p:cNvCxnSpPr>
            <a:cxnSpLocks/>
            <a:endCxn id="52" idx="0"/>
          </p:cNvCxnSpPr>
          <p:nvPr/>
        </p:nvCxnSpPr>
        <p:spPr>
          <a:xfrm>
            <a:off x="10058110" y="2442128"/>
            <a:ext cx="48809" cy="7615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ZoneTexte 76">
            <a:extLst>
              <a:ext uri="{FF2B5EF4-FFF2-40B4-BE49-F238E27FC236}">
                <a16:creationId xmlns:a16="http://schemas.microsoft.com/office/drawing/2014/main" id="{B6FCE97C-C079-4033-B35C-09D0B07EAAE9}"/>
              </a:ext>
            </a:extLst>
          </p:cNvPr>
          <p:cNvSpPr txBox="1"/>
          <p:nvPr/>
        </p:nvSpPr>
        <p:spPr>
          <a:xfrm>
            <a:off x="10567876" y="2521799"/>
            <a:ext cx="168147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Moyenne régionale et G1, G2 et G3</a:t>
            </a:r>
          </a:p>
        </p:txBody>
      </p:sp>
      <p:cxnSp>
        <p:nvCxnSpPr>
          <p:cNvPr id="74" name="Connecteur droit avec flèche 73">
            <a:extLst>
              <a:ext uri="{FF2B5EF4-FFF2-40B4-BE49-F238E27FC236}">
                <a16:creationId xmlns:a16="http://schemas.microsoft.com/office/drawing/2014/main" id="{69EB23E2-D928-44BC-ADD8-88DCE3547CE7}"/>
              </a:ext>
            </a:extLst>
          </p:cNvPr>
          <p:cNvCxnSpPr/>
          <p:nvPr/>
        </p:nvCxnSpPr>
        <p:spPr>
          <a:xfrm flipH="1">
            <a:off x="9678684" y="3466012"/>
            <a:ext cx="889192" cy="230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Connecteur droit avec flèche 75">
            <a:extLst>
              <a:ext uri="{FF2B5EF4-FFF2-40B4-BE49-F238E27FC236}">
                <a16:creationId xmlns:a16="http://schemas.microsoft.com/office/drawing/2014/main" id="{8F569452-A52D-4CFE-98BD-8B1624F937C9}"/>
              </a:ext>
            </a:extLst>
          </p:cNvPr>
          <p:cNvCxnSpPr/>
          <p:nvPr/>
        </p:nvCxnSpPr>
        <p:spPr>
          <a:xfrm flipH="1">
            <a:off x="10367682" y="3475947"/>
            <a:ext cx="200194" cy="177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Connecteur droit avec flèche 78">
            <a:extLst>
              <a:ext uri="{FF2B5EF4-FFF2-40B4-BE49-F238E27FC236}">
                <a16:creationId xmlns:a16="http://schemas.microsoft.com/office/drawing/2014/main" id="{5CE7C644-6E9F-4E55-9884-6A017A91C867}"/>
              </a:ext>
            </a:extLst>
          </p:cNvPr>
          <p:cNvCxnSpPr/>
          <p:nvPr/>
        </p:nvCxnSpPr>
        <p:spPr>
          <a:xfrm>
            <a:off x="10616802" y="3466012"/>
            <a:ext cx="78259" cy="396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Connecteur droit avec flèche 80">
            <a:extLst>
              <a:ext uri="{FF2B5EF4-FFF2-40B4-BE49-F238E27FC236}">
                <a16:creationId xmlns:a16="http://schemas.microsoft.com/office/drawing/2014/main" id="{0500C5A4-7F77-489B-A3DE-444ACF012023}"/>
              </a:ext>
            </a:extLst>
          </p:cNvPr>
          <p:cNvCxnSpPr/>
          <p:nvPr/>
        </p:nvCxnSpPr>
        <p:spPr>
          <a:xfrm flipH="1">
            <a:off x="9143058" y="3466012"/>
            <a:ext cx="1507656" cy="230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Content Placeholder 3">
            <a:extLst>
              <a:ext uri="{FF2B5EF4-FFF2-40B4-BE49-F238E27FC236}">
                <a16:creationId xmlns:a16="http://schemas.microsoft.com/office/drawing/2014/main" id="{400CBF77-95A9-0611-465B-DD91BE888277}"/>
              </a:ext>
            </a:extLst>
          </p:cNvPr>
          <p:cNvPicPr>
            <a:picLocks noChangeAspect="1"/>
          </p:cNvPicPr>
          <p:nvPr/>
        </p:nvPicPr>
        <p:blipFill>
          <a:blip r:embed="rId2"/>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3827515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3C204EC-C4D0-418D-A01B-DCC65FDBA8D2}"/>
              </a:ext>
            </a:extLst>
          </p:cNvPr>
          <p:cNvSpPr/>
          <p:nvPr/>
        </p:nvSpPr>
        <p:spPr>
          <a:xfrm>
            <a:off x="928819" y="2652671"/>
            <a:ext cx="370087" cy="208765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63E81E2-4E87-4A2E-ADD2-2A1E7E9B0213}"/>
              </a:ext>
            </a:extLst>
          </p:cNvPr>
          <p:cNvSpPr>
            <a:spLocks noGrp="1"/>
          </p:cNvSpPr>
          <p:nvPr>
            <p:ph type="title"/>
          </p:nvPr>
        </p:nvSpPr>
        <p:spPr/>
        <p:txBody>
          <a:bodyPr/>
          <a:lstStyle/>
          <a:p>
            <a:r>
              <a:rPr lang="fr-FR" dirty="0"/>
              <a:t>Consommation d’eau</a:t>
            </a:r>
          </a:p>
        </p:txBody>
      </p:sp>
      <p:graphicFrame>
        <p:nvGraphicFramePr>
          <p:cNvPr id="7" name="Tableau 7">
            <a:extLst>
              <a:ext uri="{FF2B5EF4-FFF2-40B4-BE49-F238E27FC236}">
                <a16:creationId xmlns:a16="http://schemas.microsoft.com/office/drawing/2014/main" id="{1D4E8D24-AAAF-472B-A781-F96CC5805E32}"/>
              </a:ext>
            </a:extLst>
          </p:cNvPr>
          <p:cNvGraphicFramePr>
            <a:graphicFrameLocks noGrp="1"/>
          </p:cNvGraphicFramePr>
          <p:nvPr/>
        </p:nvGraphicFramePr>
        <p:xfrm>
          <a:off x="262320" y="2331189"/>
          <a:ext cx="377901" cy="3017520"/>
        </p:xfrm>
        <a:graphic>
          <a:graphicData uri="http://schemas.openxmlformats.org/drawingml/2006/table">
            <a:tbl>
              <a:tblPr firstRow="1" bandRow="1">
                <a:tableStyleId>{5C22544A-7EE6-4342-B048-85BDC9FD1C3A}</a:tableStyleId>
              </a:tblPr>
              <a:tblGrid>
                <a:gridCol w="377901">
                  <a:extLst>
                    <a:ext uri="{9D8B030D-6E8A-4147-A177-3AD203B41FA5}">
                      <a16:colId xmlns:a16="http://schemas.microsoft.com/office/drawing/2014/main" val="775773947"/>
                    </a:ext>
                  </a:extLst>
                </a:gridCol>
              </a:tblGrid>
              <a:tr h="264616">
                <a:tc>
                  <a:txBody>
                    <a:bodyPr/>
                    <a:lstStyle/>
                    <a:p>
                      <a:pPr algn="r"/>
                      <a:r>
                        <a:rPr lang="fr-FR" sz="1200" b="0" dirty="0">
                          <a:solidFill>
                            <a:schemeClr val="tx1"/>
                          </a:solidFill>
                        </a:rPr>
                        <a:t>20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327472"/>
                  </a:ext>
                </a:extLst>
              </a:tr>
              <a:tr h="264616">
                <a:tc>
                  <a:txBody>
                    <a:bodyPr/>
                    <a:lstStyle/>
                    <a:p>
                      <a:pPr algn="r"/>
                      <a:r>
                        <a:rPr lang="fr-FR" sz="1200" dirty="0"/>
                        <a:t>18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681136"/>
                  </a:ext>
                </a:extLst>
              </a:tr>
              <a:tr h="264616">
                <a:tc>
                  <a:txBody>
                    <a:bodyPr/>
                    <a:lstStyle/>
                    <a:p>
                      <a:pPr algn="r"/>
                      <a:r>
                        <a:rPr lang="fr-FR" sz="1200" dirty="0"/>
                        <a:t>16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197543"/>
                  </a:ext>
                </a:extLst>
              </a:tr>
              <a:tr h="264616">
                <a:tc>
                  <a:txBody>
                    <a:bodyPr/>
                    <a:lstStyle/>
                    <a:p>
                      <a:pPr algn="r"/>
                      <a:r>
                        <a:rPr lang="fr-FR" sz="1200" dirty="0"/>
                        <a:t>14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817384"/>
                  </a:ext>
                </a:extLst>
              </a:tr>
              <a:tr h="264616">
                <a:tc>
                  <a:txBody>
                    <a:bodyPr/>
                    <a:lstStyle/>
                    <a:p>
                      <a:pPr algn="r"/>
                      <a:r>
                        <a:rPr lang="fr-FR" sz="1200" dirty="0"/>
                        <a:t>12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080008"/>
                  </a:ext>
                </a:extLst>
              </a:tr>
              <a:tr h="264616">
                <a:tc>
                  <a:txBody>
                    <a:bodyPr/>
                    <a:lstStyle/>
                    <a:p>
                      <a:pPr algn="r"/>
                      <a:r>
                        <a:rPr lang="fr-FR" sz="1200" dirty="0"/>
                        <a:t>10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96759"/>
                  </a:ext>
                </a:extLst>
              </a:tr>
              <a:tr h="264616">
                <a:tc>
                  <a:txBody>
                    <a:bodyPr/>
                    <a:lstStyle/>
                    <a:p>
                      <a:pPr algn="r"/>
                      <a:r>
                        <a:rPr lang="fr-FR" sz="1200" dirty="0"/>
                        <a:t>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523400"/>
                  </a:ext>
                </a:extLst>
              </a:tr>
              <a:tr h="264616">
                <a:tc>
                  <a:txBody>
                    <a:bodyPr/>
                    <a:lstStyle/>
                    <a:p>
                      <a:pPr algn="r"/>
                      <a:r>
                        <a:rPr lang="fr-FR" sz="1200" dirty="0"/>
                        <a:t>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59871"/>
                  </a:ext>
                </a:extLst>
              </a:tr>
              <a:tr h="264616">
                <a:tc>
                  <a:txBody>
                    <a:bodyPr/>
                    <a:lstStyle/>
                    <a:p>
                      <a:pPr algn="r"/>
                      <a:r>
                        <a:rPr lang="fr-FR" sz="1200" dirty="0"/>
                        <a:t>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323553"/>
                  </a:ext>
                </a:extLst>
              </a:tr>
              <a:tr h="264616">
                <a:tc>
                  <a:txBody>
                    <a:bodyPr/>
                    <a:lstStyle/>
                    <a:p>
                      <a:pPr algn="r"/>
                      <a:r>
                        <a:rPr lang="fr-FR" sz="1200" dirty="0"/>
                        <a:t>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537207"/>
                  </a:ext>
                </a:extLst>
              </a:tr>
              <a:tr h="264616">
                <a:tc>
                  <a:txBody>
                    <a:bodyPr/>
                    <a:lstStyle/>
                    <a:p>
                      <a:pPr algn="r"/>
                      <a:r>
                        <a:rPr lang="fr-FR" sz="1200" dirty="0"/>
                        <a:t>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596347"/>
                  </a:ext>
                </a:extLst>
              </a:tr>
            </a:tbl>
          </a:graphicData>
        </a:graphic>
      </p:graphicFrame>
      <p:cxnSp>
        <p:nvCxnSpPr>
          <p:cNvPr id="13" name="Connecteur droit 12">
            <a:extLst>
              <a:ext uri="{FF2B5EF4-FFF2-40B4-BE49-F238E27FC236}">
                <a16:creationId xmlns:a16="http://schemas.microsoft.com/office/drawing/2014/main" id="{A6B26588-1E72-4E1B-95A9-A03FD97512BE}"/>
              </a:ext>
            </a:extLst>
          </p:cNvPr>
          <p:cNvCxnSpPr>
            <a:cxnSpLocks/>
          </p:cNvCxnSpPr>
          <p:nvPr/>
        </p:nvCxnSpPr>
        <p:spPr>
          <a:xfrm>
            <a:off x="928819" y="4255134"/>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670576B-8937-4A7E-AA14-CCB9F3366151}"/>
              </a:ext>
            </a:extLst>
          </p:cNvPr>
          <p:cNvSpPr/>
          <p:nvPr/>
        </p:nvSpPr>
        <p:spPr>
          <a:xfrm>
            <a:off x="1625121" y="3621392"/>
            <a:ext cx="370087" cy="111893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D0816D4-7A40-4190-9B8A-2F26DE2D4130}"/>
              </a:ext>
            </a:extLst>
          </p:cNvPr>
          <p:cNvSpPr/>
          <p:nvPr/>
        </p:nvSpPr>
        <p:spPr>
          <a:xfrm>
            <a:off x="2355551" y="3204933"/>
            <a:ext cx="370087" cy="115884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B562493-C842-4E73-8F52-412DD3454E21}"/>
              </a:ext>
            </a:extLst>
          </p:cNvPr>
          <p:cNvSpPr/>
          <p:nvPr/>
        </p:nvSpPr>
        <p:spPr>
          <a:xfrm>
            <a:off x="3154019" y="2604167"/>
            <a:ext cx="370087" cy="181393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Connecteur droit 21">
            <a:extLst>
              <a:ext uri="{FF2B5EF4-FFF2-40B4-BE49-F238E27FC236}">
                <a16:creationId xmlns:a16="http://schemas.microsoft.com/office/drawing/2014/main" id="{4C6ACD42-93B9-486B-A041-044A82F4A6C3}"/>
              </a:ext>
            </a:extLst>
          </p:cNvPr>
          <p:cNvCxnSpPr>
            <a:cxnSpLocks/>
          </p:cNvCxnSpPr>
          <p:nvPr/>
        </p:nvCxnSpPr>
        <p:spPr>
          <a:xfrm>
            <a:off x="1633480" y="4297390"/>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30B0ADAE-1BBF-40BD-9A04-981D59ABD014}"/>
              </a:ext>
            </a:extLst>
          </p:cNvPr>
          <p:cNvCxnSpPr>
            <a:cxnSpLocks/>
          </p:cNvCxnSpPr>
          <p:nvPr/>
        </p:nvCxnSpPr>
        <p:spPr>
          <a:xfrm>
            <a:off x="2355551" y="3829171"/>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ABEF5008-47E1-474F-AC08-6E0A13E279E5}"/>
              </a:ext>
            </a:extLst>
          </p:cNvPr>
          <p:cNvCxnSpPr>
            <a:cxnSpLocks/>
          </p:cNvCxnSpPr>
          <p:nvPr/>
        </p:nvCxnSpPr>
        <p:spPr>
          <a:xfrm>
            <a:off x="3154018" y="3700772"/>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3C5A7851-E534-46DB-B219-50D3DEEC5EBA}"/>
              </a:ext>
            </a:extLst>
          </p:cNvPr>
          <p:cNvSpPr txBox="1"/>
          <p:nvPr/>
        </p:nvSpPr>
        <p:spPr>
          <a:xfrm>
            <a:off x="807541"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sp>
        <p:nvSpPr>
          <p:cNvPr id="27" name="Rectangle 26">
            <a:extLst>
              <a:ext uri="{FF2B5EF4-FFF2-40B4-BE49-F238E27FC236}">
                <a16:creationId xmlns:a16="http://schemas.microsoft.com/office/drawing/2014/main" id="{4434D295-173A-4C94-9618-EA769443C6B4}"/>
              </a:ext>
            </a:extLst>
          </p:cNvPr>
          <p:cNvSpPr/>
          <p:nvPr/>
        </p:nvSpPr>
        <p:spPr>
          <a:xfrm>
            <a:off x="4565907" y="1250543"/>
            <a:ext cx="370087" cy="357040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8" name="Tableau 7">
            <a:extLst>
              <a:ext uri="{FF2B5EF4-FFF2-40B4-BE49-F238E27FC236}">
                <a16:creationId xmlns:a16="http://schemas.microsoft.com/office/drawing/2014/main" id="{6F9407C6-E075-4EF6-BF5C-B6F3B97567AB}"/>
              </a:ext>
            </a:extLst>
          </p:cNvPr>
          <p:cNvGraphicFramePr>
            <a:graphicFrameLocks noGrp="1"/>
          </p:cNvGraphicFramePr>
          <p:nvPr/>
        </p:nvGraphicFramePr>
        <p:xfrm>
          <a:off x="3846461" y="942177"/>
          <a:ext cx="473825" cy="4429347"/>
        </p:xfrm>
        <a:graphic>
          <a:graphicData uri="http://schemas.openxmlformats.org/drawingml/2006/table">
            <a:tbl>
              <a:tblPr firstRow="1" bandRow="1">
                <a:tableStyleId>{5C22544A-7EE6-4342-B048-85BDC9FD1C3A}</a:tableStyleId>
              </a:tblPr>
              <a:tblGrid>
                <a:gridCol w="473825">
                  <a:extLst>
                    <a:ext uri="{9D8B030D-6E8A-4147-A177-3AD203B41FA5}">
                      <a16:colId xmlns:a16="http://schemas.microsoft.com/office/drawing/2014/main" val="775773947"/>
                    </a:ext>
                  </a:extLst>
                </a:gridCol>
              </a:tblGrid>
              <a:tr h="340719">
                <a:tc>
                  <a:txBody>
                    <a:bodyPr/>
                    <a:lstStyle/>
                    <a:p>
                      <a:pPr algn="r"/>
                      <a:r>
                        <a:rPr lang="fr-FR" sz="1200" b="0" dirty="0">
                          <a:solidFill>
                            <a:schemeClr val="tx1"/>
                          </a:solidFill>
                        </a:rPr>
                        <a:t>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6249074"/>
                  </a:ext>
                </a:extLst>
              </a:tr>
              <a:tr h="340719">
                <a:tc>
                  <a:txBody>
                    <a:bodyPr/>
                    <a:lstStyle/>
                    <a:p>
                      <a:pPr algn="r"/>
                      <a:r>
                        <a:rPr lang="fr-FR" sz="1200" b="0" dirty="0">
                          <a:solidFill>
                            <a:schemeClr val="tx1"/>
                          </a:solidFill>
                        </a:rPr>
                        <a:t>2,75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9433"/>
                  </a:ext>
                </a:extLst>
              </a:tr>
              <a:tr h="340719">
                <a:tc>
                  <a:txBody>
                    <a:bodyPr/>
                    <a:lstStyle/>
                    <a:p>
                      <a:pPr algn="r"/>
                      <a:r>
                        <a:rPr lang="fr-FR" sz="1200" b="0" dirty="0">
                          <a:solidFill>
                            <a:schemeClr val="tx1"/>
                          </a:solidFill>
                        </a:rPr>
                        <a:t>2,5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327472"/>
                  </a:ext>
                </a:extLst>
              </a:tr>
              <a:tr h="340719">
                <a:tc>
                  <a:txBody>
                    <a:bodyPr/>
                    <a:lstStyle/>
                    <a:p>
                      <a:pPr algn="r"/>
                      <a:r>
                        <a:rPr lang="fr-FR" sz="1200" dirty="0"/>
                        <a:t>2,25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681136"/>
                  </a:ext>
                </a:extLst>
              </a:tr>
              <a:tr h="340719">
                <a:tc>
                  <a:txBody>
                    <a:bodyPr/>
                    <a:lstStyle/>
                    <a:p>
                      <a:pPr algn="r"/>
                      <a:r>
                        <a:rPr lang="fr-FR" sz="1200" dirty="0"/>
                        <a:t>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197543"/>
                  </a:ext>
                </a:extLst>
              </a:tr>
              <a:tr h="340719">
                <a:tc>
                  <a:txBody>
                    <a:bodyPr/>
                    <a:lstStyle/>
                    <a:p>
                      <a:pPr algn="r"/>
                      <a:r>
                        <a:rPr lang="fr-FR" sz="1200" dirty="0"/>
                        <a:t>1,75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817384"/>
                  </a:ext>
                </a:extLst>
              </a:tr>
              <a:tr h="340719">
                <a:tc>
                  <a:txBody>
                    <a:bodyPr/>
                    <a:lstStyle/>
                    <a:p>
                      <a:pPr algn="r"/>
                      <a:r>
                        <a:rPr lang="fr-FR" sz="1200" dirty="0"/>
                        <a:t>1,5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080008"/>
                  </a:ext>
                </a:extLst>
              </a:tr>
              <a:tr h="340719">
                <a:tc>
                  <a:txBody>
                    <a:bodyPr/>
                    <a:lstStyle/>
                    <a:p>
                      <a:pPr algn="r"/>
                      <a:r>
                        <a:rPr lang="fr-FR" sz="1200" dirty="0"/>
                        <a:t>1,25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96759"/>
                  </a:ext>
                </a:extLst>
              </a:tr>
              <a:tr h="340719">
                <a:tc>
                  <a:txBody>
                    <a:bodyPr/>
                    <a:lstStyle/>
                    <a:p>
                      <a:pPr algn="r"/>
                      <a:r>
                        <a:rPr lang="fr-FR" sz="1200" dirty="0"/>
                        <a:t>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523400"/>
                  </a:ext>
                </a:extLst>
              </a:tr>
              <a:tr h="340719">
                <a:tc>
                  <a:txBody>
                    <a:bodyPr/>
                    <a:lstStyle/>
                    <a:p>
                      <a:pPr algn="r"/>
                      <a:r>
                        <a:rPr lang="fr-FR" sz="1200" dirty="0"/>
                        <a:t>0,75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59871"/>
                  </a:ext>
                </a:extLst>
              </a:tr>
              <a:tr h="340719">
                <a:tc>
                  <a:txBody>
                    <a:bodyPr/>
                    <a:lstStyle/>
                    <a:p>
                      <a:pPr algn="r"/>
                      <a:r>
                        <a:rPr lang="fr-FR" sz="1200" dirty="0"/>
                        <a:t>0,5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323553"/>
                  </a:ext>
                </a:extLst>
              </a:tr>
              <a:tr h="340719">
                <a:tc>
                  <a:txBody>
                    <a:bodyPr/>
                    <a:lstStyle/>
                    <a:p>
                      <a:pPr algn="r"/>
                      <a:r>
                        <a:rPr lang="fr-FR" sz="1200" dirty="0"/>
                        <a:t>0,25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537207"/>
                  </a:ext>
                </a:extLst>
              </a:tr>
              <a:tr h="340719">
                <a:tc>
                  <a:txBody>
                    <a:bodyPr/>
                    <a:lstStyle/>
                    <a:p>
                      <a:pPr algn="r"/>
                      <a:r>
                        <a:rPr lang="fr-FR" sz="1200" dirty="0"/>
                        <a:t>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596347"/>
                  </a:ext>
                </a:extLst>
              </a:tr>
            </a:tbl>
          </a:graphicData>
        </a:graphic>
      </p:graphicFrame>
      <p:cxnSp>
        <p:nvCxnSpPr>
          <p:cNvPr id="29" name="Connecteur droit 28">
            <a:extLst>
              <a:ext uri="{FF2B5EF4-FFF2-40B4-BE49-F238E27FC236}">
                <a16:creationId xmlns:a16="http://schemas.microsoft.com/office/drawing/2014/main" id="{982BF7F5-9890-4C5E-94B5-669957032F2A}"/>
              </a:ext>
            </a:extLst>
          </p:cNvPr>
          <p:cNvCxnSpPr>
            <a:cxnSpLocks/>
          </p:cNvCxnSpPr>
          <p:nvPr/>
        </p:nvCxnSpPr>
        <p:spPr>
          <a:xfrm>
            <a:off x="4565907" y="4095823"/>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EB57A78-6251-4194-B094-8D1288A293A2}"/>
              </a:ext>
            </a:extLst>
          </p:cNvPr>
          <p:cNvSpPr/>
          <p:nvPr/>
        </p:nvSpPr>
        <p:spPr>
          <a:xfrm>
            <a:off x="5262209" y="3402984"/>
            <a:ext cx="370087" cy="141796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6C98A08-1376-4104-8DB7-B5A017FD9C5E}"/>
              </a:ext>
            </a:extLst>
          </p:cNvPr>
          <p:cNvSpPr/>
          <p:nvPr/>
        </p:nvSpPr>
        <p:spPr>
          <a:xfrm>
            <a:off x="5992639" y="1271600"/>
            <a:ext cx="370087" cy="314649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F480FE84-E6DB-4877-A75A-DAC2DE2EB18A}"/>
              </a:ext>
            </a:extLst>
          </p:cNvPr>
          <p:cNvSpPr/>
          <p:nvPr/>
        </p:nvSpPr>
        <p:spPr>
          <a:xfrm>
            <a:off x="6791107" y="2526814"/>
            <a:ext cx="370087" cy="177207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eur droit 32">
            <a:extLst>
              <a:ext uri="{FF2B5EF4-FFF2-40B4-BE49-F238E27FC236}">
                <a16:creationId xmlns:a16="http://schemas.microsoft.com/office/drawing/2014/main" id="{AA2E419E-C954-4756-A473-8265BCD99745}"/>
              </a:ext>
            </a:extLst>
          </p:cNvPr>
          <p:cNvCxnSpPr>
            <a:cxnSpLocks/>
          </p:cNvCxnSpPr>
          <p:nvPr/>
        </p:nvCxnSpPr>
        <p:spPr>
          <a:xfrm>
            <a:off x="5262209" y="4113302"/>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4FFA74CC-1309-4FA3-8637-EC7CF2862A2E}"/>
              </a:ext>
            </a:extLst>
          </p:cNvPr>
          <p:cNvCxnSpPr>
            <a:cxnSpLocks/>
          </p:cNvCxnSpPr>
          <p:nvPr/>
        </p:nvCxnSpPr>
        <p:spPr>
          <a:xfrm>
            <a:off x="5992639" y="3309275"/>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1DA70C8-2867-4A21-9DE5-72078E7DE3FF}"/>
              </a:ext>
            </a:extLst>
          </p:cNvPr>
          <p:cNvCxnSpPr>
            <a:cxnSpLocks/>
          </p:cNvCxnSpPr>
          <p:nvPr/>
        </p:nvCxnSpPr>
        <p:spPr>
          <a:xfrm>
            <a:off x="6791107" y="3638711"/>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2FE78F5C-130A-486A-A044-64A584B0B27B}"/>
              </a:ext>
            </a:extLst>
          </p:cNvPr>
          <p:cNvSpPr txBox="1"/>
          <p:nvPr/>
        </p:nvSpPr>
        <p:spPr>
          <a:xfrm>
            <a:off x="4415166"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cxnSp>
        <p:nvCxnSpPr>
          <p:cNvPr id="131" name="Connecteur droit 130">
            <a:extLst>
              <a:ext uri="{FF2B5EF4-FFF2-40B4-BE49-F238E27FC236}">
                <a16:creationId xmlns:a16="http://schemas.microsoft.com/office/drawing/2014/main" id="{69840AB5-FC69-412A-A9F7-FA6FC7239F0B}"/>
              </a:ext>
            </a:extLst>
          </p:cNvPr>
          <p:cNvCxnSpPr/>
          <p:nvPr/>
        </p:nvCxnSpPr>
        <p:spPr>
          <a:xfrm flipH="1">
            <a:off x="640221" y="2250771"/>
            <a:ext cx="17307" cy="300690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2" name="Connecteur droit 131">
            <a:extLst>
              <a:ext uri="{FF2B5EF4-FFF2-40B4-BE49-F238E27FC236}">
                <a16:creationId xmlns:a16="http://schemas.microsoft.com/office/drawing/2014/main" id="{4F035918-A12E-4C1D-B642-ACF8B863DA7E}"/>
              </a:ext>
            </a:extLst>
          </p:cNvPr>
          <p:cNvCxnSpPr>
            <a:cxnSpLocks/>
          </p:cNvCxnSpPr>
          <p:nvPr/>
        </p:nvCxnSpPr>
        <p:spPr>
          <a:xfrm flipH="1">
            <a:off x="4269604" y="1000636"/>
            <a:ext cx="50682" cy="425656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3" name="Connecteur droit 132">
            <a:extLst>
              <a:ext uri="{FF2B5EF4-FFF2-40B4-BE49-F238E27FC236}">
                <a16:creationId xmlns:a16="http://schemas.microsoft.com/office/drawing/2014/main" id="{AF69E200-BAC8-4A4E-98B5-FD6B41DA3720}"/>
              </a:ext>
            </a:extLst>
          </p:cNvPr>
          <p:cNvCxnSpPr>
            <a:cxnSpLocks/>
          </p:cNvCxnSpPr>
          <p:nvPr/>
        </p:nvCxnSpPr>
        <p:spPr>
          <a:xfrm flipH="1">
            <a:off x="638327"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55DD7CD2-641E-4A1A-A542-0C6808693EAE}"/>
              </a:ext>
            </a:extLst>
          </p:cNvPr>
          <p:cNvCxnSpPr>
            <a:cxnSpLocks/>
          </p:cNvCxnSpPr>
          <p:nvPr/>
        </p:nvCxnSpPr>
        <p:spPr>
          <a:xfrm flipH="1">
            <a:off x="4294616"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6" name="ZoneTexte 135">
            <a:extLst>
              <a:ext uri="{FF2B5EF4-FFF2-40B4-BE49-F238E27FC236}">
                <a16:creationId xmlns:a16="http://schemas.microsoft.com/office/drawing/2014/main" id="{0F4A9020-FB9C-4F0C-9BCB-D934175D88D1}"/>
              </a:ext>
            </a:extLst>
          </p:cNvPr>
          <p:cNvSpPr txBox="1"/>
          <p:nvPr/>
        </p:nvSpPr>
        <p:spPr>
          <a:xfrm>
            <a:off x="875398" y="52330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7" name="ZoneTexte 136">
            <a:extLst>
              <a:ext uri="{FF2B5EF4-FFF2-40B4-BE49-F238E27FC236}">
                <a16:creationId xmlns:a16="http://schemas.microsoft.com/office/drawing/2014/main" id="{EBE6B5D2-973B-4A3A-BDBD-406C34FDFD94}"/>
              </a:ext>
            </a:extLst>
          </p:cNvPr>
          <p:cNvSpPr txBox="1"/>
          <p:nvPr/>
        </p:nvSpPr>
        <p:spPr>
          <a:xfrm>
            <a:off x="4512486" y="52469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8" name="ZoneTexte 137">
            <a:extLst>
              <a:ext uri="{FF2B5EF4-FFF2-40B4-BE49-F238E27FC236}">
                <a16:creationId xmlns:a16="http://schemas.microsoft.com/office/drawing/2014/main" id="{12A2A855-5204-4D2C-A522-F1228C894C79}"/>
              </a:ext>
            </a:extLst>
          </p:cNvPr>
          <p:cNvSpPr txBox="1"/>
          <p:nvPr/>
        </p:nvSpPr>
        <p:spPr>
          <a:xfrm>
            <a:off x="1633480" y="5590670"/>
            <a:ext cx="12002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Truies (m3/truie)</a:t>
            </a:r>
          </a:p>
        </p:txBody>
      </p:sp>
      <p:sp>
        <p:nvSpPr>
          <p:cNvPr id="139" name="ZoneTexte 138">
            <a:extLst>
              <a:ext uri="{FF2B5EF4-FFF2-40B4-BE49-F238E27FC236}">
                <a16:creationId xmlns:a16="http://schemas.microsoft.com/office/drawing/2014/main" id="{C424EE19-B616-4BFF-BBA8-74F1FE484B82}"/>
              </a:ext>
            </a:extLst>
          </p:cNvPr>
          <p:cNvSpPr txBox="1"/>
          <p:nvPr/>
        </p:nvSpPr>
        <p:spPr>
          <a:xfrm>
            <a:off x="5209758" y="5569151"/>
            <a:ext cx="17724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Porcs à l’engrais (m3/porc)</a:t>
            </a:r>
          </a:p>
        </p:txBody>
      </p:sp>
      <p:sp>
        <p:nvSpPr>
          <p:cNvPr id="141" name="ZoneTexte 140">
            <a:extLst>
              <a:ext uri="{FF2B5EF4-FFF2-40B4-BE49-F238E27FC236}">
                <a16:creationId xmlns:a16="http://schemas.microsoft.com/office/drawing/2014/main" id="{AA529E29-3D6F-4635-BB33-ED9056667F6F}"/>
              </a:ext>
            </a:extLst>
          </p:cNvPr>
          <p:cNvSpPr txBox="1"/>
          <p:nvPr/>
        </p:nvSpPr>
        <p:spPr>
          <a:xfrm>
            <a:off x="4581828" y="3818096"/>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0,9</a:t>
            </a:r>
          </a:p>
        </p:txBody>
      </p:sp>
      <p:sp>
        <p:nvSpPr>
          <p:cNvPr id="142" name="ZoneTexte 141">
            <a:extLst>
              <a:ext uri="{FF2B5EF4-FFF2-40B4-BE49-F238E27FC236}">
                <a16:creationId xmlns:a16="http://schemas.microsoft.com/office/drawing/2014/main" id="{C4D42F9D-D8E1-4556-BEB9-C6F4BB085CFD}"/>
              </a:ext>
            </a:extLst>
          </p:cNvPr>
          <p:cNvSpPr txBox="1"/>
          <p:nvPr/>
        </p:nvSpPr>
        <p:spPr>
          <a:xfrm>
            <a:off x="5269419" y="3851692"/>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0,9</a:t>
            </a:r>
          </a:p>
        </p:txBody>
      </p:sp>
      <p:sp>
        <p:nvSpPr>
          <p:cNvPr id="143" name="ZoneTexte 142">
            <a:extLst>
              <a:ext uri="{FF2B5EF4-FFF2-40B4-BE49-F238E27FC236}">
                <a16:creationId xmlns:a16="http://schemas.microsoft.com/office/drawing/2014/main" id="{49FB4802-375F-43A7-B812-D4937F085F82}"/>
              </a:ext>
            </a:extLst>
          </p:cNvPr>
          <p:cNvSpPr txBox="1"/>
          <p:nvPr/>
        </p:nvSpPr>
        <p:spPr>
          <a:xfrm>
            <a:off x="6008560" y="3047665"/>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1,3</a:t>
            </a:r>
          </a:p>
        </p:txBody>
      </p:sp>
      <p:sp>
        <p:nvSpPr>
          <p:cNvPr id="144" name="ZoneTexte 143">
            <a:extLst>
              <a:ext uri="{FF2B5EF4-FFF2-40B4-BE49-F238E27FC236}">
                <a16:creationId xmlns:a16="http://schemas.microsoft.com/office/drawing/2014/main" id="{541A0B3B-E14E-4BF9-A20D-6CA77740344D}"/>
              </a:ext>
            </a:extLst>
          </p:cNvPr>
          <p:cNvSpPr txBox="1"/>
          <p:nvPr/>
        </p:nvSpPr>
        <p:spPr>
          <a:xfrm>
            <a:off x="6798868" y="3377101"/>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sp>
        <p:nvSpPr>
          <p:cNvPr id="145" name="ZoneTexte 144">
            <a:extLst>
              <a:ext uri="{FF2B5EF4-FFF2-40B4-BE49-F238E27FC236}">
                <a16:creationId xmlns:a16="http://schemas.microsoft.com/office/drawing/2014/main" id="{24809F0C-02D6-419A-A00A-7CAAA177D467}"/>
              </a:ext>
            </a:extLst>
          </p:cNvPr>
          <p:cNvSpPr txBox="1"/>
          <p:nvPr/>
        </p:nvSpPr>
        <p:spPr>
          <a:xfrm>
            <a:off x="951538" y="3989134"/>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7,6</a:t>
            </a:r>
          </a:p>
        </p:txBody>
      </p:sp>
      <p:sp>
        <p:nvSpPr>
          <p:cNvPr id="146" name="ZoneTexte 145">
            <a:extLst>
              <a:ext uri="{FF2B5EF4-FFF2-40B4-BE49-F238E27FC236}">
                <a16:creationId xmlns:a16="http://schemas.microsoft.com/office/drawing/2014/main" id="{B5476596-3B14-42E5-8B92-352518CEB99D}"/>
              </a:ext>
            </a:extLst>
          </p:cNvPr>
          <p:cNvSpPr txBox="1"/>
          <p:nvPr/>
        </p:nvSpPr>
        <p:spPr>
          <a:xfrm>
            <a:off x="1619833" y="4037283"/>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7,4</a:t>
            </a:r>
          </a:p>
        </p:txBody>
      </p:sp>
      <p:sp>
        <p:nvSpPr>
          <p:cNvPr id="147" name="ZoneTexte 146">
            <a:extLst>
              <a:ext uri="{FF2B5EF4-FFF2-40B4-BE49-F238E27FC236}">
                <a16:creationId xmlns:a16="http://schemas.microsoft.com/office/drawing/2014/main" id="{6A899512-9E8C-447C-B13A-DFAC76BEB9AE}"/>
              </a:ext>
            </a:extLst>
          </p:cNvPr>
          <p:cNvSpPr txBox="1"/>
          <p:nvPr/>
        </p:nvSpPr>
        <p:spPr>
          <a:xfrm>
            <a:off x="2378869" y="3567561"/>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148" name="ZoneTexte 147">
            <a:extLst>
              <a:ext uri="{FF2B5EF4-FFF2-40B4-BE49-F238E27FC236}">
                <a16:creationId xmlns:a16="http://schemas.microsoft.com/office/drawing/2014/main" id="{4C13578D-00E8-44AB-8295-5E01EEEC9305}"/>
              </a:ext>
            </a:extLst>
          </p:cNvPr>
          <p:cNvSpPr txBox="1"/>
          <p:nvPr/>
        </p:nvSpPr>
        <p:spPr>
          <a:xfrm>
            <a:off x="3179506" y="3439162"/>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11</a:t>
            </a:r>
          </a:p>
        </p:txBody>
      </p:sp>
      <p:sp>
        <p:nvSpPr>
          <p:cNvPr id="69" name="ZoneTexte 68">
            <a:extLst>
              <a:ext uri="{FF2B5EF4-FFF2-40B4-BE49-F238E27FC236}">
                <a16:creationId xmlns:a16="http://schemas.microsoft.com/office/drawing/2014/main" id="{63C8EB11-AC7D-4C1E-8AD1-3D7A1452D05F}"/>
              </a:ext>
            </a:extLst>
          </p:cNvPr>
          <p:cNvSpPr txBox="1"/>
          <p:nvPr/>
        </p:nvSpPr>
        <p:spPr>
          <a:xfrm>
            <a:off x="8893842" y="916114"/>
            <a:ext cx="30772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15 élevages sur 39 avec estimations</a:t>
            </a:r>
          </a:p>
        </p:txBody>
      </p:sp>
      <p:pic>
        <p:nvPicPr>
          <p:cNvPr id="70" name="Picture 2" descr="See the source image">
            <a:extLst>
              <a:ext uri="{FF2B5EF4-FFF2-40B4-BE49-F238E27FC236}">
                <a16:creationId xmlns:a16="http://schemas.microsoft.com/office/drawing/2014/main" id="{09BD2888-1FDB-4898-986B-335F6A743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2850" y="837544"/>
            <a:ext cx="740992" cy="668128"/>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3">
            <a:extLst>
              <a:ext uri="{FF2B5EF4-FFF2-40B4-BE49-F238E27FC236}">
                <a16:creationId xmlns:a16="http://schemas.microsoft.com/office/drawing/2014/main" id="{522CC879-3949-0C02-1239-7C51A8BD03B5}"/>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24332053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3C204EC-C4D0-418D-A01B-DCC65FDBA8D2}"/>
              </a:ext>
            </a:extLst>
          </p:cNvPr>
          <p:cNvSpPr/>
          <p:nvPr/>
        </p:nvSpPr>
        <p:spPr>
          <a:xfrm>
            <a:off x="928819" y="2652671"/>
            <a:ext cx="370087" cy="208765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63E81E2-4E87-4A2E-ADD2-2A1E7E9B0213}"/>
              </a:ext>
            </a:extLst>
          </p:cNvPr>
          <p:cNvSpPr>
            <a:spLocks noGrp="1"/>
          </p:cNvSpPr>
          <p:nvPr>
            <p:ph type="title"/>
          </p:nvPr>
        </p:nvSpPr>
        <p:spPr/>
        <p:txBody>
          <a:bodyPr/>
          <a:lstStyle/>
          <a:p>
            <a:r>
              <a:rPr lang="fr-FR" dirty="0"/>
              <a:t>Consommation d’eau</a:t>
            </a:r>
          </a:p>
        </p:txBody>
      </p:sp>
      <p:graphicFrame>
        <p:nvGraphicFramePr>
          <p:cNvPr id="7" name="Tableau 7">
            <a:extLst>
              <a:ext uri="{FF2B5EF4-FFF2-40B4-BE49-F238E27FC236}">
                <a16:creationId xmlns:a16="http://schemas.microsoft.com/office/drawing/2014/main" id="{1D4E8D24-AAAF-472B-A781-F96CC5805E32}"/>
              </a:ext>
            </a:extLst>
          </p:cNvPr>
          <p:cNvGraphicFramePr>
            <a:graphicFrameLocks noGrp="1"/>
          </p:cNvGraphicFramePr>
          <p:nvPr/>
        </p:nvGraphicFramePr>
        <p:xfrm>
          <a:off x="262320" y="2331189"/>
          <a:ext cx="377901" cy="3017520"/>
        </p:xfrm>
        <a:graphic>
          <a:graphicData uri="http://schemas.openxmlformats.org/drawingml/2006/table">
            <a:tbl>
              <a:tblPr firstRow="1" bandRow="1">
                <a:tableStyleId>{5C22544A-7EE6-4342-B048-85BDC9FD1C3A}</a:tableStyleId>
              </a:tblPr>
              <a:tblGrid>
                <a:gridCol w="377901">
                  <a:extLst>
                    <a:ext uri="{9D8B030D-6E8A-4147-A177-3AD203B41FA5}">
                      <a16:colId xmlns:a16="http://schemas.microsoft.com/office/drawing/2014/main" val="775773947"/>
                    </a:ext>
                  </a:extLst>
                </a:gridCol>
              </a:tblGrid>
              <a:tr h="264616">
                <a:tc>
                  <a:txBody>
                    <a:bodyPr/>
                    <a:lstStyle/>
                    <a:p>
                      <a:pPr algn="r"/>
                      <a:r>
                        <a:rPr lang="fr-FR" sz="1200" b="0" dirty="0">
                          <a:solidFill>
                            <a:schemeClr val="tx1"/>
                          </a:solidFill>
                        </a:rPr>
                        <a:t>20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327472"/>
                  </a:ext>
                </a:extLst>
              </a:tr>
              <a:tr h="264616">
                <a:tc>
                  <a:txBody>
                    <a:bodyPr/>
                    <a:lstStyle/>
                    <a:p>
                      <a:pPr algn="r"/>
                      <a:r>
                        <a:rPr lang="fr-FR" sz="1200" dirty="0"/>
                        <a:t>18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681136"/>
                  </a:ext>
                </a:extLst>
              </a:tr>
              <a:tr h="264616">
                <a:tc>
                  <a:txBody>
                    <a:bodyPr/>
                    <a:lstStyle/>
                    <a:p>
                      <a:pPr algn="r"/>
                      <a:r>
                        <a:rPr lang="fr-FR" sz="1200" dirty="0"/>
                        <a:t>16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197543"/>
                  </a:ext>
                </a:extLst>
              </a:tr>
              <a:tr h="264616">
                <a:tc>
                  <a:txBody>
                    <a:bodyPr/>
                    <a:lstStyle/>
                    <a:p>
                      <a:pPr algn="r"/>
                      <a:r>
                        <a:rPr lang="fr-FR" sz="1200" dirty="0"/>
                        <a:t>14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817384"/>
                  </a:ext>
                </a:extLst>
              </a:tr>
              <a:tr h="264616">
                <a:tc>
                  <a:txBody>
                    <a:bodyPr/>
                    <a:lstStyle/>
                    <a:p>
                      <a:pPr algn="r"/>
                      <a:r>
                        <a:rPr lang="fr-FR" sz="1200" dirty="0"/>
                        <a:t>12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080008"/>
                  </a:ext>
                </a:extLst>
              </a:tr>
              <a:tr h="264616">
                <a:tc>
                  <a:txBody>
                    <a:bodyPr/>
                    <a:lstStyle/>
                    <a:p>
                      <a:pPr algn="r"/>
                      <a:r>
                        <a:rPr lang="fr-FR" sz="1200" dirty="0"/>
                        <a:t>10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96759"/>
                  </a:ext>
                </a:extLst>
              </a:tr>
              <a:tr h="264616">
                <a:tc>
                  <a:txBody>
                    <a:bodyPr/>
                    <a:lstStyle/>
                    <a:p>
                      <a:pPr algn="r"/>
                      <a:r>
                        <a:rPr lang="fr-FR" sz="1200" dirty="0"/>
                        <a:t>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523400"/>
                  </a:ext>
                </a:extLst>
              </a:tr>
              <a:tr h="264616">
                <a:tc>
                  <a:txBody>
                    <a:bodyPr/>
                    <a:lstStyle/>
                    <a:p>
                      <a:pPr algn="r"/>
                      <a:r>
                        <a:rPr lang="fr-FR" sz="1200" dirty="0"/>
                        <a:t>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59871"/>
                  </a:ext>
                </a:extLst>
              </a:tr>
              <a:tr h="264616">
                <a:tc>
                  <a:txBody>
                    <a:bodyPr/>
                    <a:lstStyle/>
                    <a:p>
                      <a:pPr algn="r"/>
                      <a:r>
                        <a:rPr lang="fr-FR" sz="1200" dirty="0"/>
                        <a:t>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323553"/>
                  </a:ext>
                </a:extLst>
              </a:tr>
              <a:tr h="264616">
                <a:tc>
                  <a:txBody>
                    <a:bodyPr/>
                    <a:lstStyle/>
                    <a:p>
                      <a:pPr algn="r"/>
                      <a:r>
                        <a:rPr lang="fr-FR" sz="1200" dirty="0"/>
                        <a:t>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537207"/>
                  </a:ext>
                </a:extLst>
              </a:tr>
              <a:tr h="264616">
                <a:tc>
                  <a:txBody>
                    <a:bodyPr/>
                    <a:lstStyle/>
                    <a:p>
                      <a:pPr algn="r"/>
                      <a:r>
                        <a:rPr lang="fr-FR" sz="1200" dirty="0"/>
                        <a:t>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596347"/>
                  </a:ext>
                </a:extLst>
              </a:tr>
            </a:tbl>
          </a:graphicData>
        </a:graphic>
      </p:graphicFrame>
      <p:cxnSp>
        <p:nvCxnSpPr>
          <p:cNvPr id="13" name="Connecteur droit 12">
            <a:extLst>
              <a:ext uri="{FF2B5EF4-FFF2-40B4-BE49-F238E27FC236}">
                <a16:creationId xmlns:a16="http://schemas.microsoft.com/office/drawing/2014/main" id="{A6B26588-1E72-4E1B-95A9-A03FD97512BE}"/>
              </a:ext>
            </a:extLst>
          </p:cNvPr>
          <p:cNvCxnSpPr>
            <a:cxnSpLocks/>
          </p:cNvCxnSpPr>
          <p:nvPr/>
        </p:nvCxnSpPr>
        <p:spPr>
          <a:xfrm>
            <a:off x="928819" y="4255134"/>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670576B-8937-4A7E-AA14-CCB9F3366151}"/>
              </a:ext>
            </a:extLst>
          </p:cNvPr>
          <p:cNvSpPr/>
          <p:nvPr/>
        </p:nvSpPr>
        <p:spPr>
          <a:xfrm>
            <a:off x="1625121" y="3621392"/>
            <a:ext cx="370087" cy="111893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D0816D4-7A40-4190-9B8A-2F26DE2D4130}"/>
              </a:ext>
            </a:extLst>
          </p:cNvPr>
          <p:cNvSpPr/>
          <p:nvPr/>
        </p:nvSpPr>
        <p:spPr>
          <a:xfrm>
            <a:off x="2355551" y="3204933"/>
            <a:ext cx="370087" cy="115884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B562493-C842-4E73-8F52-412DD3454E21}"/>
              </a:ext>
            </a:extLst>
          </p:cNvPr>
          <p:cNvSpPr/>
          <p:nvPr/>
        </p:nvSpPr>
        <p:spPr>
          <a:xfrm>
            <a:off x="3154019" y="2604167"/>
            <a:ext cx="370087" cy="181393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Connecteur droit 21">
            <a:extLst>
              <a:ext uri="{FF2B5EF4-FFF2-40B4-BE49-F238E27FC236}">
                <a16:creationId xmlns:a16="http://schemas.microsoft.com/office/drawing/2014/main" id="{4C6ACD42-93B9-486B-A041-044A82F4A6C3}"/>
              </a:ext>
            </a:extLst>
          </p:cNvPr>
          <p:cNvCxnSpPr>
            <a:cxnSpLocks/>
          </p:cNvCxnSpPr>
          <p:nvPr/>
        </p:nvCxnSpPr>
        <p:spPr>
          <a:xfrm>
            <a:off x="1633480" y="4297390"/>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30B0ADAE-1BBF-40BD-9A04-981D59ABD014}"/>
              </a:ext>
            </a:extLst>
          </p:cNvPr>
          <p:cNvCxnSpPr>
            <a:cxnSpLocks/>
          </p:cNvCxnSpPr>
          <p:nvPr/>
        </p:nvCxnSpPr>
        <p:spPr>
          <a:xfrm>
            <a:off x="2355551" y="3829171"/>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ABEF5008-47E1-474F-AC08-6E0A13E279E5}"/>
              </a:ext>
            </a:extLst>
          </p:cNvPr>
          <p:cNvCxnSpPr>
            <a:cxnSpLocks/>
          </p:cNvCxnSpPr>
          <p:nvPr/>
        </p:nvCxnSpPr>
        <p:spPr>
          <a:xfrm>
            <a:off x="3154018" y="3700772"/>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3C5A7851-E534-46DB-B219-50D3DEEC5EBA}"/>
              </a:ext>
            </a:extLst>
          </p:cNvPr>
          <p:cNvSpPr txBox="1"/>
          <p:nvPr/>
        </p:nvSpPr>
        <p:spPr>
          <a:xfrm>
            <a:off x="807541"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sp>
        <p:nvSpPr>
          <p:cNvPr id="27" name="Rectangle 26">
            <a:extLst>
              <a:ext uri="{FF2B5EF4-FFF2-40B4-BE49-F238E27FC236}">
                <a16:creationId xmlns:a16="http://schemas.microsoft.com/office/drawing/2014/main" id="{4434D295-173A-4C94-9618-EA769443C6B4}"/>
              </a:ext>
            </a:extLst>
          </p:cNvPr>
          <p:cNvSpPr/>
          <p:nvPr/>
        </p:nvSpPr>
        <p:spPr>
          <a:xfrm>
            <a:off x="4565907" y="1250543"/>
            <a:ext cx="370087" cy="357040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8" name="Tableau 7">
            <a:extLst>
              <a:ext uri="{FF2B5EF4-FFF2-40B4-BE49-F238E27FC236}">
                <a16:creationId xmlns:a16="http://schemas.microsoft.com/office/drawing/2014/main" id="{6F9407C6-E075-4EF6-BF5C-B6F3B97567AB}"/>
              </a:ext>
            </a:extLst>
          </p:cNvPr>
          <p:cNvGraphicFramePr>
            <a:graphicFrameLocks noGrp="1"/>
          </p:cNvGraphicFramePr>
          <p:nvPr/>
        </p:nvGraphicFramePr>
        <p:xfrm>
          <a:off x="3846461" y="942177"/>
          <a:ext cx="473825" cy="4429347"/>
        </p:xfrm>
        <a:graphic>
          <a:graphicData uri="http://schemas.openxmlformats.org/drawingml/2006/table">
            <a:tbl>
              <a:tblPr firstRow="1" bandRow="1">
                <a:tableStyleId>{5C22544A-7EE6-4342-B048-85BDC9FD1C3A}</a:tableStyleId>
              </a:tblPr>
              <a:tblGrid>
                <a:gridCol w="473825">
                  <a:extLst>
                    <a:ext uri="{9D8B030D-6E8A-4147-A177-3AD203B41FA5}">
                      <a16:colId xmlns:a16="http://schemas.microsoft.com/office/drawing/2014/main" val="775773947"/>
                    </a:ext>
                  </a:extLst>
                </a:gridCol>
              </a:tblGrid>
              <a:tr h="340719">
                <a:tc>
                  <a:txBody>
                    <a:bodyPr/>
                    <a:lstStyle/>
                    <a:p>
                      <a:pPr algn="r"/>
                      <a:r>
                        <a:rPr lang="fr-FR" sz="1200" b="0" dirty="0">
                          <a:solidFill>
                            <a:schemeClr val="tx1"/>
                          </a:solidFill>
                        </a:rPr>
                        <a:t>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6249074"/>
                  </a:ext>
                </a:extLst>
              </a:tr>
              <a:tr h="340719">
                <a:tc>
                  <a:txBody>
                    <a:bodyPr/>
                    <a:lstStyle/>
                    <a:p>
                      <a:pPr algn="r"/>
                      <a:r>
                        <a:rPr lang="fr-FR" sz="1200" b="0" dirty="0">
                          <a:solidFill>
                            <a:schemeClr val="tx1"/>
                          </a:solidFill>
                        </a:rPr>
                        <a:t>2,75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9433"/>
                  </a:ext>
                </a:extLst>
              </a:tr>
              <a:tr h="340719">
                <a:tc>
                  <a:txBody>
                    <a:bodyPr/>
                    <a:lstStyle/>
                    <a:p>
                      <a:pPr algn="r"/>
                      <a:r>
                        <a:rPr lang="fr-FR" sz="1200" b="0" dirty="0">
                          <a:solidFill>
                            <a:schemeClr val="tx1"/>
                          </a:solidFill>
                        </a:rPr>
                        <a:t>2,5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327472"/>
                  </a:ext>
                </a:extLst>
              </a:tr>
              <a:tr h="340719">
                <a:tc>
                  <a:txBody>
                    <a:bodyPr/>
                    <a:lstStyle/>
                    <a:p>
                      <a:pPr algn="r"/>
                      <a:r>
                        <a:rPr lang="fr-FR" sz="1200" dirty="0"/>
                        <a:t>2,25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681136"/>
                  </a:ext>
                </a:extLst>
              </a:tr>
              <a:tr h="340719">
                <a:tc>
                  <a:txBody>
                    <a:bodyPr/>
                    <a:lstStyle/>
                    <a:p>
                      <a:pPr algn="r"/>
                      <a:r>
                        <a:rPr lang="fr-FR" sz="1200" dirty="0"/>
                        <a:t>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197543"/>
                  </a:ext>
                </a:extLst>
              </a:tr>
              <a:tr h="340719">
                <a:tc>
                  <a:txBody>
                    <a:bodyPr/>
                    <a:lstStyle/>
                    <a:p>
                      <a:pPr algn="r"/>
                      <a:r>
                        <a:rPr lang="fr-FR" sz="1200" dirty="0"/>
                        <a:t>1,75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817384"/>
                  </a:ext>
                </a:extLst>
              </a:tr>
              <a:tr h="340719">
                <a:tc>
                  <a:txBody>
                    <a:bodyPr/>
                    <a:lstStyle/>
                    <a:p>
                      <a:pPr algn="r"/>
                      <a:r>
                        <a:rPr lang="fr-FR" sz="1200" dirty="0"/>
                        <a:t>1,5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080008"/>
                  </a:ext>
                </a:extLst>
              </a:tr>
              <a:tr h="340719">
                <a:tc>
                  <a:txBody>
                    <a:bodyPr/>
                    <a:lstStyle/>
                    <a:p>
                      <a:pPr algn="r"/>
                      <a:r>
                        <a:rPr lang="fr-FR" sz="1200" dirty="0"/>
                        <a:t>1,25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96759"/>
                  </a:ext>
                </a:extLst>
              </a:tr>
              <a:tr h="340719">
                <a:tc>
                  <a:txBody>
                    <a:bodyPr/>
                    <a:lstStyle/>
                    <a:p>
                      <a:pPr algn="r"/>
                      <a:r>
                        <a:rPr lang="fr-FR" sz="1200" dirty="0"/>
                        <a:t>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523400"/>
                  </a:ext>
                </a:extLst>
              </a:tr>
              <a:tr h="340719">
                <a:tc>
                  <a:txBody>
                    <a:bodyPr/>
                    <a:lstStyle/>
                    <a:p>
                      <a:pPr algn="r"/>
                      <a:r>
                        <a:rPr lang="fr-FR" sz="1200" dirty="0"/>
                        <a:t>0,75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59871"/>
                  </a:ext>
                </a:extLst>
              </a:tr>
              <a:tr h="340719">
                <a:tc>
                  <a:txBody>
                    <a:bodyPr/>
                    <a:lstStyle/>
                    <a:p>
                      <a:pPr algn="r"/>
                      <a:r>
                        <a:rPr lang="fr-FR" sz="1200" dirty="0"/>
                        <a:t>0,5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323553"/>
                  </a:ext>
                </a:extLst>
              </a:tr>
              <a:tr h="340719">
                <a:tc>
                  <a:txBody>
                    <a:bodyPr/>
                    <a:lstStyle/>
                    <a:p>
                      <a:pPr algn="r"/>
                      <a:r>
                        <a:rPr lang="fr-FR" sz="1200" dirty="0"/>
                        <a:t>0,25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537207"/>
                  </a:ext>
                </a:extLst>
              </a:tr>
              <a:tr h="340719">
                <a:tc>
                  <a:txBody>
                    <a:bodyPr/>
                    <a:lstStyle/>
                    <a:p>
                      <a:pPr algn="r"/>
                      <a:r>
                        <a:rPr lang="fr-FR" sz="1200" dirty="0"/>
                        <a:t>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596347"/>
                  </a:ext>
                </a:extLst>
              </a:tr>
            </a:tbl>
          </a:graphicData>
        </a:graphic>
      </p:graphicFrame>
      <p:cxnSp>
        <p:nvCxnSpPr>
          <p:cNvPr id="29" name="Connecteur droit 28">
            <a:extLst>
              <a:ext uri="{FF2B5EF4-FFF2-40B4-BE49-F238E27FC236}">
                <a16:creationId xmlns:a16="http://schemas.microsoft.com/office/drawing/2014/main" id="{982BF7F5-9890-4C5E-94B5-669957032F2A}"/>
              </a:ext>
            </a:extLst>
          </p:cNvPr>
          <p:cNvCxnSpPr>
            <a:cxnSpLocks/>
          </p:cNvCxnSpPr>
          <p:nvPr/>
        </p:nvCxnSpPr>
        <p:spPr>
          <a:xfrm>
            <a:off x="4565907" y="4095823"/>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EB57A78-6251-4194-B094-8D1288A293A2}"/>
              </a:ext>
            </a:extLst>
          </p:cNvPr>
          <p:cNvSpPr/>
          <p:nvPr/>
        </p:nvSpPr>
        <p:spPr>
          <a:xfrm>
            <a:off x="5262209" y="3402984"/>
            <a:ext cx="370087" cy="141796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6C98A08-1376-4104-8DB7-B5A017FD9C5E}"/>
              </a:ext>
            </a:extLst>
          </p:cNvPr>
          <p:cNvSpPr/>
          <p:nvPr/>
        </p:nvSpPr>
        <p:spPr>
          <a:xfrm>
            <a:off x="5992639" y="1271600"/>
            <a:ext cx="370087" cy="314649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F480FE84-E6DB-4877-A75A-DAC2DE2EB18A}"/>
              </a:ext>
            </a:extLst>
          </p:cNvPr>
          <p:cNvSpPr/>
          <p:nvPr/>
        </p:nvSpPr>
        <p:spPr>
          <a:xfrm>
            <a:off x="6791107" y="2526814"/>
            <a:ext cx="370087" cy="177207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eur droit 32">
            <a:extLst>
              <a:ext uri="{FF2B5EF4-FFF2-40B4-BE49-F238E27FC236}">
                <a16:creationId xmlns:a16="http://schemas.microsoft.com/office/drawing/2014/main" id="{AA2E419E-C954-4756-A473-8265BCD99745}"/>
              </a:ext>
            </a:extLst>
          </p:cNvPr>
          <p:cNvCxnSpPr>
            <a:cxnSpLocks/>
          </p:cNvCxnSpPr>
          <p:nvPr/>
        </p:nvCxnSpPr>
        <p:spPr>
          <a:xfrm>
            <a:off x="5262209" y="4113302"/>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4FFA74CC-1309-4FA3-8637-EC7CF2862A2E}"/>
              </a:ext>
            </a:extLst>
          </p:cNvPr>
          <p:cNvCxnSpPr>
            <a:cxnSpLocks/>
          </p:cNvCxnSpPr>
          <p:nvPr/>
        </p:nvCxnSpPr>
        <p:spPr>
          <a:xfrm>
            <a:off x="5992639" y="3309275"/>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1DA70C8-2867-4A21-9DE5-72078E7DE3FF}"/>
              </a:ext>
            </a:extLst>
          </p:cNvPr>
          <p:cNvCxnSpPr>
            <a:cxnSpLocks/>
          </p:cNvCxnSpPr>
          <p:nvPr/>
        </p:nvCxnSpPr>
        <p:spPr>
          <a:xfrm>
            <a:off x="6791107" y="3638711"/>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2FE78F5C-130A-486A-A044-64A584B0B27B}"/>
              </a:ext>
            </a:extLst>
          </p:cNvPr>
          <p:cNvSpPr txBox="1"/>
          <p:nvPr/>
        </p:nvSpPr>
        <p:spPr>
          <a:xfrm>
            <a:off x="4415166"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cxnSp>
        <p:nvCxnSpPr>
          <p:cNvPr id="131" name="Connecteur droit 130">
            <a:extLst>
              <a:ext uri="{FF2B5EF4-FFF2-40B4-BE49-F238E27FC236}">
                <a16:creationId xmlns:a16="http://schemas.microsoft.com/office/drawing/2014/main" id="{69840AB5-FC69-412A-A9F7-FA6FC7239F0B}"/>
              </a:ext>
            </a:extLst>
          </p:cNvPr>
          <p:cNvCxnSpPr/>
          <p:nvPr/>
        </p:nvCxnSpPr>
        <p:spPr>
          <a:xfrm flipH="1">
            <a:off x="640221" y="2250771"/>
            <a:ext cx="17307" cy="300690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2" name="Connecteur droit 131">
            <a:extLst>
              <a:ext uri="{FF2B5EF4-FFF2-40B4-BE49-F238E27FC236}">
                <a16:creationId xmlns:a16="http://schemas.microsoft.com/office/drawing/2014/main" id="{4F035918-A12E-4C1D-B642-ACF8B863DA7E}"/>
              </a:ext>
            </a:extLst>
          </p:cNvPr>
          <p:cNvCxnSpPr>
            <a:cxnSpLocks/>
          </p:cNvCxnSpPr>
          <p:nvPr/>
        </p:nvCxnSpPr>
        <p:spPr>
          <a:xfrm flipH="1">
            <a:off x="4269604" y="1000636"/>
            <a:ext cx="50682" cy="425656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3" name="Connecteur droit 132">
            <a:extLst>
              <a:ext uri="{FF2B5EF4-FFF2-40B4-BE49-F238E27FC236}">
                <a16:creationId xmlns:a16="http://schemas.microsoft.com/office/drawing/2014/main" id="{AF69E200-BAC8-4A4E-98B5-FD6B41DA3720}"/>
              </a:ext>
            </a:extLst>
          </p:cNvPr>
          <p:cNvCxnSpPr>
            <a:cxnSpLocks/>
          </p:cNvCxnSpPr>
          <p:nvPr/>
        </p:nvCxnSpPr>
        <p:spPr>
          <a:xfrm flipH="1">
            <a:off x="638327"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55DD7CD2-641E-4A1A-A542-0C6808693EAE}"/>
              </a:ext>
            </a:extLst>
          </p:cNvPr>
          <p:cNvCxnSpPr>
            <a:cxnSpLocks/>
          </p:cNvCxnSpPr>
          <p:nvPr/>
        </p:nvCxnSpPr>
        <p:spPr>
          <a:xfrm flipH="1">
            <a:off x="4294616"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6" name="ZoneTexte 135">
            <a:extLst>
              <a:ext uri="{FF2B5EF4-FFF2-40B4-BE49-F238E27FC236}">
                <a16:creationId xmlns:a16="http://schemas.microsoft.com/office/drawing/2014/main" id="{0F4A9020-FB9C-4F0C-9BCB-D934175D88D1}"/>
              </a:ext>
            </a:extLst>
          </p:cNvPr>
          <p:cNvSpPr txBox="1"/>
          <p:nvPr/>
        </p:nvSpPr>
        <p:spPr>
          <a:xfrm>
            <a:off x="875398" y="52330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7" name="ZoneTexte 136">
            <a:extLst>
              <a:ext uri="{FF2B5EF4-FFF2-40B4-BE49-F238E27FC236}">
                <a16:creationId xmlns:a16="http://schemas.microsoft.com/office/drawing/2014/main" id="{EBE6B5D2-973B-4A3A-BDBD-406C34FDFD94}"/>
              </a:ext>
            </a:extLst>
          </p:cNvPr>
          <p:cNvSpPr txBox="1"/>
          <p:nvPr/>
        </p:nvSpPr>
        <p:spPr>
          <a:xfrm>
            <a:off x="4512486" y="52469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8" name="ZoneTexte 137">
            <a:extLst>
              <a:ext uri="{FF2B5EF4-FFF2-40B4-BE49-F238E27FC236}">
                <a16:creationId xmlns:a16="http://schemas.microsoft.com/office/drawing/2014/main" id="{12A2A855-5204-4D2C-A522-F1228C894C79}"/>
              </a:ext>
            </a:extLst>
          </p:cNvPr>
          <p:cNvSpPr txBox="1"/>
          <p:nvPr/>
        </p:nvSpPr>
        <p:spPr>
          <a:xfrm>
            <a:off x="1633480" y="5590670"/>
            <a:ext cx="12002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Truies (m3/truie)</a:t>
            </a:r>
          </a:p>
        </p:txBody>
      </p:sp>
      <p:sp>
        <p:nvSpPr>
          <p:cNvPr id="139" name="ZoneTexte 138">
            <a:extLst>
              <a:ext uri="{FF2B5EF4-FFF2-40B4-BE49-F238E27FC236}">
                <a16:creationId xmlns:a16="http://schemas.microsoft.com/office/drawing/2014/main" id="{C424EE19-B616-4BFF-BBA8-74F1FE484B82}"/>
              </a:ext>
            </a:extLst>
          </p:cNvPr>
          <p:cNvSpPr txBox="1"/>
          <p:nvPr/>
        </p:nvSpPr>
        <p:spPr>
          <a:xfrm>
            <a:off x="5209758" y="5569151"/>
            <a:ext cx="17724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Porcs à l’engrais (m3/porc)</a:t>
            </a:r>
          </a:p>
        </p:txBody>
      </p:sp>
      <p:sp>
        <p:nvSpPr>
          <p:cNvPr id="141" name="ZoneTexte 140">
            <a:extLst>
              <a:ext uri="{FF2B5EF4-FFF2-40B4-BE49-F238E27FC236}">
                <a16:creationId xmlns:a16="http://schemas.microsoft.com/office/drawing/2014/main" id="{AA529E29-3D6F-4635-BB33-ED9056667F6F}"/>
              </a:ext>
            </a:extLst>
          </p:cNvPr>
          <p:cNvSpPr txBox="1"/>
          <p:nvPr/>
        </p:nvSpPr>
        <p:spPr>
          <a:xfrm>
            <a:off x="4581828" y="3818096"/>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0,9</a:t>
            </a:r>
          </a:p>
        </p:txBody>
      </p:sp>
      <p:sp>
        <p:nvSpPr>
          <p:cNvPr id="142" name="ZoneTexte 141">
            <a:extLst>
              <a:ext uri="{FF2B5EF4-FFF2-40B4-BE49-F238E27FC236}">
                <a16:creationId xmlns:a16="http://schemas.microsoft.com/office/drawing/2014/main" id="{C4D42F9D-D8E1-4556-BEB9-C6F4BB085CFD}"/>
              </a:ext>
            </a:extLst>
          </p:cNvPr>
          <p:cNvSpPr txBox="1"/>
          <p:nvPr/>
        </p:nvSpPr>
        <p:spPr>
          <a:xfrm>
            <a:off x="5269419" y="3851692"/>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0,9</a:t>
            </a:r>
          </a:p>
        </p:txBody>
      </p:sp>
      <p:sp>
        <p:nvSpPr>
          <p:cNvPr id="143" name="ZoneTexte 142">
            <a:extLst>
              <a:ext uri="{FF2B5EF4-FFF2-40B4-BE49-F238E27FC236}">
                <a16:creationId xmlns:a16="http://schemas.microsoft.com/office/drawing/2014/main" id="{49FB4802-375F-43A7-B812-D4937F085F82}"/>
              </a:ext>
            </a:extLst>
          </p:cNvPr>
          <p:cNvSpPr txBox="1"/>
          <p:nvPr/>
        </p:nvSpPr>
        <p:spPr>
          <a:xfrm>
            <a:off x="6008560" y="3047665"/>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1,3</a:t>
            </a:r>
          </a:p>
        </p:txBody>
      </p:sp>
      <p:sp>
        <p:nvSpPr>
          <p:cNvPr id="144" name="ZoneTexte 143">
            <a:extLst>
              <a:ext uri="{FF2B5EF4-FFF2-40B4-BE49-F238E27FC236}">
                <a16:creationId xmlns:a16="http://schemas.microsoft.com/office/drawing/2014/main" id="{541A0B3B-E14E-4BF9-A20D-6CA77740344D}"/>
              </a:ext>
            </a:extLst>
          </p:cNvPr>
          <p:cNvSpPr txBox="1"/>
          <p:nvPr/>
        </p:nvSpPr>
        <p:spPr>
          <a:xfrm>
            <a:off x="6798868" y="3377101"/>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sp>
        <p:nvSpPr>
          <p:cNvPr id="145" name="ZoneTexte 144">
            <a:extLst>
              <a:ext uri="{FF2B5EF4-FFF2-40B4-BE49-F238E27FC236}">
                <a16:creationId xmlns:a16="http://schemas.microsoft.com/office/drawing/2014/main" id="{24809F0C-02D6-419A-A00A-7CAAA177D467}"/>
              </a:ext>
            </a:extLst>
          </p:cNvPr>
          <p:cNvSpPr txBox="1"/>
          <p:nvPr/>
        </p:nvSpPr>
        <p:spPr>
          <a:xfrm>
            <a:off x="951538" y="3989134"/>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7,6</a:t>
            </a:r>
          </a:p>
        </p:txBody>
      </p:sp>
      <p:sp>
        <p:nvSpPr>
          <p:cNvPr id="146" name="ZoneTexte 145">
            <a:extLst>
              <a:ext uri="{FF2B5EF4-FFF2-40B4-BE49-F238E27FC236}">
                <a16:creationId xmlns:a16="http://schemas.microsoft.com/office/drawing/2014/main" id="{B5476596-3B14-42E5-8B92-352518CEB99D}"/>
              </a:ext>
            </a:extLst>
          </p:cNvPr>
          <p:cNvSpPr txBox="1"/>
          <p:nvPr/>
        </p:nvSpPr>
        <p:spPr>
          <a:xfrm>
            <a:off x="1619833" y="4037283"/>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7,4</a:t>
            </a:r>
          </a:p>
        </p:txBody>
      </p:sp>
      <p:sp>
        <p:nvSpPr>
          <p:cNvPr id="147" name="ZoneTexte 146">
            <a:extLst>
              <a:ext uri="{FF2B5EF4-FFF2-40B4-BE49-F238E27FC236}">
                <a16:creationId xmlns:a16="http://schemas.microsoft.com/office/drawing/2014/main" id="{6A899512-9E8C-447C-B13A-DFAC76BEB9AE}"/>
              </a:ext>
            </a:extLst>
          </p:cNvPr>
          <p:cNvSpPr txBox="1"/>
          <p:nvPr/>
        </p:nvSpPr>
        <p:spPr>
          <a:xfrm>
            <a:off x="2378869" y="3567561"/>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148" name="ZoneTexte 147">
            <a:extLst>
              <a:ext uri="{FF2B5EF4-FFF2-40B4-BE49-F238E27FC236}">
                <a16:creationId xmlns:a16="http://schemas.microsoft.com/office/drawing/2014/main" id="{4C13578D-00E8-44AB-8295-5E01EEEC9305}"/>
              </a:ext>
            </a:extLst>
          </p:cNvPr>
          <p:cNvSpPr txBox="1"/>
          <p:nvPr/>
        </p:nvSpPr>
        <p:spPr>
          <a:xfrm>
            <a:off x="3179506" y="3439162"/>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11</a:t>
            </a:r>
          </a:p>
        </p:txBody>
      </p:sp>
      <p:grpSp>
        <p:nvGrpSpPr>
          <p:cNvPr id="75" name="Groupe 74">
            <a:extLst>
              <a:ext uri="{FF2B5EF4-FFF2-40B4-BE49-F238E27FC236}">
                <a16:creationId xmlns:a16="http://schemas.microsoft.com/office/drawing/2014/main" id="{BEA2D5CA-1B40-4F66-B3AB-85C418D3731A}"/>
              </a:ext>
            </a:extLst>
          </p:cNvPr>
          <p:cNvGrpSpPr/>
          <p:nvPr/>
        </p:nvGrpSpPr>
        <p:grpSpPr>
          <a:xfrm>
            <a:off x="8276140" y="3429000"/>
            <a:ext cx="2987041" cy="3045824"/>
            <a:chOff x="1924593" y="1406433"/>
            <a:chExt cx="2987041" cy="3045824"/>
          </a:xfrm>
        </p:grpSpPr>
        <p:sp>
          <p:nvSpPr>
            <p:cNvPr id="76" name="Arc partiel 75">
              <a:extLst>
                <a:ext uri="{FF2B5EF4-FFF2-40B4-BE49-F238E27FC236}">
                  <a16:creationId xmlns:a16="http://schemas.microsoft.com/office/drawing/2014/main" id="{720929C0-4DEC-4F9E-A674-5A83A051CBDB}"/>
                </a:ext>
              </a:extLst>
            </p:cNvPr>
            <p:cNvSpPr/>
            <p:nvPr/>
          </p:nvSpPr>
          <p:spPr>
            <a:xfrm>
              <a:off x="1924593" y="1449978"/>
              <a:ext cx="2934787" cy="2995748"/>
            </a:xfrm>
            <a:prstGeom prst="pie">
              <a:avLst>
                <a:gd name="adj1" fmla="val 15011748"/>
                <a:gd name="adj2" fmla="val 1606510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Arc partiel 76">
              <a:extLst>
                <a:ext uri="{FF2B5EF4-FFF2-40B4-BE49-F238E27FC236}">
                  <a16:creationId xmlns:a16="http://schemas.microsoft.com/office/drawing/2014/main" id="{20597314-EE21-45DA-B0A5-5627F54AADEF}"/>
                </a:ext>
              </a:extLst>
            </p:cNvPr>
            <p:cNvSpPr/>
            <p:nvPr/>
          </p:nvSpPr>
          <p:spPr>
            <a:xfrm>
              <a:off x="1933302" y="1443445"/>
              <a:ext cx="2934787" cy="2995748"/>
            </a:xfrm>
            <a:prstGeom prst="pie">
              <a:avLst>
                <a:gd name="adj1" fmla="val 13848349"/>
                <a:gd name="adj2" fmla="val 14964445"/>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Arc partiel 77">
              <a:extLst>
                <a:ext uri="{FF2B5EF4-FFF2-40B4-BE49-F238E27FC236}">
                  <a16:creationId xmlns:a16="http://schemas.microsoft.com/office/drawing/2014/main" id="{48134EC7-4164-4B12-AAF6-01E39BB2DDA2}"/>
                </a:ext>
              </a:extLst>
            </p:cNvPr>
            <p:cNvSpPr/>
            <p:nvPr/>
          </p:nvSpPr>
          <p:spPr>
            <a:xfrm>
              <a:off x="1959429" y="1421673"/>
              <a:ext cx="2934787" cy="2995748"/>
            </a:xfrm>
            <a:prstGeom prst="pie">
              <a:avLst>
                <a:gd name="adj1" fmla="val 12745708"/>
                <a:gd name="adj2" fmla="val 1374420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Arc partiel 78">
              <a:extLst>
                <a:ext uri="{FF2B5EF4-FFF2-40B4-BE49-F238E27FC236}">
                  <a16:creationId xmlns:a16="http://schemas.microsoft.com/office/drawing/2014/main" id="{CC749AFD-C2C7-4948-B261-C3DDA9378F4B}"/>
                </a:ext>
              </a:extLst>
            </p:cNvPr>
            <p:cNvSpPr/>
            <p:nvPr/>
          </p:nvSpPr>
          <p:spPr>
            <a:xfrm>
              <a:off x="1976847" y="1406433"/>
              <a:ext cx="2934787" cy="2995748"/>
            </a:xfrm>
            <a:prstGeom prst="pie">
              <a:avLst>
                <a:gd name="adj1" fmla="val 11737672"/>
                <a:gd name="adj2" fmla="val 1269335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Arc partiel 79">
              <a:extLst>
                <a:ext uri="{FF2B5EF4-FFF2-40B4-BE49-F238E27FC236}">
                  <a16:creationId xmlns:a16="http://schemas.microsoft.com/office/drawing/2014/main" id="{F5BF52C7-33C4-4A0E-9CCE-59F4937566FC}"/>
                </a:ext>
              </a:extLst>
            </p:cNvPr>
            <p:cNvSpPr/>
            <p:nvPr/>
          </p:nvSpPr>
          <p:spPr>
            <a:xfrm>
              <a:off x="1976847" y="1406433"/>
              <a:ext cx="2934787" cy="2995748"/>
            </a:xfrm>
            <a:prstGeom prst="pie">
              <a:avLst>
                <a:gd name="adj1" fmla="val 10705834"/>
                <a:gd name="adj2" fmla="val 1173938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Arc partiel 80">
              <a:extLst>
                <a:ext uri="{FF2B5EF4-FFF2-40B4-BE49-F238E27FC236}">
                  <a16:creationId xmlns:a16="http://schemas.microsoft.com/office/drawing/2014/main" id="{6C6EB97A-56E6-46E4-87BD-D76B1F581E59}"/>
                </a:ext>
              </a:extLst>
            </p:cNvPr>
            <p:cNvSpPr/>
            <p:nvPr/>
          </p:nvSpPr>
          <p:spPr>
            <a:xfrm rot="21368256" flipH="1">
              <a:off x="1976843" y="1449978"/>
              <a:ext cx="2821574" cy="2995748"/>
            </a:xfrm>
            <a:prstGeom prst="pie">
              <a:avLst>
                <a:gd name="adj1" fmla="val 14898122"/>
                <a:gd name="adj2" fmla="val 1606510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Arc partiel 81">
              <a:extLst>
                <a:ext uri="{FF2B5EF4-FFF2-40B4-BE49-F238E27FC236}">
                  <a16:creationId xmlns:a16="http://schemas.microsoft.com/office/drawing/2014/main" id="{4F5E557F-392E-4E2F-942E-F5D983ABC758}"/>
                </a:ext>
              </a:extLst>
            </p:cNvPr>
            <p:cNvSpPr/>
            <p:nvPr/>
          </p:nvSpPr>
          <p:spPr>
            <a:xfrm rot="21368256" flipH="1">
              <a:off x="1976843" y="1443445"/>
              <a:ext cx="2821574" cy="2995748"/>
            </a:xfrm>
            <a:prstGeom prst="pie">
              <a:avLst>
                <a:gd name="adj1" fmla="val 13792787"/>
                <a:gd name="adj2" fmla="val 14859953"/>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partiel 82">
              <a:extLst>
                <a:ext uri="{FF2B5EF4-FFF2-40B4-BE49-F238E27FC236}">
                  <a16:creationId xmlns:a16="http://schemas.microsoft.com/office/drawing/2014/main" id="{7AF30938-EB02-47E9-9F76-74AC3054E74B}"/>
                </a:ext>
              </a:extLst>
            </p:cNvPr>
            <p:cNvSpPr/>
            <p:nvPr/>
          </p:nvSpPr>
          <p:spPr>
            <a:xfrm rot="21368256" flipH="1">
              <a:off x="1994261" y="1456509"/>
              <a:ext cx="2821574" cy="2995748"/>
            </a:xfrm>
            <a:prstGeom prst="pie">
              <a:avLst>
                <a:gd name="adj1" fmla="val 12804212"/>
                <a:gd name="adj2" fmla="val 1383816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partiel 83">
              <a:extLst>
                <a:ext uri="{FF2B5EF4-FFF2-40B4-BE49-F238E27FC236}">
                  <a16:creationId xmlns:a16="http://schemas.microsoft.com/office/drawing/2014/main" id="{0E97CD97-A000-43B7-8CDD-FA6329F3EC36}"/>
                </a:ext>
              </a:extLst>
            </p:cNvPr>
            <p:cNvSpPr/>
            <p:nvPr/>
          </p:nvSpPr>
          <p:spPr>
            <a:xfrm rot="21368256" flipH="1">
              <a:off x="1994261" y="1432560"/>
              <a:ext cx="2821574" cy="2995748"/>
            </a:xfrm>
            <a:prstGeom prst="pie">
              <a:avLst>
                <a:gd name="adj1" fmla="val 11697217"/>
                <a:gd name="adj2" fmla="val 1273485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Arc partiel 84">
              <a:extLst>
                <a:ext uri="{FF2B5EF4-FFF2-40B4-BE49-F238E27FC236}">
                  <a16:creationId xmlns:a16="http://schemas.microsoft.com/office/drawing/2014/main" id="{F7754598-930A-4921-ACE7-BC5DB754C494}"/>
                </a:ext>
              </a:extLst>
            </p:cNvPr>
            <p:cNvSpPr/>
            <p:nvPr/>
          </p:nvSpPr>
          <p:spPr>
            <a:xfrm rot="21368256" flipH="1">
              <a:off x="2002970" y="1406433"/>
              <a:ext cx="2821574" cy="2995748"/>
            </a:xfrm>
            <a:prstGeom prst="pie">
              <a:avLst>
                <a:gd name="adj1" fmla="val 10705834"/>
                <a:gd name="adj2" fmla="val 11618430"/>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6" name="Arc partiel 85">
            <a:extLst>
              <a:ext uri="{FF2B5EF4-FFF2-40B4-BE49-F238E27FC236}">
                <a16:creationId xmlns:a16="http://schemas.microsoft.com/office/drawing/2014/main" id="{D59D0321-D28E-4153-B270-135DE4EF0D6E}"/>
              </a:ext>
            </a:extLst>
          </p:cNvPr>
          <p:cNvSpPr/>
          <p:nvPr/>
        </p:nvSpPr>
        <p:spPr>
          <a:xfrm flipH="1">
            <a:off x="8302265" y="3461660"/>
            <a:ext cx="2829247" cy="2962278"/>
          </a:xfrm>
          <a:prstGeom prst="pie">
            <a:avLst>
              <a:gd name="adj1" fmla="val 15372783"/>
              <a:gd name="adj2" fmla="val 16214133"/>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7" name="Connecteur droit 86">
            <a:extLst>
              <a:ext uri="{FF2B5EF4-FFF2-40B4-BE49-F238E27FC236}">
                <a16:creationId xmlns:a16="http://schemas.microsoft.com/office/drawing/2014/main" id="{CC3ABD85-130A-4D69-930A-8DB016A8C915}"/>
              </a:ext>
            </a:extLst>
          </p:cNvPr>
          <p:cNvCxnSpPr>
            <a:cxnSpLocks/>
          </p:cNvCxnSpPr>
          <p:nvPr/>
        </p:nvCxnSpPr>
        <p:spPr>
          <a:xfrm flipH="1" flipV="1">
            <a:off x="9699242" y="3475947"/>
            <a:ext cx="9054" cy="124974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4D3A3AF0-202D-4B89-8066-570238B87FAB}"/>
              </a:ext>
            </a:extLst>
          </p:cNvPr>
          <p:cNvCxnSpPr>
            <a:cxnSpLocks/>
          </p:cNvCxnSpPr>
          <p:nvPr/>
        </p:nvCxnSpPr>
        <p:spPr>
          <a:xfrm flipV="1">
            <a:off x="9746057" y="3546149"/>
            <a:ext cx="294236" cy="136576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9" name="ZoneTexte 88">
            <a:extLst>
              <a:ext uri="{FF2B5EF4-FFF2-40B4-BE49-F238E27FC236}">
                <a16:creationId xmlns:a16="http://schemas.microsoft.com/office/drawing/2014/main" id="{5838143E-7024-4E97-8F30-669BBA491B44}"/>
              </a:ext>
            </a:extLst>
          </p:cNvPr>
          <p:cNvSpPr txBox="1"/>
          <p:nvPr/>
        </p:nvSpPr>
        <p:spPr>
          <a:xfrm>
            <a:off x="9355167" y="2941319"/>
            <a:ext cx="8174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Réf GEEP</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90" name="Ellipse 89">
            <a:extLst>
              <a:ext uri="{FF2B5EF4-FFF2-40B4-BE49-F238E27FC236}">
                <a16:creationId xmlns:a16="http://schemas.microsoft.com/office/drawing/2014/main" id="{8B09DB6E-80F0-4667-B586-68333094E666}"/>
              </a:ext>
            </a:extLst>
          </p:cNvPr>
          <p:cNvSpPr/>
          <p:nvPr/>
        </p:nvSpPr>
        <p:spPr>
          <a:xfrm>
            <a:off x="9944009" y="3203721"/>
            <a:ext cx="325820" cy="333375"/>
          </a:xfrm>
          <a:prstGeom prst="ellipse">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ZoneTexte 90">
            <a:extLst>
              <a:ext uri="{FF2B5EF4-FFF2-40B4-BE49-F238E27FC236}">
                <a16:creationId xmlns:a16="http://schemas.microsoft.com/office/drawing/2014/main" id="{C8071E9A-32E8-4B07-9520-2D38554286D5}"/>
              </a:ext>
            </a:extLst>
          </p:cNvPr>
          <p:cNvSpPr txBox="1"/>
          <p:nvPr/>
        </p:nvSpPr>
        <p:spPr>
          <a:xfrm>
            <a:off x="9889898" y="3246777"/>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116</a:t>
            </a:r>
          </a:p>
        </p:txBody>
      </p:sp>
      <p:sp>
        <p:nvSpPr>
          <p:cNvPr id="92" name="Ellipse 91">
            <a:extLst>
              <a:ext uri="{FF2B5EF4-FFF2-40B4-BE49-F238E27FC236}">
                <a16:creationId xmlns:a16="http://schemas.microsoft.com/office/drawing/2014/main" id="{BC163883-8912-4E29-9472-63DCD1264DF5}"/>
              </a:ext>
            </a:extLst>
          </p:cNvPr>
          <p:cNvSpPr/>
          <p:nvPr/>
        </p:nvSpPr>
        <p:spPr>
          <a:xfrm>
            <a:off x="9521729" y="3185484"/>
            <a:ext cx="325820" cy="333375"/>
          </a:xfrm>
          <a:prstGeom prst="ellipse">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ZoneTexte 92">
            <a:extLst>
              <a:ext uri="{FF2B5EF4-FFF2-40B4-BE49-F238E27FC236}">
                <a16:creationId xmlns:a16="http://schemas.microsoft.com/office/drawing/2014/main" id="{CC933A18-8867-45D6-8555-9D76591DCB53}"/>
              </a:ext>
            </a:extLst>
          </p:cNvPr>
          <p:cNvSpPr txBox="1"/>
          <p:nvPr/>
        </p:nvSpPr>
        <p:spPr>
          <a:xfrm>
            <a:off x="9467618" y="3216379"/>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100</a:t>
            </a:r>
          </a:p>
        </p:txBody>
      </p:sp>
      <p:sp>
        <p:nvSpPr>
          <p:cNvPr id="94" name="ZoneTexte 93">
            <a:extLst>
              <a:ext uri="{FF2B5EF4-FFF2-40B4-BE49-F238E27FC236}">
                <a16:creationId xmlns:a16="http://schemas.microsoft.com/office/drawing/2014/main" id="{2FC33333-B5E8-4122-94B4-878CB19884AB}"/>
              </a:ext>
            </a:extLst>
          </p:cNvPr>
          <p:cNvSpPr txBox="1"/>
          <p:nvPr/>
        </p:nvSpPr>
        <p:spPr>
          <a:xfrm>
            <a:off x="10193554" y="2846080"/>
            <a:ext cx="1848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Réf </a:t>
            </a:r>
            <a:r>
              <a:rPr kumimoji="0" lang="fr-FR"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ext</a:t>
            </a:r>
            <a:r>
              <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 15,5 l / kg carcasse (</a:t>
            </a:r>
            <a:r>
              <a:rPr kumimoji="0" lang="fr-FR"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Massabie</a:t>
            </a:r>
            <a:r>
              <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2014)</a:t>
            </a:r>
          </a:p>
        </p:txBody>
      </p:sp>
      <p:sp>
        <p:nvSpPr>
          <p:cNvPr id="95" name="ZoneTexte 94">
            <a:extLst>
              <a:ext uri="{FF2B5EF4-FFF2-40B4-BE49-F238E27FC236}">
                <a16:creationId xmlns:a16="http://schemas.microsoft.com/office/drawing/2014/main" id="{71D32F4A-75C2-489F-8E53-5860F3D0C9D5}"/>
              </a:ext>
            </a:extLst>
          </p:cNvPr>
          <p:cNvSpPr txBox="1"/>
          <p:nvPr/>
        </p:nvSpPr>
        <p:spPr>
          <a:xfrm>
            <a:off x="7972387" y="4825511"/>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0%</a:t>
            </a:r>
          </a:p>
        </p:txBody>
      </p:sp>
      <p:sp>
        <p:nvSpPr>
          <p:cNvPr id="96" name="ZoneTexte 95">
            <a:extLst>
              <a:ext uri="{FF2B5EF4-FFF2-40B4-BE49-F238E27FC236}">
                <a16:creationId xmlns:a16="http://schemas.microsoft.com/office/drawing/2014/main" id="{245A3974-B3DD-4DA6-8D1D-ED47434A893D}"/>
              </a:ext>
            </a:extLst>
          </p:cNvPr>
          <p:cNvSpPr txBox="1"/>
          <p:nvPr/>
        </p:nvSpPr>
        <p:spPr>
          <a:xfrm>
            <a:off x="11117954" y="4726670"/>
            <a:ext cx="66486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200%</a:t>
            </a:r>
          </a:p>
        </p:txBody>
      </p:sp>
      <p:cxnSp>
        <p:nvCxnSpPr>
          <p:cNvPr id="97" name="Connecteur droit 96">
            <a:extLst>
              <a:ext uri="{FF2B5EF4-FFF2-40B4-BE49-F238E27FC236}">
                <a16:creationId xmlns:a16="http://schemas.microsoft.com/office/drawing/2014/main" id="{55065D38-E996-4B3C-B752-75A1F74D82C0}"/>
              </a:ext>
            </a:extLst>
          </p:cNvPr>
          <p:cNvCxnSpPr>
            <a:cxnSpLocks/>
            <a:endCxn id="92" idx="4"/>
          </p:cNvCxnSpPr>
          <p:nvPr/>
        </p:nvCxnSpPr>
        <p:spPr>
          <a:xfrm flipH="1" flipV="1">
            <a:off x="9684639" y="3518859"/>
            <a:ext cx="59828" cy="13825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B1A61E5A-ACB7-4EC4-9655-2EC756FCDF70}"/>
              </a:ext>
            </a:extLst>
          </p:cNvPr>
          <p:cNvCxnSpPr>
            <a:cxnSpLocks/>
          </p:cNvCxnSpPr>
          <p:nvPr/>
        </p:nvCxnSpPr>
        <p:spPr>
          <a:xfrm flipH="1" flipV="1">
            <a:off x="9549916" y="3501441"/>
            <a:ext cx="194246" cy="136994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50AC028A-B35C-4409-A153-2914592C8744}"/>
              </a:ext>
            </a:extLst>
          </p:cNvPr>
          <p:cNvCxnSpPr>
            <a:cxnSpLocks/>
          </p:cNvCxnSpPr>
          <p:nvPr/>
        </p:nvCxnSpPr>
        <p:spPr>
          <a:xfrm flipV="1">
            <a:off x="9742267" y="3621392"/>
            <a:ext cx="618107" cy="124793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Connecteur droit 99">
            <a:extLst>
              <a:ext uri="{FF2B5EF4-FFF2-40B4-BE49-F238E27FC236}">
                <a16:creationId xmlns:a16="http://schemas.microsoft.com/office/drawing/2014/main" id="{A4DAB772-7E91-4385-BE8A-03DB62AFFEDE}"/>
              </a:ext>
            </a:extLst>
          </p:cNvPr>
          <p:cNvCxnSpPr>
            <a:cxnSpLocks/>
          </p:cNvCxnSpPr>
          <p:nvPr/>
        </p:nvCxnSpPr>
        <p:spPr>
          <a:xfrm flipV="1">
            <a:off x="9742267" y="3696497"/>
            <a:ext cx="690213" cy="115334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1" name="Corde 100">
            <a:extLst>
              <a:ext uri="{FF2B5EF4-FFF2-40B4-BE49-F238E27FC236}">
                <a16:creationId xmlns:a16="http://schemas.microsoft.com/office/drawing/2014/main" id="{5EFAF4B4-D3D7-413E-B356-D694C19506AE}"/>
              </a:ext>
            </a:extLst>
          </p:cNvPr>
          <p:cNvSpPr/>
          <p:nvPr/>
        </p:nvSpPr>
        <p:spPr>
          <a:xfrm>
            <a:off x="9094747" y="4191001"/>
            <a:ext cx="1375954" cy="1452155"/>
          </a:xfrm>
          <a:prstGeom prst="chord">
            <a:avLst>
              <a:gd name="adj1" fmla="val 10695341"/>
              <a:gd name="adj2" fmla="val 14808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tangle : coins arrondis 101">
            <a:extLst>
              <a:ext uri="{FF2B5EF4-FFF2-40B4-BE49-F238E27FC236}">
                <a16:creationId xmlns:a16="http://schemas.microsoft.com/office/drawing/2014/main" id="{67FCEEE6-871D-4843-BD4A-EBAF09A4E8CD}"/>
              </a:ext>
            </a:extLst>
          </p:cNvPr>
          <p:cNvSpPr/>
          <p:nvPr/>
        </p:nvSpPr>
        <p:spPr>
          <a:xfrm>
            <a:off x="9220091" y="4834187"/>
            <a:ext cx="1114156" cy="386205"/>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ZoneTexte 102">
            <a:extLst>
              <a:ext uri="{FF2B5EF4-FFF2-40B4-BE49-F238E27FC236}">
                <a16:creationId xmlns:a16="http://schemas.microsoft.com/office/drawing/2014/main" id="{DC8B3DBE-5C08-43E2-B2A7-E51395D05575}"/>
              </a:ext>
            </a:extLst>
          </p:cNvPr>
          <p:cNvSpPr txBox="1"/>
          <p:nvPr/>
        </p:nvSpPr>
        <p:spPr>
          <a:xfrm>
            <a:off x="9270346" y="4858012"/>
            <a:ext cx="10900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panose="020F0502020204030204"/>
                <a:ea typeface="+mn-ea"/>
                <a:cs typeface="+mn-cs"/>
              </a:rPr>
              <a:t>Conso Eau</a:t>
            </a:r>
          </a:p>
        </p:txBody>
      </p:sp>
      <p:sp>
        <p:nvSpPr>
          <p:cNvPr id="104" name="ZoneTexte 103">
            <a:extLst>
              <a:ext uri="{FF2B5EF4-FFF2-40B4-BE49-F238E27FC236}">
                <a16:creationId xmlns:a16="http://schemas.microsoft.com/office/drawing/2014/main" id="{D9C3077F-86B9-438D-9958-E155DD236388}"/>
              </a:ext>
            </a:extLst>
          </p:cNvPr>
          <p:cNvSpPr txBox="1"/>
          <p:nvPr/>
        </p:nvSpPr>
        <p:spPr>
          <a:xfrm>
            <a:off x="8208407" y="1937801"/>
            <a:ext cx="301696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Comparaison à des références en considérant un élevage NE de 200 truies</a:t>
            </a:r>
          </a:p>
        </p:txBody>
      </p:sp>
      <p:sp>
        <p:nvSpPr>
          <p:cNvPr id="105" name="ZoneTexte 104">
            <a:extLst>
              <a:ext uri="{FF2B5EF4-FFF2-40B4-BE49-F238E27FC236}">
                <a16:creationId xmlns:a16="http://schemas.microsoft.com/office/drawing/2014/main" id="{9BFF71E3-2FB0-4A92-9398-54F63C7B9035}"/>
              </a:ext>
            </a:extLst>
          </p:cNvPr>
          <p:cNvSpPr txBox="1"/>
          <p:nvPr/>
        </p:nvSpPr>
        <p:spPr>
          <a:xfrm>
            <a:off x="8893842" y="916114"/>
            <a:ext cx="30772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15 élevages sur 39 avec estimations</a:t>
            </a:r>
          </a:p>
        </p:txBody>
      </p:sp>
      <p:pic>
        <p:nvPicPr>
          <p:cNvPr id="106" name="Picture 2" descr="See the source image">
            <a:extLst>
              <a:ext uri="{FF2B5EF4-FFF2-40B4-BE49-F238E27FC236}">
                <a16:creationId xmlns:a16="http://schemas.microsoft.com/office/drawing/2014/main" id="{1C418D21-A210-4FCB-9D14-4BC8C08E5E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2850" y="837544"/>
            <a:ext cx="740992" cy="668128"/>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3">
            <a:extLst>
              <a:ext uri="{FF2B5EF4-FFF2-40B4-BE49-F238E27FC236}">
                <a16:creationId xmlns:a16="http://schemas.microsoft.com/office/drawing/2014/main" id="{6264947C-ADE7-CBD6-BCF7-8DE4E0BA594E}"/>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20907918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7B0670-C7A0-4013-B754-F941C01AC10F}"/>
              </a:ext>
            </a:extLst>
          </p:cNvPr>
          <p:cNvSpPr>
            <a:spLocks noGrp="1"/>
          </p:cNvSpPr>
          <p:nvPr>
            <p:ph type="title"/>
          </p:nvPr>
        </p:nvSpPr>
        <p:spPr/>
        <p:txBody>
          <a:bodyPr/>
          <a:lstStyle/>
          <a:p>
            <a:r>
              <a:rPr lang="fr-FR" dirty="0"/>
              <a:t>Bilan Consommation d’eau</a:t>
            </a:r>
          </a:p>
        </p:txBody>
      </p:sp>
      <p:graphicFrame>
        <p:nvGraphicFramePr>
          <p:cNvPr id="7" name="Tableau 7">
            <a:extLst>
              <a:ext uri="{FF2B5EF4-FFF2-40B4-BE49-F238E27FC236}">
                <a16:creationId xmlns:a16="http://schemas.microsoft.com/office/drawing/2014/main" id="{C2DE97DE-A105-46F0-BB81-5730B7FA76CE}"/>
              </a:ext>
            </a:extLst>
          </p:cNvPr>
          <p:cNvGraphicFramePr>
            <a:graphicFrameLocks noGrp="1"/>
          </p:cNvGraphicFramePr>
          <p:nvPr/>
        </p:nvGraphicFramePr>
        <p:xfrm>
          <a:off x="1033978" y="1089781"/>
          <a:ext cx="10210967" cy="2382520"/>
        </p:xfrm>
        <a:graphic>
          <a:graphicData uri="http://schemas.openxmlformats.org/drawingml/2006/table">
            <a:tbl>
              <a:tblPr firstRow="1" bandRow="1">
                <a:tableStyleId>{7DF18680-E054-41AD-8BC1-D1AEF772440D}</a:tableStyleId>
              </a:tblPr>
              <a:tblGrid>
                <a:gridCol w="2623622">
                  <a:extLst>
                    <a:ext uri="{9D8B030D-6E8A-4147-A177-3AD203B41FA5}">
                      <a16:colId xmlns:a16="http://schemas.microsoft.com/office/drawing/2014/main" val="1688140591"/>
                    </a:ext>
                  </a:extLst>
                </a:gridCol>
                <a:gridCol w="1875390">
                  <a:extLst>
                    <a:ext uri="{9D8B030D-6E8A-4147-A177-3AD203B41FA5}">
                      <a16:colId xmlns:a16="http://schemas.microsoft.com/office/drawing/2014/main" val="3992363474"/>
                    </a:ext>
                  </a:extLst>
                </a:gridCol>
                <a:gridCol w="427672">
                  <a:extLst>
                    <a:ext uri="{9D8B030D-6E8A-4147-A177-3AD203B41FA5}">
                      <a16:colId xmlns:a16="http://schemas.microsoft.com/office/drawing/2014/main" val="454850328"/>
                    </a:ext>
                  </a:extLst>
                </a:gridCol>
                <a:gridCol w="427672">
                  <a:extLst>
                    <a:ext uri="{9D8B030D-6E8A-4147-A177-3AD203B41FA5}">
                      <a16:colId xmlns:a16="http://schemas.microsoft.com/office/drawing/2014/main" val="3615924037"/>
                    </a:ext>
                  </a:extLst>
                </a:gridCol>
                <a:gridCol w="427672">
                  <a:extLst>
                    <a:ext uri="{9D8B030D-6E8A-4147-A177-3AD203B41FA5}">
                      <a16:colId xmlns:a16="http://schemas.microsoft.com/office/drawing/2014/main" val="964045713"/>
                    </a:ext>
                  </a:extLst>
                </a:gridCol>
                <a:gridCol w="427672">
                  <a:extLst>
                    <a:ext uri="{9D8B030D-6E8A-4147-A177-3AD203B41FA5}">
                      <a16:colId xmlns:a16="http://schemas.microsoft.com/office/drawing/2014/main" val="1712811571"/>
                    </a:ext>
                  </a:extLst>
                </a:gridCol>
                <a:gridCol w="4001267">
                  <a:extLst>
                    <a:ext uri="{9D8B030D-6E8A-4147-A177-3AD203B41FA5}">
                      <a16:colId xmlns:a16="http://schemas.microsoft.com/office/drawing/2014/main" val="457141336"/>
                    </a:ext>
                  </a:extLst>
                </a:gridCol>
              </a:tblGrid>
              <a:tr h="370840">
                <a:tc>
                  <a:txBody>
                    <a:bodyPr/>
                    <a:lstStyle/>
                    <a:p>
                      <a:r>
                        <a:rPr lang="fr-FR" dirty="0"/>
                        <a:t>Aspects du bilan</a:t>
                      </a:r>
                    </a:p>
                  </a:txBody>
                  <a:tcPr/>
                </a:tc>
                <a:tc>
                  <a:txBody>
                    <a:bodyPr/>
                    <a:lstStyle/>
                    <a:p>
                      <a:r>
                        <a:rPr lang="fr-FR" dirty="0"/>
                        <a:t>Indicateurs</a:t>
                      </a:r>
                    </a:p>
                  </a:txBody>
                  <a:tcPr/>
                </a:tc>
                <a:tc gridSpan="4">
                  <a:txBody>
                    <a:bodyPr/>
                    <a:lstStyle/>
                    <a:p>
                      <a:r>
                        <a:rPr lang="fr-FR" dirty="0"/>
                        <a:t>Résultats</a:t>
                      </a: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r>
                        <a:rPr lang="fr-FR" dirty="0"/>
                        <a:t>Facteurs explicatifs</a:t>
                      </a:r>
                    </a:p>
                  </a:txBody>
                  <a:tcPr/>
                </a:tc>
                <a:extLst>
                  <a:ext uri="{0D108BD9-81ED-4DB2-BD59-A6C34878D82A}">
                    <a16:rowId xmlns:a16="http://schemas.microsoft.com/office/drawing/2014/main" val="3378403127"/>
                  </a:ext>
                </a:extLst>
              </a:tr>
              <a:tr h="370840">
                <a:tc>
                  <a:txBody>
                    <a:bodyPr/>
                    <a:lstStyle/>
                    <a:p>
                      <a:r>
                        <a:rPr lang="fr-FR" dirty="0"/>
                        <a:t>Performances des unités de production</a:t>
                      </a:r>
                    </a:p>
                  </a:txBody>
                  <a:tcPr/>
                </a:tc>
                <a:tc>
                  <a:txBody>
                    <a:bodyPr/>
                    <a:lstStyle/>
                    <a:p>
                      <a:r>
                        <a:rPr lang="fr-FR" dirty="0"/>
                        <a:t>Conso eau</a:t>
                      </a:r>
                    </a:p>
                  </a:txBody>
                  <a:tcPr/>
                </a:tc>
                <a:tc>
                  <a:txBody>
                    <a:bodyPr/>
                    <a:lstStyle/>
                    <a:p>
                      <a:r>
                        <a:rPr lang="fr-FR" sz="1400" dirty="0"/>
                        <a:t>M</a:t>
                      </a:r>
                    </a:p>
                  </a:txBody>
                  <a:tcPr>
                    <a:solidFill>
                      <a:schemeClr val="accent6">
                        <a:lumMod val="60000"/>
                        <a:lumOff val="40000"/>
                      </a:schemeClr>
                    </a:solidFill>
                  </a:tcPr>
                </a:tc>
                <a:tc>
                  <a:txBody>
                    <a:bodyPr/>
                    <a:lstStyle/>
                    <a:p>
                      <a:r>
                        <a:rPr lang="fr-FR" sz="1400" dirty="0"/>
                        <a:t>G1</a:t>
                      </a:r>
                    </a:p>
                  </a:txBody>
                  <a:tcPr>
                    <a:solidFill>
                      <a:schemeClr val="accent6">
                        <a:lumMod val="60000"/>
                        <a:lumOff val="40000"/>
                      </a:schemeClr>
                    </a:solidFill>
                  </a:tcPr>
                </a:tc>
                <a:tc>
                  <a:txBody>
                    <a:bodyPr/>
                    <a:lstStyle/>
                    <a:p>
                      <a:r>
                        <a:rPr lang="fr-FR" sz="1400" dirty="0"/>
                        <a:t>G2</a:t>
                      </a:r>
                    </a:p>
                  </a:txBody>
                  <a:tcPr>
                    <a:solidFill>
                      <a:schemeClr val="accent2">
                        <a:lumMod val="60000"/>
                        <a:lumOff val="40000"/>
                      </a:schemeClr>
                    </a:solidFill>
                  </a:tcPr>
                </a:tc>
                <a:tc>
                  <a:txBody>
                    <a:bodyPr/>
                    <a:lstStyle/>
                    <a:p>
                      <a:r>
                        <a:rPr lang="fr-FR" sz="1400" dirty="0"/>
                        <a:t>G3</a:t>
                      </a:r>
                    </a:p>
                  </a:txBody>
                  <a:tcPr>
                    <a:solidFill>
                      <a:schemeClr val="accent2">
                        <a:lumMod val="60000"/>
                        <a:lumOff val="40000"/>
                      </a:schemeClr>
                    </a:solidFill>
                  </a:tcPr>
                </a:tc>
                <a:tc>
                  <a:txBody>
                    <a:bodyPr/>
                    <a:lstStyle/>
                    <a:p>
                      <a:r>
                        <a:rPr lang="fr-FR" dirty="0"/>
                        <a:t>Possible progrès dans les petits élevages et les élevages diversifiés mais moyenne régionale pondérée déjà performante (// GEEP)</a:t>
                      </a:r>
                    </a:p>
                    <a:p>
                      <a:r>
                        <a:rPr lang="fr-FR" dirty="0"/>
                        <a:t>Attention : sur cet indicateur, il s’agit de réduire les éventuels gaspillages mais d’abreuver à volonté les porcs!</a:t>
                      </a:r>
                    </a:p>
                  </a:txBody>
                  <a:tcPr/>
                </a:tc>
                <a:extLst>
                  <a:ext uri="{0D108BD9-81ED-4DB2-BD59-A6C34878D82A}">
                    <a16:rowId xmlns:a16="http://schemas.microsoft.com/office/drawing/2014/main" val="4144733603"/>
                  </a:ext>
                </a:extLst>
              </a:tr>
            </a:tbl>
          </a:graphicData>
        </a:graphic>
      </p:graphicFrame>
      <p:pic>
        <p:nvPicPr>
          <p:cNvPr id="2050" name="Picture 2" descr="Afficher l’image source">
            <a:extLst>
              <a:ext uri="{FF2B5EF4-FFF2-40B4-BE49-F238E27FC236}">
                <a16:creationId xmlns:a16="http://schemas.microsoft.com/office/drawing/2014/main" id="{9C9ED56D-5CE7-4F3D-A407-6EF8BE61B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1044" y="-2803"/>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3">
            <a:extLst>
              <a:ext uri="{FF2B5EF4-FFF2-40B4-BE49-F238E27FC236}">
                <a16:creationId xmlns:a16="http://schemas.microsoft.com/office/drawing/2014/main" id="{9C402D91-617E-1204-F987-691D3C4EC323}"/>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16703174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3C204EC-C4D0-418D-A01B-DCC65FDBA8D2}"/>
              </a:ext>
            </a:extLst>
          </p:cNvPr>
          <p:cNvSpPr/>
          <p:nvPr/>
        </p:nvSpPr>
        <p:spPr>
          <a:xfrm>
            <a:off x="928819" y="1783534"/>
            <a:ext cx="370087" cy="331897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63E81E2-4E87-4A2E-ADD2-2A1E7E9B0213}"/>
              </a:ext>
            </a:extLst>
          </p:cNvPr>
          <p:cNvSpPr>
            <a:spLocks noGrp="1"/>
          </p:cNvSpPr>
          <p:nvPr>
            <p:ph type="title"/>
          </p:nvPr>
        </p:nvSpPr>
        <p:spPr/>
        <p:txBody>
          <a:bodyPr/>
          <a:lstStyle/>
          <a:p>
            <a:r>
              <a:rPr lang="fr-FR" dirty="0"/>
              <a:t>Consommation d’énergie</a:t>
            </a:r>
          </a:p>
        </p:txBody>
      </p:sp>
      <p:graphicFrame>
        <p:nvGraphicFramePr>
          <p:cNvPr id="7" name="Tableau 7">
            <a:extLst>
              <a:ext uri="{FF2B5EF4-FFF2-40B4-BE49-F238E27FC236}">
                <a16:creationId xmlns:a16="http://schemas.microsoft.com/office/drawing/2014/main" id="{1D4E8D24-AAAF-472B-A781-F96CC5805E32}"/>
              </a:ext>
            </a:extLst>
          </p:cNvPr>
          <p:cNvGraphicFramePr>
            <a:graphicFrameLocks noGrp="1"/>
          </p:cNvGraphicFramePr>
          <p:nvPr/>
        </p:nvGraphicFramePr>
        <p:xfrm>
          <a:off x="117695" y="1000636"/>
          <a:ext cx="468943" cy="4389120"/>
        </p:xfrm>
        <a:graphic>
          <a:graphicData uri="http://schemas.openxmlformats.org/drawingml/2006/table">
            <a:tbl>
              <a:tblPr firstRow="1" bandRow="1">
                <a:tableStyleId>{5C22544A-7EE6-4342-B048-85BDC9FD1C3A}</a:tableStyleId>
              </a:tblPr>
              <a:tblGrid>
                <a:gridCol w="468943">
                  <a:extLst>
                    <a:ext uri="{9D8B030D-6E8A-4147-A177-3AD203B41FA5}">
                      <a16:colId xmlns:a16="http://schemas.microsoft.com/office/drawing/2014/main" val="775773947"/>
                    </a:ext>
                  </a:extLst>
                </a:gridCol>
              </a:tblGrid>
              <a:tr h="273901">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1055817"/>
                  </a:ext>
                </a:extLst>
              </a:tr>
              <a:tr h="273901">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148846"/>
                  </a:ext>
                </a:extLst>
              </a:tr>
              <a:tr h="273901">
                <a:tc>
                  <a:txBody>
                    <a:bodyPr/>
                    <a:lstStyle/>
                    <a:p>
                      <a:pPr algn="r"/>
                      <a:r>
                        <a:rPr lang="fr-FR" sz="1200" b="0" dirty="0">
                          <a:solidFill>
                            <a:schemeClr val="tx1"/>
                          </a:solidFill>
                        </a:rPr>
                        <a:t>650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7053811"/>
                  </a:ext>
                </a:extLst>
              </a:tr>
              <a:tr h="273901">
                <a:tc>
                  <a:txBody>
                    <a:bodyPr/>
                    <a:lstStyle/>
                    <a:p>
                      <a:pPr algn="r"/>
                      <a:r>
                        <a:rPr lang="fr-FR" sz="1200" b="0" dirty="0">
                          <a:solidFill>
                            <a:schemeClr val="tx1"/>
                          </a:solidFill>
                        </a:rPr>
                        <a:t>600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2861793"/>
                  </a:ext>
                </a:extLst>
              </a:tr>
              <a:tr h="273901">
                <a:tc>
                  <a:txBody>
                    <a:bodyPr/>
                    <a:lstStyle/>
                    <a:p>
                      <a:pPr algn="r"/>
                      <a:r>
                        <a:rPr lang="fr-FR" sz="1200" b="0" dirty="0">
                          <a:solidFill>
                            <a:schemeClr val="tx1"/>
                          </a:solidFill>
                        </a:rPr>
                        <a:t>550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788766"/>
                  </a:ext>
                </a:extLst>
              </a:tr>
              <a:tr h="273901">
                <a:tc>
                  <a:txBody>
                    <a:bodyPr/>
                    <a:lstStyle/>
                    <a:p>
                      <a:pPr algn="r"/>
                      <a:r>
                        <a:rPr lang="fr-FR" sz="1200" b="0" dirty="0">
                          <a:solidFill>
                            <a:schemeClr val="tx1"/>
                          </a:solidFill>
                        </a:rPr>
                        <a:t>500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327472"/>
                  </a:ext>
                </a:extLst>
              </a:tr>
              <a:tr h="273901">
                <a:tc>
                  <a:txBody>
                    <a:bodyPr/>
                    <a:lstStyle/>
                    <a:p>
                      <a:pPr algn="r"/>
                      <a:r>
                        <a:rPr lang="fr-FR" sz="1200" b="0" dirty="0">
                          <a:solidFill>
                            <a:schemeClr val="tx1"/>
                          </a:solidFill>
                        </a:rPr>
                        <a:t>450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681136"/>
                  </a:ext>
                </a:extLst>
              </a:tr>
              <a:tr h="273901">
                <a:tc>
                  <a:txBody>
                    <a:bodyPr/>
                    <a:lstStyle/>
                    <a:p>
                      <a:pPr algn="r"/>
                      <a:r>
                        <a:rPr lang="fr-FR" sz="1200" b="0" dirty="0">
                          <a:solidFill>
                            <a:schemeClr val="tx1"/>
                          </a:solidFill>
                        </a:rPr>
                        <a:t>400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197543"/>
                  </a:ext>
                </a:extLst>
              </a:tr>
              <a:tr h="273901">
                <a:tc>
                  <a:txBody>
                    <a:bodyPr/>
                    <a:lstStyle/>
                    <a:p>
                      <a:pPr algn="r"/>
                      <a:r>
                        <a:rPr lang="fr-FR" sz="1200" dirty="0"/>
                        <a:t>350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817384"/>
                  </a:ext>
                </a:extLst>
              </a:tr>
              <a:tr h="273901">
                <a:tc>
                  <a:txBody>
                    <a:bodyPr/>
                    <a:lstStyle/>
                    <a:p>
                      <a:pPr algn="r"/>
                      <a:r>
                        <a:rPr lang="fr-FR" sz="1200" dirty="0"/>
                        <a:t>300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080008"/>
                  </a:ext>
                </a:extLst>
              </a:tr>
              <a:tr h="273901">
                <a:tc>
                  <a:txBody>
                    <a:bodyPr/>
                    <a:lstStyle/>
                    <a:p>
                      <a:pPr algn="r"/>
                      <a:r>
                        <a:rPr lang="fr-FR" sz="1200" dirty="0"/>
                        <a:t>250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96759"/>
                  </a:ext>
                </a:extLst>
              </a:tr>
              <a:tr h="273901">
                <a:tc>
                  <a:txBody>
                    <a:bodyPr/>
                    <a:lstStyle/>
                    <a:p>
                      <a:pPr algn="r"/>
                      <a:r>
                        <a:rPr lang="fr-FR" sz="1200" dirty="0"/>
                        <a:t>200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523400"/>
                  </a:ext>
                </a:extLst>
              </a:tr>
              <a:tr h="273901">
                <a:tc>
                  <a:txBody>
                    <a:bodyPr/>
                    <a:lstStyle/>
                    <a:p>
                      <a:pPr algn="r"/>
                      <a:r>
                        <a:rPr lang="fr-FR" sz="1200" dirty="0"/>
                        <a:t>150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59871"/>
                  </a:ext>
                </a:extLst>
              </a:tr>
              <a:tr h="273901">
                <a:tc>
                  <a:txBody>
                    <a:bodyPr/>
                    <a:lstStyle/>
                    <a:p>
                      <a:pPr algn="r"/>
                      <a:r>
                        <a:rPr lang="fr-FR" sz="1200" dirty="0"/>
                        <a:t>100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323553"/>
                  </a:ext>
                </a:extLst>
              </a:tr>
              <a:tr h="273901">
                <a:tc>
                  <a:txBody>
                    <a:bodyPr/>
                    <a:lstStyle/>
                    <a:p>
                      <a:pPr algn="r"/>
                      <a:r>
                        <a:rPr lang="fr-FR" sz="1200" dirty="0"/>
                        <a:t>50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537207"/>
                  </a:ext>
                </a:extLst>
              </a:tr>
              <a:tr h="273901">
                <a:tc>
                  <a:txBody>
                    <a:bodyPr/>
                    <a:lstStyle/>
                    <a:p>
                      <a:pPr algn="r"/>
                      <a:r>
                        <a:rPr lang="fr-FR" sz="1200" dirty="0"/>
                        <a:t>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596347"/>
                  </a:ext>
                </a:extLst>
              </a:tr>
            </a:tbl>
          </a:graphicData>
        </a:graphic>
      </p:graphicFrame>
      <p:cxnSp>
        <p:nvCxnSpPr>
          <p:cNvPr id="13" name="Connecteur droit 12">
            <a:extLst>
              <a:ext uri="{FF2B5EF4-FFF2-40B4-BE49-F238E27FC236}">
                <a16:creationId xmlns:a16="http://schemas.microsoft.com/office/drawing/2014/main" id="{A6B26588-1E72-4E1B-95A9-A03FD97512BE}"/>
              </a:ext>
            </a:extLst>
          </p:cNvPr>
          <p:cNvCxnSpPr>
            <a:cxnSpLocks/>
          </p:cNvCxnSpPr>
          <p:nvPr/>
        </p:nvCxnSpPr>
        <p:spPr>
          <a:xfrm>
            <a:off x="928819" y="3841110"/>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670576B-8937-4A7E-AA14-CCB9F3366151}"/>
              </a:ext>
            </a:extLst>
          </p:cNvPr>
          <p:cNvSpPr/>
          <p:nvPr/>
        </p:nvSpPr>
        <p:spPr>
          <a:xfrm>
            <a:off x="1625121" y="2344592"/>
            <a:ext cx="370087" cy="238110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D0816D4-7A40-4190-9B8A-2F26DE2D4130}"/>
              </a:ext>
            </a:extLst>
          </p:cNvPr>
          <p:cNvSpPr/>
          <p:nvPr/>
        </p:nvSpPr>
        <p:spPr>
          <a:xfrm>
            <a:off x="2355551" y="2167411"/>
            <a:ext cx="370087" cy="242627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B562493-C842-4E73-8F52-412DD3454E21}"/>
              </a:ext>
            </a:extLst>
          </p:cNvPr>
          <p:cNvSpPr/>
          <p:nvPr/>
        </p:nvSpPr>
        <p:spPr>
          <a:xfrm>
            <a:off x="3154019" y="1783534"/>
            <a:ext cx="370087" cy="331896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Connecteur droit 21">
            <a:extLst>
              <a:ext uri="{FF2B5EF4-FFF2-40B4-BE49-F238E27FC236}">
                <a16:creationId xmlns:a16="http://schemas.microsoft.com/office/drawing/2014/main" id="{4C6ACD42-93B9-486B-A041-044A82F4A6C3}"/>
              </a:ext>
            </a:extLst>
          </p:cNvPr>
          <p:cNvCxnSpPr>
            <a:cxnSpLocks/>
          </p:cNvCxnSpPr>
          <p:nvPr/>
        </p:nvCxnSpPr>
        <p:spPr>
          <a:xfrm>
            <a:off x="1634174" y="3665188"/>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30B0ADAE-1BBF-40BD-9A04-981D59ABD014}"/>
              </a:ext>
            </a:extLst>
          </p:cNvPr>
          <p:cNvCxnSpPr>
            <a:cxnSpLocks/>
          </p:cNvCxnSpPr>
          <p:nvPr/>
        </p:nvCxnSpPr>
        <p:spPr>
          <a:xfrm>
            <a:off x="2352892" y="3597882"/>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ABEF5008-47E1-474F-AC08-6E0A13E279E5}"/>
              </a:ext>
            </a:extLst>
          </p:cNvPr>
          <p:cNvCxnSpPr>
            <a:cxnSpLocks/>
          </p:cNvCxnSpPr>
          <p:nvPr/>
        </p:nvCxnSpPr>
        <p:spPr>
          <a:xfrm>
            <a:off x="3162968" y="4109879"/>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3C5A7851-E534-46DB-B219-50D3DEEC5EBA}"/>
              </a:ext>
            </a:extLst>
          </p:cNvPr>
          <p:cNvSpPr txBox="1"/>
          <p:nvPr/>
        </p:nvSpPr>
        <p:spPr>
          <a:xfrm>
            <a:off x="807541"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sp>
        <p:nvSpPr>
          <p:cNvPr id="27" name="Rectangle 26">
            <a:extLst>
              <a:ext uri="{FF2B5EF4-FFF2-40B4-BE49-F238E27FC236}">
                <a16:creationId xmlns:a16="http://schemas.microsoft.com/office/drawing/2014/main" id="{4434D295-173A-4C94-9618-EA769443C6B4}"/>
              </a:ext>
            </a:extLst>
          </p:cNvPr>
          <p:cNvSpPr/>
          <p:nvPr/>
        </p:nvSpPr>
        <p:spPr>
          <a:xfrm>
            <a:off x="4565907" y="2604167"/>
            <a:ext cx="370087" cy="2616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8" name="Tableau 7">
            <a:extLst>
              <a:ext uri="{FF2B5EF4-FFF2-40B4-BE49-F238E27FC236}">
                <a16:creationId xmlns:a16="http://schemas.microsoft.com/office/drawing/2014/main" id="{6F9407C6-E075-4EF6-BF5C-B6F3B97567AB}"/>
              </a:ext>
            </a:extLst>
          </p:cNvPr>
          <p:cNvGraphicFramePr>
            <a:graphicFrameLocks noGrp="1"/>
          </p:cNvGraphicFramePr>
          <p:nvPr/>
        </p:nvGraphicFramePr>
        <p:xfrm>
          <a:off x="3846461" y="942177"/>
          <a:ext cx="473825" cy="4429347"/>
        </p:xfrm>
        <a:graphic>
          <a:graphicData uri="http://schemas.openxmlformats.org/drawingml/2006/table">
            <a:tbl>
              <a:tblPr firstRow="1" bandRow="1">
                <a:tableStyleId>{5C22544A-7EE6-4342-B048-85BDC9FD1C3A}</a:tableStyleId>
              </a:tblPr>
              <a:tblGrid>
                <a:gridCol w="473825">
                  <a:extLst>
                    <a:ext uri="{9D8B030D-6E8A-4147-A177-3AD203B41FA5}">
                      <a16:colId xmlns:a16="http://schemas.microsoft.com/office/drawing/2014/main" val="775773947"/>
                    </a:ext>
                  </a:extLst>
                </a:gridCol>
              </a:tblGrid>
              <a:tr h="340719">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6249074"/>
                  </a:ext>
                </a:extLst>
              </a:tr>
              <a:tr h="340719">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9433"/>
                  </a:ext>
                </a:extLst>
              </a:tr>
              <a:tr h="340719">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327472"/>
                  </a:ext>
                </a:extLst>
              </a:tr>
              <a:tr h="340719">
                <a:tc>
                  <a:txBody>
                    <a:bodyPr/>
                    <a:lstStyle/>
                    <a:p>
                      <a:pPr algn="r"/>
                      <a:endParaRPr lang="fr-FR" sz="120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681136"/>
                  </a:ext>
                </a:extLst>
              </a:tr>
              <a:tr h="340719">
                <a:tc>
                  <a:txBody>
                    <a:bodyPr/>
                    <a:lstStyle/>
                    <a:p>
                      <a:pPr algn="r"/>
                      <a:r>
                        <a:rPr lang="fr-FR" sz="1200" dirty="0"/>
                        <a:t>80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197543"/>
                  </a:ext>
                </a:extLst>
              </a:tr>
              <a:tr h="340719">
                <a:tc>
                  <a:txBody>
                    <a:bodyPr/>
                    <a:lstStyle/>
                    <a:p>
                      <a:pPr algn="r"/>
                      <a:r>
                        <a:rPr lang="fr-FR" sz="1200" dirty="0"/>
                        <a:t>70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817384"/>
                  </a:ext>
                </a:extLst>
              </a:tr>
              <a:tr h="340719">
                <a:tc>
                  <a:txBody>
                    <a:bodyPr/>
                    <a:lstStyle/>
                    <a:p>
                      <a:pPr algn="r"/>
                      <a:r>
                        <a:rPr lang="fr-FR" sz="1200" dirty="0"/>
                        <a:t>60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080008"/>
                  </a:ext>
                </a:extLst>
              </a:tr>
              <a:tr h="340719">
                <a:tc>
                  <a:txBody>
                    <a:bodyPr/>
                    <a:lstStyle/>
                    <a:p>
                      <a:pPr algn="r"/>
                      <a:r>
                        <a:rPr lang="fr-FR" sz="1200" dirty="0"/>
                        <a:t>50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96759"/>
                  </a:ext>
                </a:extLst>
              </a:tr>
              <a:tr h="340719">
                <a:tc>
                  <a:txBody>
                    <a:bodyPr/>
                    <a:lstStyle/>
                    <a:p>
                      <a:pPr algn="r"/>
                      <a:r>
                        <a:rPr lang="fr-FR" sz="1200" dirty="0"/>
                        <a:t>40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523400"/>
                  </a:ext>
                </a:extLst>
              </a:tr>
              <a:tr h="340719">
                <a:tc>
                  <a:txBody>
                    <a:bodyPr/>
                    <a:lstStyle/>
                    <a:p>
                      <a:pPr algn="r"/>
                      <a:r>
                        <a:rPr lang="fr-FR" sz="1200" dirty="0"/>
                        <a:t>30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59871"/>
                  </a:ext>
                </a:extLst>
              </a:tr>
              <a:tr h="340719">
                <a:tc>
                  <a:txBody>
                    <a:bodyPr/>
                    <a:lstStyle/>
                    <a:p>
                      <a:pPr algn="r"/>
                      <a:r>
                        <a:rPr lang="fr-FR" sz="1200" dirty="0"/>
                        <a:t>20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323553"/>
                  </a:ext>
                </a:extLst>
              </a:tr>
              <a:tr h="340719">
                <a:tc>
                  <a:txBody>
                    <a:bodyPr/>
                    <a:lstStyle/>
                    <a:p>
                      <a:pPr algn="r"/>
                      <a:r>
                        <a:rPr lang="fr-FR" sz="1200" dirty="0"/>
                        <a:t>10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537207"/>
                  </a:ext>
                </a:extLst>
              </a:tr>
              <a:tr h="340719">
                <a:tc>
                  <a:txBody>
                    <a:bodyPr/>
                    <a:lstStyle/>
                    <a:p>
                      <a:pPr algn="r"/>
                      <a:r>
                        <a:rPr lang="fr-FR" sz="1200" dirty="0"/>
                        <a:t>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596347"/>
                  </a:ext>
                </a:extLst>
              </a:tr>
            </a:tbl>
          </a:graphicData>
        </a:graphic>
      </p:graphicFrame>
      <p:cxnSp>
        <p:nvCxnSpPr>
          <p:cNvPr id="29" name="Connecteur droit 28">
            <a:extLst>
              <a:ext uri="{FF2B5EF4-FFF2-40B4-BE49-F238E27FC236}">
                <a16:creationId xmlns:a16="http://schemas.microsoft.com/office/drawing/2014/main" id="{982BF7F5-9890-4C5E-94B5-669957032F2A}"/>
              </a:ext>
            </a:extLst>
          </p:cNvPr>
          <p:cNvCxnSpPr>
            <a:cxnSpLocks/>
          </p:cNvCxnSpPr>
          <p:nvPr/>
        </p:nvCxnSpPr>
        <p:spPr>
          <a:xfrm>
            <a:off x="4565907" y="4378744"/>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EB57A78-6251-4194-B094-8D1288A293A2}"/>
              </a:ext>
            </a:extLst>
          </p:cNvPr>
          <p:cNvSpPr/>
          <p:nvPr/>
        </p:nvSpPr>
        <p:spPr>
          <a:xfrm>
            <a:off x="5262209" y="2604168"/>
            <a:ext cx="370087" cy="260590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6C98A08-1376-4104-8DB7-B5A017FD9C5E}"/>
              </a:ext>
            </a:extLst>
          </p:cNvPr>
          <p:cNvSpPr/>
          <p:nvPr/>
        </p:nvSpPr>
        <p:spPr>
          <a:xfrm>
            <a:off x="5992639" y="3537096"/>
            <a:ext cx="370087" cy="168329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F480FE84-E6DB-4877-A75A-DAC2DE2EB18A}"/>
              </a:ext>
            </a:extLst>
          </p:cNvPr>
          <p:cNvSpPr/>
          <p:nvPr/>
        </p:nvSpPr>
        <p:spPr>
          <a:xfrm>
            <a:off x="6791107" y="2861131"/>
            <a:ext cx="370087" cy="234894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eur droit 32">
            <a:extLst>
              <a:ext uri="{FF2B5EF4-FFF2-40B4-BE49-F238E27FC236}">
                <a16:creationId xmlns:a16="http://schemas.microsoft.com/office/drawing/2014/main" id="{AA2E419E-C954-4756-A473-8265BCD99745}"/>
              </a:ext>
            </a:extLst>
          </p:cNvPr>
          <p:cNvCxnSpPr>
            <a:cxnSpLocks/>
          </p:cNvCxnSpPr>
          <p:nvPr/>
        </p:nvCxnSpPr>
        <p:spPr>
          <a:xfrm>
            <a:off x="5262208" y="4341776"/>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4FFA74CC-1309-4FA3-8637-EC7CF2862A2E}"/>
              </a:ext>
            </a:extLst>
          </p:cNvPr>
          <p:cNvCxnSpPr>
            <a:cxnSpLocks/>
          </p:cNvCxnSpPr>
          <p:nvPr/>
        </p:nvCxnSpPr>
        <p:spPr>
          <a:xfrm>
            <a:off x="5992639" y="4593684"/>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1DA70C8-2867-4A21-9DE5-72078E7DE3FF}"/>
              </a:ext>
            </a:extLst>
          </p:cNvPr>
          <p:cNvCxnSpPr>
            <a:cxnSpLocks/>
          </p:cNvCxnSpPr>
          <p:nvPr/>
        </p:nvCxnSpPr>
        <p:spPr>
          <a:xfrm>
            <a:off x="6797197" y="4391726"/>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2FE78F5C-130A-486A-A044-64A584B0B27B}"/>
              </a:ext>
            </a:extLst>
          </p:cNvPr>
          <p:cNvSpPr txBox="1"/>
          <p:nvPr/>
        </p:nvSpPr>
        <p:spPr>
          <a:xfrm>
            <a:off x="4415166"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cxnSp>
        <p:nvCxnSpPr>
          <p:cNvPr id="131" name="Connecteur droit 130">
            <a:extLst>
              <a:ext uri="{FF2B5EF4-FFF2-40B4-BE49-F238E27FC236}">
                <a16:creationId xmlns:a16="http://schemas.microsoft.com/office/drawing/2014/main" id="{69840AB5-FC69-412A-A9F7-FA6FC7239F0B}"/>
              </a:ext>
            </a:extLst>
          </p:cNvPr>
          <p:cNvCxnSpPr>
            <a:cxnSpLocks/>
          </p:cNvCxnSpPr>
          <p:nvPr/>
        </p:nvCxnSpPr>
        <p:spPr>
          <a:xfrm>
            <a:off x="631655" y="1051021"/>
            <a:ext cx="8568" cy="420665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2" name="Connecteur droit 131">
            <a:extLst>
              <a:ext uri="{FF2B5EF4-FFF2-40B4-BE49-F238E27FC236}">
                <a16:creationId xmlns:a16="http://schemas.microsoft.com/office/drawing/2014/main" id="{4F035918-A12E-4C1D-B642-ACF8B863DA7E}"/>
              </a:ext>
            </a:extLst>
          </p:cNvPr>
          <p:cNvCxnSpPr>
            <a:cxnSpLocks/>
          </p:cNvCxnSpPr>
          <p:nvPr/>
        </p:nvCxnSpPr>
        <p:spPr>
          <a:xfrm flipH="1">
            <a:off x="4269604" y="1000636"/>
            <a:ext cx="50682" cy="425656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3" name="Connecteur droit 132">
            <a:extLst>
              <a:ext uri="{FF2B5EF4-FFF2-40B4-BE49-F238E27FC236}">
                <a16:creationId xmlns:a16="http://schemas.microsoft.com/office/drawing/2014/main" id="{AF69E200-BAC8-4A4E-98B5-FD6B41DA3720}"/>
              </a:ext>
            </a:extLst>
          </p:cNvPr>
          <p:cNvCxnSpPr>
            <a:cxnSpLocks/>
          </p:cNvCxnSpPr>
          <p:nvPr/>
        </p:nvCxnSpPr>
        <p:spPr>
          <a:xfrm flipH="1">
            <a:off x="638327"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55DD7CD2-641E-4A1A-A542-0C6808693EAE}"/>
              </a:ext>
            </a:extLst>
          </p:cNvPr>
          <p:cNvCxnSpPr>
            <a:cxnSpLocks/>
          </p:cNvCxnSpPr>
          <p:nvPr/>
        </p:nvCxnSpPr>
        <p:spPr>
          <a:xfrm flipH="1">
            <a:off x="4294616"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6" name="ZoneTexte 135">
            <a:extLst>
              <a:ext uri="{FF2B5EF4-FFF2-40B4-BE49-F238E27FC236}">
                <a16:creationId xmlns:a16="http://schemas.microsoft.com/office/drawing/2014/main" id="{0F4A9020-FB9C-4F0C-9BCB-D934175D88D1}"/>
              </a:ext>
            </a:extLst>
          </p:cNvPr>
          <p:cNvSpPr txBox="1"/>
          <p:nvPr/>
        </p:nvSpPr>
        <p:spPr>
          <a:xfrm>
            <a:off x="875398" y="52330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7" name="ZoneTexte 136">
            <a:extLst>
              <a:ext uri="{FF2B5EF4-FFF2-40B4-BE49-F238E27FC236}">
                <a16:creationId xmlns:a16="http://schemas.microsoft.com/office/drawing/2014/main" id="{EBE6B5D2-973B-4A3A-BDBD-406C34FDFD94}"/>
              </a:ext>
            </a:extLst>
          </p:cNvPr>
          <p:cNvSpPr txBox="1"/>
          <p:nvPr/>
        </p:nvSpPr>
        <p:spPr>
          <a:xfrm>
            <a:off x="4512486" y="52469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8" name="ZoneTexte 137">
            <a:extLst>
              <a:ext uri="{FF2B5EF4-FFF2-40B4-BE49-F238E27FC236}">
                <a16:creationId xmlns:a16="http://schemas.microsoft.com/office/drawing/2014/main" id="{12A2A855-5204-4D2C-A522-F1228C894C79}"/>
              </a:ext>
            </a:extLst>
          </p:cNvPr>
          <p:cNvSpPr txBox="1"/>
          <p:nvPr/>
        </p:nvSpPr>
        <p:spPr>
          <a:xfrm>
            <a:off x="1633480" y="5590670"/>
            <a:ext cx="14446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Truies (kWh/truie)</a:t>
            </a:r>
          </a:p>
        </p:txBody>
      </p:sp>
      <p:sp>
        <p:nvSpPr>
          <p:cNvPr id="139" name="ZoneTexte 138">
            <a:extLst>
              <a:ext uri="{FF2B5EF4-FFF2-40B4-BE49-F238E27FC236}">
                <a16:creationId xmlns:a16="http://schemas.microsoft.com/office/drawing/2014/main" id="{C424EE19-B616-4BFF-BBA8-74F1FE484B82}"/>
              </a:ext>
            </a:extLst>
          </p:cNvPr>
          <p:cNvSpPr txBox="1"/>
          <p:nvPr/>
        </p:nvSpPr>
        <p:spPr>
          <a:xfrm>
            <a:off x="5209758" y="5569151"/>
            <a:ext cx="17724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Porcs à l’engrais (kWh/PC)</a:t>
            </a:r>
          </a:p>
        </p:txBody>
      </p:sp>
      <p:sp>
        <p:nvSpPr>
          <p:cNvPr id="141" name="ZoneTexte 140">
            <a:extLst>
              <a:ext uri="{FF2B5EF4-FFF2-40B4-BE49-F238E27FC236}">
                <a16:creationId xmlns:a16="http://schemas.microsoft.com/office/drawing/2014/main" id="{AA529E29-3D6F-4635-BB33-ED9056667F6F}"/>
              </a:ext>
            </a:extLst>
          </p:cNvPr>
          <p:cNvSpPr txBox="1"/>
          <p:nvPr/>
        </p:nvSpPr>
        <p:spPr>
          <a:xfrm>
            <a:off x="4555173" y="4109879"/>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sp>
        <p:nvSpPr>
          <p:cNvPr id="142" name="ZoneTexte 141">
            <a:extLst>
              <a:ext uri="{FF2B5EF4-FFF2-40B4-BE49-F238E27FC236}">
                <a16:creationId xmlns:a16="http://schemas.microsoft.com/office/drawing/2014/main" id="{C4D42F9D-D8E1-4556-BEB9-C6F4BB085CFD}"/>
              </a:ext>
            </a:extLst>
          </p:cNvPr>
          <p:cNvSpPr txBox="1"/>
          <p:nvPr/>
        </p:nvSpPr>
        <p:spPr>
          <a:xfrm>
            <a:off x="5280142" y="4077137"/>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27</a:t>
            </a:r>
          </a:p>
        </p:txBody>
      </p:sp>
      <p:sp>
        <p:nvSpPr>
          <p:cNvPr id="143" name="ZoneTexte 142">
            <a:extLst>
              <a:ext uri="{FF2B5EF4-FFF2-40B4-BE49-F238E27FC236}">
                <a16:creationId xmlns:a16="http://schemas.microsoft.com/office/drawing/2014/main" id="{49FB4802-375F-43A7-B812-D4937F085F82}"/>
              </a:ext>
            </a:extLst>
          </p:cNvPr>
          <p:cNvSpPr txBox="1"/>
          <p:nvPr/>
        </p:nvSpPr>
        <p:spPr>
          <a:xfrm>
            <a:off x="5999405" y="4332074"/>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19</a:t>
            </a:r>
          </a:p>
        </p:txBody>
      </p:sp>
      <p:sp>
        <p:nvSpPr>
          <p:cNvPr id="144" name="ZoneTexte 143">
            <a:extLst>
              <a:ext uri="{FF2B5EF4-FFF2-40B4-BE49-F238E27FC236}">
                <a16:creationId xmlns:a16="http://schemas.microsoft.com/office/drawing/2014/main" id="{541A0B3B-E14E-4BF9-A20D-6CA77740344D}"/>
              </a:ext>
            </a:extLst>
          </p:cNvPr>
          <p:cNvSpPr txBox="1"/>
          <p:nvPr/>
        </p:nvSpPr>
        <p:spPr>
          <a:xfrm>
            <a:off x="6816373" y="4109126"/>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26</a:t>
            </a:r>
          </a:p>
        </p:txBody>
      </p:sp>
      <p:sp>
        <p:nvSpPr>
          <p:cNvPr id="145" name="ZoneTexte 144">
            <a:extLst>
              <a:ext uri="{FF2B5EF4-FFF2-40B4-BE49-F238E27FC236}">
                <a16:creationId xmlns:a16="http://schemas.microsoft.com/office/drawing/2014/main" id="{24809F0C-02D6-419A-A00A-7CAAA177D467}"/>
              </a:ext>
            </a:extLst>
          </p:cNvPr>
          <p:cNvSpPr txBox="1"/>
          <p:nvPr/>
        </p:nvSpPr>
        <p:spPr>
          <a:xfrm>
            <a:off x="904239" y="3602426"/>
            <a:ext cx="4216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269</a:t>
            </a:r>
          </a:p>
        </p:txBody>
      </p:sp>
      <p:sp>
        <p:nvSpPr>
          <p:cNvPr id="146" name="ZoneTexte 145">
            <a:extLst>
              <a:ext uri="{FF2B5EF4-FFF2-40B4-BE49-F238E27FC236}">
                <a16:creationId xmlns:a16="http://schemas.microsoft.com/office/drawing/2014/main" id="{B5476596-3B14-42E5-8B92-352518CEB99D}"/>
              </a:ext>
            </a:extLst>
          </p:cNvPr>
          <p:cNvSpPr txBox="1"/>
          <p:nvPr/>
        </p:nvSpPr>
        <p:spPr>
          <a:xfrm>
            <a:off x="1622419" y="3406291"/>
            <a:ext cx="4224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297</a:t>
            </a:r>
          </a:p>
        </p:txBody>
      </p:sp>
      <p:sp>
        <p:nvSpPr>
          <p:cNvPr id="147" name="ZoneTexte 146">
            <a:extLst>
              <a:ext uri="{FF2B5EF4-FFF2-40B4-BE49-F238E27FC236}">
                <a16:creationId xmlns:a16="http://schemas.microsoft.com/office/drawing/2014/main" id="{6A899512-9E8C-447C-B13A-DFAC76BEB9AE}"/>
              </a:ext>
            </a:extLst>
          </p:cNvPr>
          <p:cNvSpPr txBox="1"/>
          <p:nvPr/>
        </p:nvSpPr>
        <p:spPr>
          <a:xfrm>
            <a:off x="2346498" y="3345426"/>
            <a:ext cx="41976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299</a:t>
            </a:r>
          </a:p>
        </p:txBody>
      </p:sp>
      <p:sp>
        <p:nvSpPr>
          <p:cNvPr id="148" name="ZoneTexte 147">
            <a:extLst>
              <a:ext uri="{FF2B5EF4-FFF2-40B4-BE49-F238E27FC236}">
                <a16:creationId xmlns:a16="http://schemas.microsoft.com/office/drawing/2014/main" id="{4C13578D-00E8-44AB-8295-5E01EEEC9305}"/>
              </a:ext>
            </a:extLst>
          </p:cNvPr>
          <p:cNvSpPr txBox="1"/>
          <p:nvPr/>
        </p:nvSpPr>
        <p:spPr>
          <a:xfrm>
            <a:off x="3147253" y="3841110"/>
            <a:ext cx="40151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212</a:t>
            </a:r>
          </a:p>
        </p:txBody>
      </p:sp>
      <p:sp>
        <p:nvSpPr>
          <p:cNvPr id="71" name="ZoneTexte 70">
            <a:extLst>
              <a:ext uri="{FF2B5EF4-FFF2-40B4-BE49-F238E27FC236}">
                <a16:creationId xmlns:a16="http://schemas.microsoft.com/office/drawing/2014/main" id="{1CA4E7AE-D546-4D3B-B07F-1FB22F48B8CF}"/>
              </a:ext>
            </a:extLst>
          </p:cNvPr>
          <p:cNvSpPr txBox="1"/>
          <p:nvPr/>
        </p:nvSpPr>
        <p:spPr>
          <a:xfrm>
            <a:off x="8570957" y="744344"/>
            <a:ext cx="307727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Beaucoup d’estimations faute de compteur dédié à l’atelier porcin</a:t>
            </a:r>
          </a:p>
        </p:txBody>
      </p:sp>
      <p:pic>
        <p:nvPicPr>
          <p:cNvPr id="72" name="Picture 2" descr="See the source image">
            <a:extLst>
              <a:ext uri="{FF2B5EF4-FFF2-40B4-BE49-F238E27FC236}">
                <a16:creationId xmlns:a16="http://schemas.microsoft.com/office/drawing/2014/main" id="{96EA30E3-0BEA-4BA3-98E0-263D4014B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5028" y="871945"/>
            <a:ext cx="740992" cy="668128"/>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3">
            <a:extLst>
              <a:ext uri="{FF2B5EF4-FFF2-40B4-BE49-F238E27FC236}">
                <a16:creationId xmlns:a16="http://schemas.microsoft.com/office/drawing/2014/main" id="{4B6825DA-7D13-C344-3491-6D38219360EC}"/>
              </a:ext>
            </a:extLst>
          </p:cNvPr>
          <p:cNvPicPr>
            <a:picLocks noChangeAspect="1"/>
          </p:cNvPicPr>
          <p:nvPr/>
        </p:nvPicPr>
        <p:blipFill>
          <a:blip r:embed="rId4"/>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9068723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3C204EC-C4D0-418D-A01B-DCC65FDBA8D2}"/>
              </a:ext>
            </a:extLst>
          </p:cNvPr>
          <p:cNvSpPr/>
          <p:nvPr/>
        </p:nvSpPr>
        <p:spPr>
          <a:xfrm>
            <a:off x="928819" y="1783534"/>
            <a:ext cx="370087" cy="331897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63E81E2-4E87-4A2E-ADD2-2A1E7E9B0213}"/>
              </a:ext>
            </a:extLst>
          </p:cNvPr>
          <p:cNvSpPr>
            <a:spLocks noGrp="1"/>
          </p:cNvSpPr>
          <p:nvPr>
            <p:ph type="title"/>
          </p:nvPr>
        </p:nvSpPr>
        <p:spPr/>
        <p:txBody>
          <a:bodyPr/>
          <a:lstStyle/>
          <a:p>
            <a:r>
              <a:rPr lang="fr-FR" dirty="0"/>
              <a:t>Consommation d’énergie</a:t>
            </a:r>
          </a:p>
        </p:txBody>
      </p:sp>
      <p:graphicFrame>
        <p:nvGraphicFramePr>
          <p:cNvPr id="7" name="Tableau 7">
            <a:extLst>
              <a:ext uri="{FF2B5EF4-FFF2-40B4-BE49-F238E27FC236}">
                <a16:creationId xmlns:a16="http://schemas.microsoft.com/office/drawing/2014/main" id="{1D4E8D24-AAAF-472B-A781-F96CC5805E32}"/>
              </a:ext>
            </a:extLst>
          </p:cNvPr>
          <p:cNvGraphicFramePr>
            <a:graphicFrameLocks noGrp="1"/>
          </p:cNvGraphicFramePr>
          <p:nvPr/>
        </p:nvGraphicFramePr>
        <p:xfrm>
          <a:off x="117695" y="1000636"/>
          <a:ext cx="468943" cy="4389120"/>
        </p:xfrm>
        <a:graphic>
          <a:graphicData uri="http://schemas.openxmlformats.org/drawingml/2006/table">
            <a:tbl>
              <a:tblPr firstRow="1" bandRow="1">
                <a:tableStyleId>{5C22544A-7EE6-4342-B048-85BDC9FD1C3A}</a:tableStyleId>
              </a:tblPr>
              <a:tblGrid>
                <a:gridCol w="468943">
                  <a:extLst>
                    <a:ext uri="{9D8B030D-6E8A-4147-A177-3AD203B41FA5}">
                      <a16:colId xmlns:a16="http://schemas.microsoft.com/office/drawing/2014/main" val="775773947"/>
                    </a:ext>
                  </a:extLst>
                </a:gridCol>
              </a:tblGrid>
              <a:tr h="273901">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1055817"/>
                  </a:ext>
                </a:extLst>
              </a:tr>
              <a:tr h="273901">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148846"/>
                  </a:ext>
                </a:extLst>
              </a:tr>
              <a:tr h="273901">
                <a:tc>
                  <a:txBody>
                    <a:bodyPr/>
                    <a:lstStyle/>
                    <a:p>
                      <a:pPr algn="r"/>
                      <a:r>
                        <a:rPr lang="fr-FR" sz="1200" b="0" dirty="0">
                          <a:solidFill>
                            <a:schemeClr val="tx1"/>
                          </a:solidFill>
                        </a:rPr>
                        <a:t>650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7053811"/>
                  </a:ext>
                </a:extLst>
              </a:tr>
              <a:tr h="273901">
                <a:tc>
                  <a:txBody>
                    <a:bodyPr/>
                    <a:lstStyle/>
                    <a:p>
                      <a:pPr algn="r"/>
                      <a:r>
                        <a:rPr lang="fr-FR" sz="1200" b="0" dirty="0">
                          <a:solidFill>
                            <a:schemeClr val="tx1"/>
                          </a:solidFill>
                        </a:rPr>
                        <a:t>600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2861793"/>
                  </a:ext>
                </a:extLst>
              </a:tr>
              <a:tr h="273901">
                <a:tc>
                  <a:txBody>
                    <a:bodyPr/>
                    <a:lstStyle/>
                    <a:p>
                      <a:pPr algn="r"/>
                      <a:r>
                        <a:rPr lang="fr-FR" sz="1200" b="0" dirty="0">
                          <a:solidFill>
                            <a:schemeClr val="tx1"/>
                          </a:solidFill>
                        </a:rPr>
                        <a:t>550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788766"/>
                  </a:ext>
                </a:extLst>
              </a:tr>
              <a:tr h="273901">
                <a:tc>
                  <a:txBody>
                    <a:bodyPr/>
                    <a:lstStyle/>
                    <a:p>
                      <a:pPr algn="r"/>
                      <a:r>
                        <a:rPr lang="fr-FR" sz="1200" b="0" dirty="0">
                          <a:solidFill>
                            <a:schemeClr val="tx1"/>
                          </a:solidFill>
                        </a:rPr>
                        <a:t>500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327472"/>
                  </a:ext>
                </a:extLst>
              </a:tr>
              <a:tr h="273901">
                <a:tc>
                  <a:txBody>
                    <a:bodyPr/>
                    <a:lstStyle/>
                    <a:p>
                      <a:pPr algn="r"/>
                      <a:r>
                        <a:rPr lang="fr-FR" sz="1200" b="0" dirty="0">
                          <a:solidFill>
                            <a:schemeClr val="tx1"/>
                          </a:solidFill>
                        </a:rPr>
                        <a:t>450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681136"/>
                  </a:ext>
                </a:extLst>
              </a:tr>
              <a:tr h="273901">
                <a:tc>
                  <a:txBody>
                    <a:bodyPr/>
                    <a:lstStyle/>
                    <a:p>
                      <a:pPr algn="r"/>
                      <a:r>
                        <a:rPr lang="fr-FR" sz="1200" b="0" dirty="0">
                          <a:solidFill>
                            <a:schemeClr val="tx1"/>
                          </a:solidFill>
                        </a:rPr>
                        <a:t>400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197543"/>
                  </a:ext>
                </a:extLst>
              </a:tr>
              <a:tr h="273901">
                <a:tc>
                  <a:txBody>
                    <a:bodyPr/>
                    <a:lstStyle/>
                    <a:p>
                      <a:pPr algn="r"/>
                      <a:r>
                        <a:rPr lang="fr-FR" sz="1200" dirty="0"/>
                        <a:t>350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817384"/>
                  </a:ext>
                </a:extLst>
              </a:tr>
              <a:tr h="273901">
                <a:tc>
                  <a:txBody>
                    <a:bodyPr/>
                    <a:lstStyle/>
                    <a:p>
                      <a:pPr algn="r"/>
                      <a:r>
                        <a:rPr lang="fr-FR" sz="1200" dirty="0"/>
                        <a:t>300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080008"/>
                  </a:ext>
                </a:extLst>
              </a:tr>
              <a:tr h="273901">
                <a:tc>
                  <a:txBody>
                    <a:bodyPr/>
                    <a:lstStyle/>
                    <a:p>
                      <a:pPr algn="r"/>
                      <a:r>
                        <a:rPr lang="fr-FR" sz="1200" dirty="0"/>
                        <a:t>250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96759"/>
                  </a:ext>
                </a:extLst>
              </a:tr>
              <a:tr h="273901">
                <a:tc>
                  <a:txBody>
                    <a:bodyPr/>
                    <a:lstStyle/>
                    <a:p>
                      <a:pPr algn="r"/>
                      <a:r>
                        <a:rPr lang="fr-FR" sz="1200" dirty="0"/>
                        <a:t>200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523400"/>
                  </a:ext>
                </a:extLst>
              </a:tr>
              <a:tr h="273901">
                <a:tc>
                  <a:txBody>
                    <a:bodyPr/>
                    <a:lstStyle/>
                    <a:p>
                      <a:pPr algn="r"/>
                      <a:r>
                        <a:rPr lang="fr-FR" sz="1200" dirty="0"/>
                        <a:t>150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59871"/>
                  </a:ext>
                </a:extLst>
              </a:tr>
              <a:tr h="273901">
                <a:tc>
                  <a:txBody>
                    <a:bodyPr/>
                    <a:lstStyle/>
                    <a:p>
                      <a:pPr algn="r"/>
                      <a:r>
                        <a:rPr lang="fr-FR" sz="1200" dirty="0"/>
                        <a:t>100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323553"/>
                  </a:ext>
                </a:extLst>
              </a:tr>
              <a:tr h="273901">
                <a:tc>
                  <a:txBody>
                    <a:bodyPr/>
                    <a:lstStyle/>
                    <a:p>
                      <a:pPr algn="r"/>
                      <a:r>
                        <a:rPr lang="fr-FR" sz="1200" dirty="0"/>
                        <a:t>50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537207"/>
                  </a:ext>
                </a:extLst>
              </a:tr>
              <a:tr h="273901">
                <a:tc>
                  <a:txBody>
                    <a:bodyPr/>
                    <a:lstStyle/>
                    <a:p>
                      <a:pPr algn="r"/>
                      <a:r>
                        <a:rPr lang="fr-FR" sz="1200" dirty="0"/>
                        <a:t>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596347"/>
                  </a:ext>
                </a:extLst>
              </a:tr>
            </a:tbl>
          </a:graphicData>
        </a:graphic>
      </p:graphicFrame>
      <p:cxnSp>
        <p:nvCxnSpPr>
          <p:cNvPr id="13" name="Connecteur droit 12">
            <a:extLst>
              <a:ext uri="{FF2B5EF4-FFF2-40B4-BE49-F238E27FC236}">
                <a16:creationId xmlns:a16="http://schemas.microsoft.com/office/drawing/2014/main" id="{A6B26588-1E72-4E1B-95A9-A03FD97512BE}"/>
              </a:ext>
            </a:extLst>
          </p:cNvPr>
          <p:cNvCxnSpPr>
            <a:cxnSpLocks/>
          </p:cNvCxnSpPr>
          <p:nvPr/>
        </p:nvCxnSpPr>
        <p:spPr>
          <a:xfrm>
            <a:off x="928819" y="3841110"/>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670576B-8937-4A7E-AA14-CCB9F3366151}"/>
              </a:ext>
            </a:extLst>
          </p:cNvPr>
          <p:cNvSpPr/>
          <p:nvPr/>
        </p:nvSpPr>
        <p:spPr>
          <a:xfrm>
            <a:off x="1625121" y="2344592"/>
            <a:ext cx="370087" cy="238110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D0816D4-7A40-4190-9B8A-2F26DE2D4130}"/>
              </a:ext>
            </a:extLst>
          </p:cNvPr>
          <p:cNvSpPr/>
          <p:nvPr/>
        </p:nvSpPr>
        <p:spPr>
          <a:xfrm>
            <a:off x="2355551" y="2167411"/>
            <a:ext cx="370087" cy="25582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B562493-C842-4E73-8F52-412DD3454E21}"/>
              </a:ext>
            </a:extLst>
          </p:cNvPr>
          <p:cNvSpPr/>
          <p:nvPr/>
        </p:nvSpPr>
        <p:spPr>
          <a:xfrm>
            <a:off x="3154019" y="1783534"/>
            <a:ext cx="370087" cy="331896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Connecteur droit 21">
            <a:extLst>
              <a:ext uri="{FF2B5EF4-FFF2-40B4-BE49-F238E27FC236}">
                <a16:creationId xmlns:a16="http://schemas.microsoft.com/office/drawing/2014/main" id="{4C6ACD42-93B9-486B-A041-044A82F4A6C3}"/>
              </a:ext>
            </a:extLst>
          </p:cNvPr>
          <p:cNvCxnSpPr>
            <a:cxnSpLocks/>
          </p:cNvCxnSpPr>
          <p:nvPr/>
        </p:nvCxnSpPr>
        <p:spPr>
          <a:xfrm>
            <a:off x="1634174" y="3665188"/>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30B0ADAE-1BBF-40BD-9A04-981D59ABD014}"/>
              </a:ext>
            </a:extLst>
          </p:cNvPr>
          <p:cNvCxnSpPr>
            <a:cxnSpLocks/>
          </p:cNvCxnSpPr>
          <p:nvPr/>
        </p:nvCxnSpPr>
        <p:spPr>
          <a:xfrm>
            <a:off x="2352892" y="3597882"/>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ABEF5008-47E1-474F-AC08-6E0A13E279E5}"/>
              </a:ext>
            </a:extLst>
          </p:cNvPr>
          <p:cNvCxnSpPr>
            <a:cxnSpLocks/>
          </p:cNvCxnSpPr>
          <p:nvPr/>
        </p:nvCxnSpPr>
        <p:spPr>
          <a:xfrm>
            <a:off x="3162968" y="4109879"/>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3C5A7851-E534-46DB-B219-50D3DEEC5EBA}"/>
              </a:ext>
            </a:extLst>
          </p:cNvPr>
          <p:cNvSpPr txBox="1"/>
          <p:nvPr/>
        </p:nvSpPr>
        <p:spPr>
          <a:xfrm>
            <a:off x="807541"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sp>
        <p:nvSpPr>
          <p:cNvPr id="27" name="Rectangle 26">
            <a:extLst>
              <a:ext uri="{FF2B5EF4-FFF2-40B4-BE49-F238E27FC236}">
                <a16:creationId xmlns:a16="http://schemas.microsoft.com/office/drawing/2014/main" id="{4434D295-173A-4C94-9618-EA769443C6B4}"/>
              </a:ext>
            </a:extLst>
          </p:cNvPr>
          <p:cNvSpPr/>
          <p:nvPr/>
        </p:nvSpPr>
        <p:spPr>
          <a:xfrm>
            <a:off x="4565907" y="2604167"/>
            <a:ext cx="370087" cy="2616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8" name="Tableau 7">
            <a:extLst>
              <a:ext uri="{FF2B5EF4-FFF2-40B4-BE49-F238E27FC236}">
                <a16:creationId xmlns:a16="http://schemas.microsoft.com/office/drawing/2014/main" id="{6F9407C6-E075-4EF6-BF5C-B6F3B97567AB}"/>
              </a:ext>
            </a:extLst>
          </p:cNvPr>
          <p:cNvGraphicFramePr>
            <a:graphicFrameLocks noGrp="1"/>
          </p:cNvGraphicFramePr>
          <p:nvPr/>
        </p:nvGraphicFramePr>
        <p:xfrm>
          <a:off x="3846461" y="942177"/>
          <a:ext cx="473825" cy="4429347"/>
        </p:xfrm>
        <a:graphic>
          <a:graphicData uri="http://schemas.openxmlformats.org/drawingml/2006/table">
            <a:tbl>
              <a:tblPr firstRow="1" bandRow="1">
                <a:tableStyleId>{5C22544A-7EE6-4342-B048-85BDC9FD1C3A}</a:tableStyleId>
              </a:tblPr>
              <a:tblGrid>
                <a:gridCol w="473825">
                  <a:extLst>
                    <a:ext uri="{9D8B030D-6E8A-4147-A177-3AD203B41FA5}">
                      <a16:colId xmlns:a16="http://schemas.microsoft.com/office/drawing/2014/main" val="775773947"/>
                    </a:ext>
                  </a:extLst>
                </a:gridCol>
              </a:tblGrid>
              <a:tr h="340719">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6249074"/>
                  </a:ext>
                </a:extLst>
              </a:tr>
              <a:tr h="340719">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9433"/>
                  </a:ext>
                </a:extLst>
              </a:tr>
              <a:tr h="340719">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327472"/>
                  </a:ext>
                </a:extLst>
              </a:tr>
              <a:tr h="340719">
                <a:tc>
                  <a:txBody>
                    <a:bodyPr/>
                    <a:lstStyle/>
                    <a:p>
                      <a:pPr algn="r"/>
                      <a:endParaRPr lang="fr-FR" sz="120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681136"/>
                  </a:ext>
                </a:extLst>
              </a:tr>
              <a:tr h="340719">
                <a:tc>
                  <a:txBody>
                    <a:bodyPr/>
                    <a:lstStyle/>
                    <a:p>
                      <a:pPr algn="r"/>
                      <a:r>
                        <a:rPr lang="fr-FR" sz="1200" dirty="0"/>
                        <a:t>80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197543"/>
                  </a:ext>
                </a:extLst>
              </a:tr>
              <a:tr h="340719">
                <a:tc>
                  <a:txBody>
                    <a:bodyPr/>
                    <a:lstStyle/>
                    <a:p>
                      <a:pPr algn="r"/>
                      <a:r>
                        <a:rPr lang="fr-FR" sz="1200" dirty="0"/>
                        <a:t>70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817384"/>
                  </a:ext>
                </a:extLst>
              </a:tr>
              <a:tr h="340719">
                <a:tc>
                  <a:txBody>
                    <a:bodyPr/>
                    <a:lstStyle/>
                    <a:p>
                      <a:pPr algn="r"/>
                      <a:r>
                        <a:rPr lang="fr-FR" sz="1200" dirty="0"/>
                        <a:t>60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080008"/>
                  </a:ext>
                </a:extLst>
              </a:tr>
              <a:tr h="340719">
                <a:tc>
                  <a:txBody>
                    <a:bodyPr/>
                    <a:lstStyle/>
                    <a:p>
                      <a:pPr algn="r"/>
                      <a:r>
                        <a:rPr lang="fr-FR" sz="1200" dirty="0"/>
                        <a:t>50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96759"/>
                  </a:ext>
                </a:extLst>
              </a:tr>
              <a:tr h="340719">
                <a:tc>
                  <a:txBody>
                    <a:bodyPr/>
                    <a:lstStyle/>
                    <a:p>
                      <a:pPr algn="r"/>
                      <a:r>
                        <a:rPr lang="fr-FR" sz="1200" dirty="0"/>
                        <a:t>40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523400"/>
                  </a:ext>
                </a:extLst>
              </a:tr>
              <a:tr h="340719">
                <a:tc>
                  <a:txBody>
                    <a:bodyPr/>
                    <a:lstStyle/>
                    <a:p>
                      <a:pPr algn="r"/>
                      <a:r>
                        <a:rPr lang="fr-FR" sz="1200" dirty="0"/>
                        <a:t>30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59871"/>
                  </a:ext>
                </a:extLst>
              </a:tr>
              <a:tr h="340719">
                <a:tc>
                  <a:txBody>
                    <a:bodyPr/>
                    <a:lstStyle/>
                    <a:p>
                      <a:pPr algn="r"/>
                      <a:r>
                        <a:rPr lang="fr-FR" sz="1200" dirty="0"/>
                        <a:t>20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323553"/>
                  </a:ext>
                </a:extLst>
              </a:tr>
              <a:tr h="340719">
                <a:tc>
                  <a:txBody>
                    <a:bodyPr/>
                    <a:lstStyle/>
                    <a:p>
                      <a:pPr algn="r"/>
                      <a:r>
                        <a:rPr lang="fr-FR" sz="1200" dirty="0"/>
                        <a:t>10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537207"/>
                  </a:ext>
                </a:extLst>
              </a:tr>
              <a:tr h="340719">
                <a:tc>
                  <a:txBody>
                    <a:bodyPr/>
                    <a:lstStyle/>
                    <a:p>
                      <a:pPr algn="r"/>
                      <a:r>
                        <a:rPr lang="fr-FR" sz="1200" dirty="0"/>
                        <a:t>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596347"/>
                  </a:ext>
                </a:extLst>
              </a:tr>
            </a:tbl>
          </a:graphicData>
        </a:graphic>
      </p:graphicFrame>
      <p:cxnSp>
        <p:nvCxnSpPr>
          <p:cNvPr id="29" name="Connecteur droit 28">
            <a:extLst>
              <a:ext uri="{FF2B5EF4-FFF2-40B4-BE49-F238E27FC236}">
                <a16:creationId xmlns:a16="http://schemas.microsoft.com/office/drawing/2014/main" id="{982BF7F5-9890-4C5E-94B5-669957032F2A}"/>
              </a:ext>
            </a:extLst>
          </p:cNvPr>
          <p:cNvCxnSpPr>
            <a:cxnSpLocks/>
          </p:cNvCxnSpPr>
          <p:nvPr/>
        </p:nvCxnSpPr>
        <p:spPr>
          <a:xfrm>
            <a:off x="4565907" y="4378744"/>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EB57A78-6251-4194-B094-8D1288A293A2}"/>
              </a:ext>
            </a:extLst>
          </p:cNvPr>
          <p:cNvSpPr/>
          <p:nvPr/>
        </p:nvSpPr>
        <p:spPr>
          <a:xfrm>
            <a:off x="5262209" y="2604168"/>
            <a:ext cx="370087" cy="260590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6C98A08-1376-4104-8DB7-B5A017FD9C5E}"/>
              </a:ext>
            </a:extLst>
          </p:cNvPr>
          <p:cNvSpPr/>
          <p:nvPr/>
        </p:nvSpPr>
        <p:spPr>
          <a:xfrm>
            <a:off x="5992639" y="3537096"/>
            <a:ext cx="370087" cy="168329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F480FE84-E6DB-4877-A75A-DAC2DE2EB18A}"/>
              </a:ext>
            </a:extLst>
          </p:cNvPr>
          <p:cNvSpPr/>
          <p:nvPr/>
        </p:nvSpPr>
        <p:spPr>
          <a:xfrm>
            <a:off x="6791107" y="2861131"/>
            <a:ext cx="370087" cy="234894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eur droit 32">
            <a:extLst>
              <a:ext uri="{FF2B5EF4-FFF2-40B4-BE49-F238E27FC236}">
                <a16:creationId xmlns:a16="http://schemas.microsoft.com/office/drawing/2014/main" id="{AA2E419E-C954-4756-A473-8265BCD99745}"/>
              </a:ext>
            </a:extLst>
          </p:cNvPr>
          <p:cNvCxnSpPr>
            <a:cxnSpLocks/>
          </p:cNvCxnSpPr>
          <p:nvPr/>
        </p:nvCxnSpPr>
        <p:spPr>
          <a:xfrm>
            <a:off x="5262208" y="4341776"/>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4FFA74CC-1309-4FA3-8637-EC7CF2862A2E}"/>
              </a:ext>
            </a:extLst>
          </p:cNvPr>
          <p:cNvCxnSpPr>
            <a:cxnSpLocks/>
          </p:cNvCxnSpPr>
          <p:nvPr/>
        </p:nvCxnSpPr>
        <p:spPr>
          <a:xfrm>
            <a:off x="5992639" y="4593684"/>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1DA70C8-2867-4A21-9DE5-72078E7DE3FF}"/>
              </a:ext>
            </a:extLst>
          </p:cNvPr>
          <p:cNvCxnSpPr>
            <a:cxnSpLocks/>
          </p:cNvCxnSpPr>
          <p:nvPr/>
        </p:nvCxnSpPr>
        <p:spPr>
          <a:xfrm>
            <a:off x="6797197" y="4391726"/>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2FE78F5C-130A-486A-A044-64A584B0B27B}"/>
              </a:ext>
            </a:extLst>
          </p:cNvPr>
          <p:cNvSpPr txBox="1"/>
          <p:nvPr/>
        </p:nvSpPr>
        <p:spPr>
          <a:xfrm>
            <a:off x="4415166"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grpSp>
        <p:nvGrpSpPr>
          <p:cNvPr id="103" name="Groupe 102">
            <a:extLst>
              <a:ext uri="{FF2B5EF4-FFF2-40B4-BE49-F238E27FC236}">
                <a16:creationId xmlns:a16="http://schemas.microsoft.com/office/drawing/2014/main" id="{DFA345DE-754A-40EF-BA3A-C4C5494FC4CB}"/>
              </a:ext>
            </a:extLst>
          </p:cNvPr>
          <p:cNvGrpSpPr/>
          <p:nvPr/>
        </p:nvGrpSpPr>
        <p:grpSpPr>
          <a:xfrm>
            <a:off x="8276140" y="3429000"/>
            <a:ext cx="2987041" cy="3045824"/>
            <a:chOff x="1924593" y="1406433"/>
            <a:chExt cx="2987041" cy="3045824"/>
          </a:xfrm>
        </p:grpSpPr>
        <p:sp>
          <p:nvSpPr>
            <p:cNvPr id="104" name="Arc partiel 103">
              <a:extLst>
                <a:ext uri="{FF2B5EF4-FFF2-40B4-BE49-F238E27FC236}">
                  <a16:creationId xmlns:a16="http://schemas.microsoft.com/office/drawing/2014/main" id="{76028928-F11D-4C70-8B1F-ADBC4F874338}"/>
                </a:ext>
              </a:extLst>
            </p:cNvPr>
            <p:cNvSpPr/>
            <p:nvPr/>
          </p:nvSpPr>
          <p:spPr>
            <a:xfrm>
              <a:off x="1924593" y="1449978"/>
              <a:ext cx="2934787" cy="2995748"/>
            </a:xfrm>
            <a:prstGeom prst="pie">
              <a:avLst>
                <a:gd name="adj1" fmla="val 15011748"/>
                <a:gd name="adj2" fmla="val 1606510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Arc partiel 104">
              <a:extLst>
                <a:ext uri="{FF2B5EF4-FFF2-40B4-BE49-F238E27FC236}">
                  <a16:creationId xmlns:a16="http://schemas.microsoft.com/office/drawing/2014/main" id="{12E89A41-88BF-4D42-9BCF-67FA193CF0D5}"/>
                </a:ext>
              </a:extLst>
            </p:cNvPr>
            <p:cNvSpPr/>
            <p:nvPr/>
          </p:nvSpPr>
          <p:spPr>
            <a:xfrm>
              <a:off x="1933302" y="1443445"/>
              <a:ext cx="2934787" cy="2995748"/>
            </a:xfrm>
            <a:prstGeom prst="pie">
              <a:avLst>
                <a:gd name="adj1" fmla="val 13848349"/>
                <a:gd name="adj2" fmla="val 14964445"/>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Arc partiel 105">
              <a:extLst>
                <a:ext uri="{FF2B5EF4-FFF2-40B4-BE49-F238E27FC236}">
                  <a16:creationId xmlns:a16="http://schemas.microsoft.com/office/drawing/2014/main" id="{FE57899F-1317-4EBA-98C0-A40035B13F50}"/>
                </a:ext>
              </a:extLst>
            </p:cNvPr>
            <p:cNvSpPr/>
            <p:nvPr/>
          </p:nvSpPr>
          <p:spPr>
            <a:xfrm>
              <a:off x="1959429" y="1421673"/>
              <a:ext cx="2934787" cy="2995748"/>
            </a:xfrm>
            <a:prstGeom prst="pie">
              <a:avLst>
                <a:gd name="adj1" fmla="val 12745708"/>
                <a:gd name="adj2" fmla="val 1374420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Arc partiel 106">
              <a:extLst>
                <a:ext uri="{FF2B5EF4-FFF2-40B4-BE49-F238E27FC236}">
                  <a16:creationId xmlns:a16="http://schemas.microsoft.com/office/drawing/2014/main" id="{C2A9FE66-8F06-47E2-BA95-BCF72631BB63}"/>
                </a:ext>
              </a:extLst>
            </p:cNvPr>
            <p:cNvSpPr/>
            <p:nvPr/>
          </p:nvSpPr>
          <p:spPr>
            <a:xfrm>
              <a:off x="1976847" y="1406433"/>
              <a:ext cx="2934787" cy="2995748"/>
            </a:xfrm>
            <a:prstGeom prst="pie">
              <a:avLst>
                <a:gd name="adj1" fmla="val 11737672"/>
                <a:gd name="adj2" fmla="val 1269335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Arc partiel 107">
              <a:extLst>
                <a:ext uri="{FF2B5EF4-FFF2-40B4-BE49-F238E27FC236}">
                  <a16:creationId xmlns:a16="http://schemas.microsoft.com/office/drawing/2014/main" id="{6DD32B52-B9BA-493F-9F20-9DDA30E7B7E2}"/>
                </a:ext>
              </a:extLst>
            </p:cNvPr>
            <p:cNvSpPr/>
            <p:nvPr/>
          </p:nvSpPr>
          <p:spPr>
            <a:xfrm>
              <a:off x="1976847" y="1406433"/>
              <a:ext cx="2934787" cy="2995748"/>
            </a:xfrm>
            <a:prstGeom prst="pie">
              <a:avLst>
                <a:gd name="adj1" fmla="val 10705834"/>
                <a:gd name="adj2" fmla="val 1173938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Arc partiel 108">
              <a:extLst>
                <a:ext uri="{FF2B5EF4-FFF2-40B4-BE49-F238E27FC236}">
                  <a16:creationId xmlns:a16="http://schemas.microsoft.com/office/drawing/2014/main" id="{E97A4EB8-9A66-45EA-9118-1117F607D6FF}"/>
                </a:ext>
              </a:extLst>
            </p:cNvPr>
            <p:cNvSpPr/>
            <p:nvPr/>
          </p:nvSpPr>
          <p:spPr>
            <a:xfrm rot="21368256" flipH="1">
              <a:off x="1976843" y="1449978"/>
              <a:ext cx="2821574" cy="2995748"/>
            </a:xfrm>
            <a:prstGeom prst="pie">
              <a:avLst>
                <a:gd name="adj1" fmla="val 14898122"/>
                <a:gd name="adj2" fmla="val 1606510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Arc partiel 109">
              <a:extLst>
                <a:ext uri="{FF2B5EF4-FFF2-40B4-BE49-F238E27FC236}">
                  <a16:creationId xmlns:a16="http://schemas.microsoft.com/office/drawing/2014/main" id="{C73DD079-035A-411B-9C58-DD6FB658DDEF}"/>
                </a:ext>
              </a:extLst>
            </p:cNvPr>
            <p:cNvSpPr/>
            <p:nvPr/>
          </p:nvSpPr>
          <p:spPr>
            <a:xfrm rot="21368256" flipH="1">
              <a:off x="1976843" y="1443445"/>
              <a:ext cx="2821574" cy="2995748"/>
            </a:xfrm>
            <a:prstGeom prst="pie">
              <a:avLst>
                <a:gd name="adj1" fmla="val 13792787"/>
                <a:gd name="adj2" fmla="val 14859953"/>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Arc partiel 110">
              <a:extLst>
                <a:ext uri="{FF2B5EF4-FFF2-40B4-BE49-F238E27FC236}">
                  <a16:creationId xmlns:a16="http://schemas.microsoft.com/office/drawing/2014/main" id="{45801188-BC0A-4DB3-B135-4774C9C33200}"/>
                </a:ext>
              </a:extLst>
            </p:cNvPr>
            <p:cNvSpPr/>
            <p:nvPr/>
          </p:nvSpPr>
          <p:spPr>
            <a:xfrm rot="21368256" flipH="1">
              <a:off x="1994261" y="1456509"/>
              <a:ext cx="2821574" cy="2995748"/>
            </a:xfrm>
            <a:prstGeom prst="pie">
              <a:avLst>
                <a:gd name="adj1" fmla="val 12804212"/>
                <a:gd name="adj2" fmla="val 1383816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Arc partiel 111">
              <a:extLst>
                <a:ext uri="{FF2B5EF4-FFF2-40B4-BE49-F238E27FC236}">
                  <a16:creationId xmlns:a16="http://schemas.microsoft.com/office/drawing/2014/main" id="{E28991BC-AE5B-4800-A245-14459BE2A3CE}"/>
                </a:ext>
              </a:extLst>
            </p:cNvPr>
            <p:cNvSpPr/>
            <p:nvPr/>
          </p:nvSpPr>
          <p:spPr>
            <a:xfrm rot="21368256" flipH="1">
              <a:off x="1994261" y="1432560"/>
              <a:ext cx="2821574" cy="2995748"/>
            </a:xfrm>
            <a:prstGeom prst="pie">
              <a:avLst>
                <a:gd name="adj1" fmla="val 11697217"/>
                <a:gd name="adj2" fmla="val 1273485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Arc partiel 112">
              <a:extLst>
                <a:ext uri="{FF2B5EF4-FFF2-40B4-BE49-F238E27FC236}">
                  <a16:creationId xmlns:a16="http://schemas.microsoft.com/office/drawing/2014/main" id="{2D52C3E2-4AB7-4453-AB89-E7BCC80ED189}"/>
                </a:ext>
              </a:extLst>
            </p:cNvPr>
            <p:cNvSpPr/>
            <p:nvPr/>
          </p:nvSpPr>
          <p:spPr>
            <a:xfrm rot="21368256" flipH="1">
              <a:off x="2002970" y="1406433"/>
              <a:ext cx="2821574" cy="2995748"/>
            </a:xfrm>
            <a:prstGeom prst="pie">
              <a:avLst>
                <a:gd name="adj1" fmla="val 10705834"/>
                <a:gd name="adj2" fmla="val 11618430"/>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4" name="Arc partiel 113">
            <a:extLst>
              <a:ext uri="{FF2B5EF4-FFF2-40B4-BE49-F238E27FC236}">
                <a16:creationId xmlns:a16="http://schemas.microsoft.com/office/drawing/2014/main" id="{6A1CB540-8D37-44FF-89C0-F857067A47D9}"/>
              </a:ext>
            </a:extLst>
          </p:cNvPr>
          <p:cNvSpPr/>
          <p:nvPr/>
        </p:nvSpPr>
        <p:spPr>
          <a:xfrm flipH="1">
            <a:off x="8302265" y="3461660"/>
            <a:ext cx="2829247" cy="2962278"/>
          </a:xfrm>
          <a:prstGeom prst="pie">
            <a:avLst>
              <a:gd name="adj1" fmla="val 15611355"/>
              <a:gd name="adj2" fmla="val 16214133"/>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5" name="Connecteur droit 114">
            <a:extLst>
              <a:ext uri="{FF2B5EF4-FFF2-40B4-BE49-F238E27FC236}">
                <a16:creationId xmlns:a16="http://schemas.microsoft.com/office/drawing/2014/main" id="{3A9B7C1F-7526-4537-A103-4B307C47D432}"/>
              </a:ext>
            </a:extLst>
          </p:cNvPr>
          <p:cNvCxnSpPr>
            <a:cxnSpLocks/>
          </p:cNvCxnSpPr>
          <p:nvPr/>
        </p:nvCxnSpPr>
        <p:spPr>
          <a:xfrm flipH="1" flipV="1">
            <a:off x="9699242" y="3475947"/>
            <a:ext cx="9054" cy="124974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Connecteur droit 116">
            <a:extLst>
              <a:ext uri="{FF2B5EF4-FFF2-40B4-BE49-F238E27FC236}">
                <a16:creationId xmlns:a16="http://schemas.microsoft.com/office/drawing/2014/main" id="{9E3EABF0-1B25-42C2-B753-53297AE8F1E8}"/>
              </a:ext>
            </a:extLst>
          </p:cNvPr>
          <p:cNvCxnSpPr>
            <a:cxnSpLocks/>
          </p:cNvCxnSpPr>
          <p:nvPr/>
        </p:nvCxnSpPr>
        <p:spPr>
          <a:xfrm flipV="1">
            <a:off x="9746057" y="3529808"/>
            <a:ext cx="212209" cy="138210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2" name="ZoneTexte 121">
            <a:extLst>
              <a:ext uri="{FF2B5EF4-FFF2-40B4-BE49-F238E27FC236}">
                <a16:creationId xmlns:a16="http://schemas.microsoft.com/office/drawing/2014/main" id="{F48ABDEA-386D-45E6-96C5-6D42564C92AE}"/>
              </a:ext>
            </a:extLst>
          </p:cNvPr>
          <p:cNvSpPr txBox="1"/>
          <p:nvPr/>
        </p:nvSpPr>
        <p:spPr>
          <a:xfrm>
            <a:off x="9355167" y="2941319"/>
            <a:ext cx="8174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Réf GEEP</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123" name="Ellipse 122">
            <a:extLst>
              <a:ext uri="{FF2B5EF4-FFF2-40B4-BE49-F238E27FC236}">
                <a16:creationId xmlns:a16="http://schemas.microsoft.com/office/drawing/2014/main" id="{75C49A4B-2AC0-4562-920A-E0F3C6BDC20A}"/>
              </a:ext>
            </a:extLst>
          </p:cNvPr>
          <p:cNvSpPr/>
          <p:nvPr/>
        </p:nvSpPr>
        <p:spPr>
          <a:xfrm>
            <a:off x="9843715" y="3185928"/>
            <a:ext cx="325820" cy="333375"/>
          </a:xfrm>
          <a:prstGeom prst="ellipse">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ZoneTexte 123">
            <a:extLst>
              <a:ext uri="{FF2B5EF4-FFF2-40B4-BE49-F238E27FC236}">
                <a16:creationId xmlns:a16="http://schemas.microsoft.com/office/drawing/2014/main" id="{A4174A2A-7B38-4112-9057-E591C2F14361}"/>
              </a:ext>
            </a:extLst>
          </p:cNvPr>
          <p:cNvSpPr txBox="1"/>
          <p:nvPr/>
        </p:nvSpPr>
        <p:spPr>
          <a:xfrm>
            <a:off x="9789604" y="3228984"/>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107</a:t>
            </a:r>
          </a:p>
        </p:txBody>
      </p:sp>
      <p:sp>
        <p:nvSpPr>
          <p:cNvPr id="127" name="ZoneTexte 126">
            <a:extLst>
              <a:ext uri="{FF2B5EF4-FFF2-40B4-BE49-F238E27FC236}">
                <a16:creationId xmlns:a16="http://schemas.microsoft.com/office/drawing/2014/main" id="{0862A0F0-1287-4C08-BE84-98E2927EB0B7}"/>
              </a:ext>
            </a:extLst>
          </p:cNvPr>
          <p:cNvSpPr txBox="1"/>
          <p:nvPr/>
        </p:nvSpPr>
        <p:spPr>
          <a:xfrm>
            <a:off x="10131374" y="2826953"/>
            <a:ext cx="18358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Réf </a:t>
            </a:r>
            <a:r>
              <a:rPr kumimoji="0" lang="fr-FR"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ext</a:t>
            </a:r>
            <a:r>
              <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 983 kWh/ truie et sa suite (IFIP, 2009)</a:t>
            </a:r>
          </a:p>
        </p:txBody>
      </p:sp>
      <p:sp>
        <p:nvSpPr>
          <p:cNvPr id="128" name="ZoneTexte 127">
            <a:extLst>
              <a:ext uri="{FF2B5EF4-FFF2-40B4-BE49-F238E27FC236}">
                <a16:creationId xmlns:a16="http://schemas.microsoft.com/office/drawing/2014/main" id="{A9FEA243-E0F7-46BB-B7DB-2054C9244299}"/>
              </a:ext>
            </a:extLst>
          </p:cNvPr>
          <p:cNvSpPr txBox="1"/>
          <p:nvPr/>
        </p:nvSpPr>
        <p:spPr>
          <a:xfrm>
            <a:off x="7972387" y="4825511"/>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0%</a:t>
            </a:r>
          </a:p>
        </p:txBody>
      </p:sp>
      <p:sp>
        <p:nvSpPr>
          <p:cNvPr id="129" name="ZoneTexte 128">
            <a:extLst>
              <a:ext uri="{FF2B5EF4-FFF2-40B4-BE49-F238E27FC236}">
                <a16:creationId xmlns:a16="http://schemas.microsoft.com/office/drawing/2014/main" id="{2B0F4D85-9D91-49D2-9116-897E48DCB9AE}"/>
              </a:ext>
            </a:extLst>
          </p:cNvPr>
          <p:cNvSpPr txBox="1"/>
          <p:nvPr/>
        </p:nvSpPr>
        <p:spPr>
          <a:xfrm>
            <a:off x="11117954" y="4726670"/>
            <a:ext cx="66486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200%</a:t>
            </a:r>
          </a:p>
        </p:txBody>
      </p:sp>
      <p:cxnSp>
        <p:nvCxnSpPr>
          <p:cNvPr id="131" name="Connecteur droit 130">
            <a:extLst>
              <a:ext uri="{FF2B5EF4-FFF2-40B4-BE49-F238E27FC236}">
                <a16:creationId xmlns:a16="http://schemas.microsoft.com/office/drawing/2014/main" id="{69840AB5-FC69-412A-A9F7-FA6FC7239F0B}"/>
              </a:ext>
            </a:extLst>
          </p:cNvPr>
          <p:cNvCxnSpPr>
            <a:cxnSpLocks/>
          </p:cNvCxnSpPr>
          <p:nvPr/>
        </p:nvCxnSpPr>
        <p:spPr>
          <a:xfrm>
            <a:off x="631655" y="1051021"/>
            <a:ext cx="8568" cy="420665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2" name="Connecteur droit 131">
            <a:extLst>
              <a:ext uri="{FF2B5EF4-FFF2-40B4-BE49-F238E27FC236}">
                <a16:creationId xmlns:a16="http://schemas.microsoft.com/office/drawing/2014/main" id="{4F035918-A12E-4C1D-B642-ACF8B863DA7E}"/>
              </a:ext>
            </a:extLst>
          </p:cNvPr>
          <p:cNvCxnSpPr>
            <a:cxnSpLocks/>
          </p:cNvCxnSpPr>
          <p:nvPr/>
        </p:nvCxnSpPr>
        <p:spPr>
          <a:xfrm flipH="1">
            <a:off x="4269604" y="1000636"/>
            <a:ext cx="50682" cy="425656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3" name="Connecteur droit 132">
            <a:extLst>
              <a:ext uri="{FF2B5EF4-FFF2-40B4-BE49-F238E27FC236}">
                <a16:creationId xmlns:a16="http://schemas.microsoft.com/office/drawing/2014/main" id="{AF69E200-BAC8-4A4E-98B5-FD6B41DA3720}"/>
              </a:ext>
            </a:extLst>
          </p:cNvPr>
          <p:cNvCxnSpPr>
            <a:cxnSpLocks/>
          </p:cNvCxnSpPr>
          <p:nvPr/>
        </p:nvCxnSpPr>
        <p:spPr>
          <a:xfrm flipH="1">
            <a:off x="638327"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55DD7CD2-641E-4A1A-A542-0C6808693EAE}"/>
              </a:ext>
            </a:extLst>
          </p:cNvPr>
          <p:cNvCxnSpPr>
            <a:cxnSpLocks/>
          </p:cNvCxnSpPr>
          <p:nvPr/>
        </p:nvCxnSpPr>
        <p:spPr>
          <a:xfrm flipH="1">
            <a:off x="4294616"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6" name="ZoneTexte 135">
            <a:extLst>
              <a:ext uri="{FF2B5EF4-FFF2-40B4-BE49-F238E27FC236}">
                <a16:creationId xmlns:a16="http://schemas.microsoft.com/office/drawing/2014/main" id="{0F4A9020-FB9C-4F0C-9BCB-D934175D88D1}"/>
              </a:ext>
            </a:extLst>
          </p:cNvPr>
          <p:cNvSpPr txBox="1"/>
          <p:nvPr/>
        </p:nvSpPr>
        <p:spPr>
          <a:xfrm>
            <a:off x="875398" y="52330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7" name="ZoneTexte 136">
            <a:extLst>
              <a:ext uri="{FF2B5EF4-FFF2-40B4-BE49-F238E27FC236}">
                <a16:creationId xmlns:a16="http://schemas.microsoft.com/office/drawing/2014/main" id="{EBE6B5D2-973B-4A3A-BDBD-406C34FDFD94}"/>
              </a:ext>
            </a:extLst>
          </p:cNvPr>
          <p:cNvSpPr txBox="1"/>
          <p:nvPr/>
        </p:nvSpPr>
        <p:spPr>
          <a:xfrm>
            <a:off x="4512486" y="52469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8" name="ZoneTexte 137">
            <a:extLst>
              <a:ext uri="{FF2B5EF4-FFF2-40B4-BE49-F238E27FC236}">
                <a16:creationId xmlns:a16="http://schemas.microsoft.com/office/drawing/2014/main" id="{12A2A855-5204-4D2C-A522-F1228C894C79}"/>
              </a:ext>
            </a:extLst>
          </p:cNvPr>
          <p:cNvSpPr txBox="1"/>
          <p:nvPr/>
        </p:nvSpPr>
        <p:spPr>
          <a:xfrm>
            <a:off x="1633480" y="5590670"/>
            <a:ext cx="14446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Truies (kWh/truie)</a:t>
            </a:r>
          </a:p>
        </p:txBody>
      </p:sp>
      <p:sp>
        <p:nvSpPr>
          <p:cNvPr id="139" name="ZoneTexte 138">
            <a:extLst>
              <a:ext uri="{FF2B5EF4-FFF2-40B4-BE49-F238E27FC236}">
                <a16:creationId xmlns:a16="http://schemas.microsoft.com/office/drawing/2014/main" id="{C424EE19-B616-4BFF-BBA8-74F1FE484B82}"/>
              </a:ext>
            </a:extLst>
          </p:cNvPr>
          <p:cNvSpPr txBox="1"/>
          <p:nvPr/>
        </p:nvSpPr>
        <p:spPr>
          <a:xfrm>
            <a:off x="5209758" y="5569151"/>
            <a:ext cx="17724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Porcs à l’engrais (kWh/PC)</a:t>
            </a:r>
          </a:p>
        </p:txBody>
      </p:sp>
      <p:sp>
        <p:nvSpPr>
          <p:cNvPr id="141" name="ZoneTexte 140">
            <a:extLst>
              <a:ext uri="{FF2B5EF4-FFF2-40B4-BE49-F238E27FC236}">
                <a16:creationId xmlns:a16="http://schemas.microsoft.com/office/drawing/2014/main" id="{AA529E29-3D6F-4635-BB33-ED9056667F6F}"/>
              </a:ext>
            </a:extLst>
          </p:cNvPr>
          <p:cNvSpPr txBox="1"/>
          <p:nvPr/>
        </p:nvSpPr>
        <p:spPr>
          <a:xfrm>
            <a:off x="4555173" y="4109879"/>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sp>
        <p:nvSpPr>
          <p:cNvPr id="142" name="ZoneTexte 141">
            <a:extLst>
              <a:ext uri="{FF2B5EF4-FFF2-40B4-BE49-F238E27FC236}">
                <a16:creationId xmlns:a16="http://schemas.microsoft.com/office/drawing/2014/main" id="{C4D42F9D-D8E1-4556-BEB9-C6F4BB085CFD}"/>
              </a:ext>
            </a:extLst>
          </p:cNvPr>
          <p:cNvSpPr txBox="1"/>
          <p:nvPr/>
        </p:nvSpPr>
        <p:spPr>
          <a:xfrm>
            <a:off x="5280142" y="4077137"/>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27</a:t>
            </a:r>
          </a:p>
        </p:txBody>
      </p:sp>
      <p:sp>
        <p:nvSpPr>
          <p:cNvPr id="143" name="ZoneTexte 142">
            <a:extLst>
              <a:ext uri="{FF2B5EF4-FFF2-40B4-BE49-F238E27FC236}">
                <a16:creationId xmlns:a16="http://schemas.microsoft.com/office/drawing/2014/main" id="{49FB4802-375F-43A7-B812-D4937F085F82}"/>
              </a:ext>
            </a:extLst>
          </p:cNvPr>
          <p:cNvSpPr txBox="1"/>
          <p:nvPr/>
        </p:nvSpPr>
        <p:spPr>
          <a:xfrm>
            <a:off x="5999405" y="4332074"/>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19</a:t>
            </a:r>
          </a:p>
        </p:txBody>
      </p:sp>
      <p:sp>
        <p:nvSpPr>
          <p:cNvPr id="144" name="ZoneTexte 143">
            <a:extLst>
              <a:ext uri="{FF2B5EF4-FFF2-40B4-BE49-F238E27FC236}">
                <a16:creationId xmlns:a16="http://schemas.microsoft.com/office/drawing/2014/main" id="{541A0B3B-E14E-4BF9-A20D-6CA77740344D}"/>
              </a:ext>
            </a:extLst>
          </p:cNvPr>
          <p:cNvSpPr txBox="1"/>
          <p:nvPr/>
        </p:nvSpPr>
        <p:spPr>
          <a:xfrm>
            <a:off x="6816373" y="4109126"/>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26</a:t>
            </a:r>
          </a:p>
        </p:txBody>
      </p:sp>
      <p:sp>
        <p:nvSpPr>
          <p:cNvPr id="145" name="ZoneTexte 144">
            <a:extLst>
              <a:ext uri="{FF2B5EF4-FFF2-40B4-BE49-F238E27FC236}">
                <a16:creationId xmlns:a16="http://schemas.microsoft.com/office/drawing/2014/main" id="{24809F0C-02D6-419A-A00A-7CAAA177D467}"/>
              </a:ext>
            </a:extLst>
          </p:cNvPr>
          <p:cNvSpPr txBox="1"/>
          <p:nvPr/>
        </p:nvSpPr>
        <p:spPr>
          <a:xfrm>
            <a:off x="904239" y="3602426"/>
            <a:ext cx="4216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269</a:t>
            </a:r>
          </a:p>
        </p:txBody>
      </p:sp>
      <p:sp>
        <p:nvSpPr>
          <p:cNvPr id="146" name="ZoneTexte 145">
            <a:extLst>
              <a:ext uri="{FF2B5EF4-FFF2-40B4-BE49-F238E27FC236}">
                <a16:creationId xmlns:a16="http://schemas.microsoft.com/office/drawing/2014/main" id="{B5476596-3B14-42E5-8B92-352518CEB99D}"/>
              </a:ext>
            </a:extLst>
          </p:cNvPr>
          <p:cNvSpPr txBox="1"/>
          <p:nvPr/>
        </p:nvSpPr>
        <p:spPr>
          <a:xfrm>
            <a:off x="1622419" y="3406291"/>
            <a:ext cx="4224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297</a:t>
            </a:r>
          </a:p>
        </p:txBody>
      </p:sp>
      <p:sp>
        <p:nvSpPr>
          <p:cNvPr id="147" name="ZoneTexte 146">
            <a:extLst>
              <a:ext uri="{FF2B5EF4-FFF2-40B4-BE49-F238E27FC236}">
                <a16:creationId xmlns:a16="http://schemas.microsoft.com/office/drawing/2014/main" id="{6A899512-9E8C-447C-B13A-DFAC76BEB9AE}"/>
              </a:ext>
            </a:extLst>
          </p:cNvPr>
          <p:cNvSpPr txBox="1"/>
          <p:nvPr/>
        </p:nvSpPr>
        <p:spPr>
          <a:xfrm>
            <a:off x="2346498" y="3345426"/>
            <a:ext cx="41976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299</a:t>
            </a:r>
          </a:p>
        </p:txBody>
      </p:sp>
      <p:sp>
        <p:nvSpPr>
          <p:cNvPr id="148" name="ZoneTexte 147">
            <a:extLst>
              <a:ext uri="{FF2B5EF4-FFF2-40B4-BE49-F238E27FC236}">
                <a16:creationId xmlns:a16="http://schemas.microsoft.com/office/drawing/2014/main" id="{4C13578D-00E8-44AB-8295-5E01EEEC9305}"/>
              </a:ext>
            </a:extLst>
          </p:cNvPr>
          <p:cNvSpPr txBox="1"/>
          <p:nvPr/>
        </p:nvSpPr>
        <p:spPr>
          <a:xfrm>
            <a:off x="3147253" y="3841110"/>
            <a:ext cx="40151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212</a:t>
            </a:r>
          </a:p>
        </p:txBody>
      </p:sp>
      <p:cxnSp>
        <p:nvCxnSpPr>
          <p:cNvPr id="150" name="Connecteur droit 149">
            <a:extLst>
              <a:ext uri="{FF2B5EF4-FFF2-40B4-BE49-F238E27FC236}">
                <a16:creationId xmlns:a16="http://schemas.microsoft.com/office/drawing/2014/main" id="{4C56EDC1-504A-42DE-821A-9C3E404DC6EF}"/>
              </a:ext>
            </a:extLst>
          </p:cNvPr>
          <p:cNvCxnSpPr>
            <a:cxnSpLocks/>
          </p:cNvCxnSpPr>
          <p:nvPr/>
        </p:nvCxnSpPr>
        <p:spPr>
          <a:xfrm flipH="1" flipV="1">
            <a:off x="9518664" y="3493378"/>
            <a:ext cx="225803" cy="14080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Connecteur droit 152">
            <a:extLst>
              <a:ext uri="{FF2B5EF4-FFF2-40B4-BE49-F238E27FC236}">
                <a16:creationId xmlns:a16="http://schemas.microsoft.com/office/drawing/2014/main" id="{08C22030-5348-4F3F-A1A7-86903486091B}"/>
              </a:ext>
            </a:extLst>
          </p:cNvPr>
          <p:cNvCxnSpPr>
            <a:cxnSpLocks/>
            <a:endCxn id="114" idx="3"/>
          </p:cNvCxnSpPr>
          <p:nvPr/>
        </p:nvCxnSpPr>
        <p:spPr>
          <a:xfrm flipH="1" flipV="1">
            <a:off x="9716888" y="3461660"/>
            <a:ext cx="27274" cy="140972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5" name="Connecteur droit 154">
            <a:extLst>
              <a:ext uri="{FF2B5EF4-FFF2-40B4-BE49-F238E27FC236}">
                <a16:creationId xmlns:a16="http://schemas.microsoft.com/office/drawing/2014/main" id="{4DF144D1-C5C2-40D8-B77F-96C941572F23}"/>
              </a:ext>
            </a:extLst>
          </p:cNvPr>
          <p:cNvCxnSpPr>
            <a:cxnSpLocks/>
          </p:cNvCxnSpPr>
          <p:nvPr/>
        </p:nvCxnSpPr>
        <p:spPr>
          <a:xfrm flipH="1" flipV="1">
            <a:off x="9270346" y="3537096"/>
            <a:ext cx="471922" cy="133222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7" name="Connecteur droit 156">
            <a:extLst>
              <a:ext uri="{FF2B5EF4-FFF2-40B4-BE49-F238E27FC236}">
                <a16:creationId xmlns:a16="http://schemas.microsoft.com/office/drawing/2014/main" id="{1A34EFAF-21AA-42FA-9A3D-E2E8A92AD43B}"/>
              </a:ext>
            </a:extLst>
          </p:cNvPr>
          <p:cNvCxnSpPr>
            <a:cxnSpLocks/>
          </p:cNvCxnSpPr>
          <p:nvPr/>
        </p:nvCxnSpPr>
        <p:spPr>
          <a:xfrm flipH="1" flipV="1">
            <a:off x="9467618" y="3493378"/>
            <a:ext cx="274649" cy="135646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8" name="Corde 117">
            <a:extLst>
              <a:ext uri="{FF2B5EF4-FFF2-40B4-BE49-F238E27FC236}">
                <a16:creationId xmlns:a16="http://schemas.microsoft.com/office/drawing/2014/main" id="{F1EC7F6B-99E3-4FD9-9315-1D31A96CBAC6}"/>
              </a:ext>
            </a:extLst>
          </p:cNvPr>
          <p:cNvSpPr/>
          <p:nvPr/>
        </p:nvSpPr>
        <p:spPr>
          <a:xfrm>
            <a:off x="9094747" y="4191001"/>
            <a:ext cx="1375954" cy="1452155"/>
          </a:xfrm>
          <a:prstGeom prst="chord">
            <a:avLst>
              <a:gd name="adj1" fmla="val 10695341"/>
              <a:gd name="adj2" fmla="val 14808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 coins arrondis 119">
            <a:extLst>
              <a:ext uri="{FF2B5EF4-FFF2-40B4-BE49-F238E27FC236}">
                <a16:creationId xmlns:a16="http://schemas.microsoft.com/office/drawing/2014/main" id="{9A871ABF-EBF2-4342-87AF-ABF957FE3F00}"/>
              </a:ext>
            </a:extLst>
          </p:cNvPr>
          <p:cNvSpPr/>
          <p:nvPr/>
        </p:nvSpPr>
        <p:spPr>
          <a:xfrm>
            <a:off x="9220091" y="4834187"/>
            <a:ext cx="1114156" cy="386205"/>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ZoneTexte 120">
            <a:extLst>
              <a:ext uri="{FF2B5EF4-FFF2-40B4-BE49-F238E27FC236}">
                <a16:creationId xmlns:a16="http://schemas.microsoft.com/office/drawing/2014/main" id="{C5DC4964-34CB-4D86-9882-B016D5EA868E}"/>
              </a:ext>
            </a:extLst>
          </p:cNvPr>
          <p:cNvSpPr txBox="1"/>
          <p:nvPr/>
        </p:nvSpPr>
        <p:spPr>
          <a:xfrm>
            <a:off x="9270346" y="4858012"/>
            <a:ext cx="10900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panose="020F0502020204030204"/>
                <a:ea typeface="+mn-ea"/>
                <a:cs typeface="+mn-cs"/>
              </a:rPr>
              <a:t>Conso </a:t>
            </a:r>
            <a:r>
              <a:rPr kumimoji="0" lang="fr-FR" sz="1600" b="1" i="0" u="none" strike="noStrike" kern="1200" cap="none" spc="0" normalizeH="0" baseline="0" noProof="0" dirty="0" err="1">
                <a:ln>
                  <a:noFill/>
                </a:ln>
                <a:solidFill>
                  <a:prstClr val="white"/>
                </a:solidFill>
                <a:effectLst/>
                <a:uLnTx/>
                <a:uFillTx/>
                <a:latin typeface="Calibri" panose="020F0502020204030204"/>
                <a:ea typeface="+mn-ea"/>
                <a:cs typeface="+mn-cs"/>
              </a:rPr>
              <a:t>Eg</a:t>
            </a:r>
            <a:endParaRPr kumimoji="0" lang="fr-FR"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9" name="ZoneTexte 158">
            <a:extLst>
              <a:ext uri="{FF2B5EF4-FFF2-40B4-BE49-F238E27FC236}">
                <a16:creationId xmlns:a16="http://schemas.microsoft.com/office/drawing/2014/main" id="{9B0C3812-CA60-4861-8203-B8D0F6B5D7E9}"/>
              </a:ext>
            </a:extLst>
          </p:cNvPr>
          <p:cNvSpPr txBox="1"/>
          <p:nvPr/>
        </p:nvSpPr>
        <p:spPr>
          <a:xfrm>
            <a:off x="8189408" y="1915926"/>
            <a:ext cx="28457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Comparaison à des références en considérant un élevage NE de 200 truies</a:t>
            </a:r>
          </a:p>
        </p:txBody>
      </p:sp>
      <p:sp>
        <p:nvSpPr>
          <p:cNvPr id="125" name="Ellipse 124">
            <a:extLst>
              <a:ext uri="{FF2B5EF4-FFF2-40B4-BE49-F238E27FC236}">
                <a16:creationId xmlns:a16="http://schemas.microsoft.com/office/drawing/2014/main" id="{EE1EC9C7-85C4-488E-961C-860A7BBAF7D3}"/>
              </a:ext>
            </a:extLst>
          </p:cNvPr>
          <p:cNvSpPr/>
          <p:nvPr/>
        </p:nvSpPr>
        <p:spPr>
          <a:xfrm>
            <a:off x="9521729" y="3185484"/>
            <a:ext cx="325820" cy="333375"/>
          </a:xfrm>
          <a:prstGeom prst="ellipse">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ZoneTexte 125">
            <a:extLst>
              <a:ext uri="{FF2B5EF4-FFF2-40B4-BE49-F238E27FC236}">
                <a16:creationId xmlns:a16="http://schemas.microsoft.com/office/drawing/2014/main" id="{FF329B4D-45FE-4F62-A66D-6430B51AB91D}"/>
              </a:ext>
            </a:extLst>
          </p:cNvPr>
          <p:cNvSpPr txBox="1"/>
          <p:nvPr/>
        </p:nvSpPr>
        <p:spPr>
          <a:xfrm>
            <a:off x="9467618" y="3216379"/>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100</a:t>
            </a:r>
          </a:p>
        </p:txBody>
      </p:sp>
      <p:sp>
        <p:nvSpPr>
          <p:cNvPr id="71" name="ZoneTexte 70">
            <a:extLst>
              <a:ext uri="{FF2B5EF4-FFF2-40B4-BE49-F238E27FC236}">
                <a16:creationId xmlns:a16="http://schemas.microsoft.com/office/drawing/2014/main" id="{1CA4E7AE-D546-4D3B-B07F-1FB22F48B8CF}"/>
              </a:ext>
            </a:extLst>
          </p:cNvPr>
          <p:cNvSpPr txBox="1"/>
          <p:nvPr/>
        </p:nvSpPr>
        <p:spPr>
          <a:xfrm>
            <a:off x="8570957" y="744344"/>
            <a:ext cx="307727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Beaucoup d’estimations faute de compteur dédié à l’atelier porcin</a:t>
            </a:r>
          </a:p>
        </p:txBody>
      </p:sp>
      <p:pic>
        <p:nvPicPr>
          <p:cNvPr id="72" name="Picture 2" descr="See the source image">
            <a:extLst>
              <a:ext uri="{FF2B5EF4-FFF2-40B4-BE49-F238E27FC236}">
                <a16:creationId xmlns:a16="http://schemas.microsoft.com/office/drawing/2014/main" id="{96EA30E3-0BEA-4BA3-98E0-263D4014B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5028" y="871945"/>
            <a:ext cx="740992" cy="668128"/>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3">
            <a:extLst>
              <a:ext uri="{FF2B5EF4-FFF2-40B4-BE49-F238E27FC236}">
                <a16:creationId xmlns:a16="http://schemas.microsoft.com/office/drawing/2014/main" id="{0595B7A4-CBFD-275E-5B11-681B1A0EA865}"/>
              </a:ext>
            </a:extLst>
          </p:cNvPr>
          <p:cNvPicPr>
            <a:picLocks noChangeAspect="1"/>
          </p:cNvPicPr>
          <p:nvPr/>
        </p:nvPicPr>
        <p:blipFill>
          <a:blip r:embed="rId4"/>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34950857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7B0670-C7A0-4013-B754-F941C01AC10F}"/>
              </a:ext>
            </a:extLst>
          </p:cNvPr>
          <p:cNvSpPr>
            <a:spLocks noGrp="1"/>
          </p:cNvSpPr>
          <p:nvPr>
            <p:ph type="title"/>
          </p:nvPr>
        </p:nvSpPr>
        <p:spPr/>
        <p:txBody>
          <a:bodyPr/>
          <a:lstStyle/>
          <a:p>
            <a:r>
              <a:rPr lang="fr-FR" dirty="0"/>
              <a:t>Bilan Consommation d’énergie</a:t>
            </a:r>
          </a:p>
        </p:txBody>
      </p:sp>
      <p:graphicFrame>
        <p:nvGraphicFramePr>
          <p:cNvPr id="7" name="Tableau 7">
            <a:extLst>
              <a:ext uri="{FF2B5EF4-FFF2-40B4-BE49-F238E27FC236}">
                <a16:creationId xmlns:a16="http://schemas.microsoft.com/office/drawing/2014/main" id="{C2DE97DE-A105-46F0-BB81-5730B7FA76CE}"/>
              </a:ext>
            </a:extLst>
          </p:cNvPr>
          <p:cNvGraphicFramePr>
            <a:graphicFrameLocks noGrp="1"/>
          </p:cNvGraphicFramePr>
          <p:nvPr/>
        </p:nvGraphicFramePr>
        <p:xfrm>
          <a:off x="1033978" y="1089781"/>
          <a:ext cx="10210967" cy="4028440"/>
        </p:xfrm>
        <a:graphic>
          <a:graphicData uri="http://schemas.openxmlformats.org/drawingml/2006/table">
            <a:tbl>
              <a:tblPr firstRow="1" bandRow="1">
                <a:tableStyleId>{7DF18680-E054-41AD-8BC1-D1AEF772440D}</a:tableStyleId>
              </a:tblPr>
              <a:tblGrid>
                <a:gridCol w="2623622">
                  <a:extLst>
                    <a:ext uri="{9D8B030D-6E8A-4147-A177-3AD203B41FA5}">
                      <a16:colId xmlns:a16="http://schemas.microsoft.com/office/drawing/2014/main" val="1688140591"/>
                    </a:ext>
                  </a:extLst>
                </a:gridCol>
                <a:gridCol w="1875390">
                  <a:extLst>
                    <a:ext uri="{9D8B030D-6E8A-4147-A177-3AD203B41FA5}">
                      <a16:colId xmlns:a16="http://schemas.microsoft.com/office/drawing/2014/main" val="3992363474"/>
                    </a:ext>
                  </a:extLst>
                </a:gridCol>
                <a:gridCol w="427672">
                  <a:extLst>
                    <a:ext uri="{9D8B030D-6E8A-4147-A177-3AD203B41FA5}">
                      <a16:colId xmlns:a16="http://schemas.microsoft.com/office/drawing/2014/main" val="454850328"/>
                    </a:ext>
                  </a:extLst>
                </a:gridCol>
                <a:gridCol w="427672">
                  <a:extLst>
                    <a:ext uri="{9D8B030D-6E8A-4147-A177-3AD203B41FA5}">
                      <a16:colId xmlns:a16="http://schemas.microsoft.com/office/drawing/2014/main" val="687135738"/>
                    </a:ext>
                  </a:extLst>
                </a:gridCol>
                <a:gridCol w="427672">
                  <a:extLst>
                    <a:ext uri="{9D8B030D-6E8A-4147-A177-3AD203B41FA5}">
                      <a16:colId xmlns:a16="http://schemas.microsoft.com/office/drawing/2014/main" val="3015212114"/>
                    </a:ext>
                  </a:extLst>
                </a:gridCol>
                <a:gridCol w="427672">
                  <a:extLst>
                    <a:ext uri="{9D8B030D-6E8A-4147-A177-3AD203B41FA5}">
                      <a16:colId xmlns:a16="http://schemas.microsoft.com/office/drawing/2014/main" val="2955561186"/>
                    </a:ext>
                  </a:extLst>
                </a:gridCol>
                <a:gridCol w="4001267">
                  <a:extLst>
                    <a:ext uri="{9D8B030D-6E8A-4147-A177-3AD203B41FA5}">
                      <a16:colId xmlns:a16="http://schemas.microsoft.com/office/drawing/2014/main" val="457141336"/>
                    </a:ext>
                  </a:extLst>
                </a:gridCol>
              </a:tblGrid>
              <a:tr h="370840">
                <a:tc>
                  <a:txBody>
                    <a:bodyPr/>
                    <a:lstStyle/>
                    <a:p>
                      <a:r>
                        <a:rPr lang="fr-FR" dirty="0"/>
                        <a:t>Aspects du bilan</a:t>
                      </a:r>
                    </a:p>
                  </a:txBody>
                  <a:tcPr/>
                </a:tc>
                <a:tc>
                  <a:txBody>
                    <a:bodyPr/>
                    <a:lstStyle/>
                    <a:p>
                      <a:r>
                        <a:rPr lang="fr-FR" dirty="0"/>
                        <a:t>Indicateurs</a:t>
                      </a:r>
                    </a:p>
                  </a:txBody>
                  <a:tcPr/>
                </a:tc>
                <a:tc gridSpan="4">
                  <a:txBody>
                    <a:bodyPr/>
                    <a:lstStyle/>
                    <a:p>
                      <a:r>
                        <a:rPr lang="fr-FR" dirty="0"/>
                        <a:t>Résultats</a:t>
                      </a: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r>
                        <a:rPr lang="fr-FR" dirty="0"/>
                        <a:t>Facteurs explicatifs</a:t>
                      </a:r>
                    </a:p>
                  </a:txBody>
                  <a:tcPr/>
                </a:tc>
                <a:extLst>
                  <a:ext uri="{0D108BD9-81ED-4DB2-BD59-A6C34878D82A}">
                    <a16:rowId xmlns:a16="http://schemas.microsoft.com/office/drawing/2014/main" val="33784031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Performances des unités de production</a:t>
                      </a:r>
                    </a:p>
                    <a:p>
                      <a:endParaRPr lang="fr-FR" dirty="0"/>
                    </a:p>
                  </a:txBody>
                  <a:tcPr/>
                </a:tc>
                <a:tc>
                  <a:txBody>
                    <a:bodyPr/>
                    <a:lstStyle/>
                    <a:p>
                      <a:r>
                        <a:rPr lang="fr-FR" dirty="0"/>
                        <a:t>Conso énergie</a:t>
                      </a:r>
                    </a:p>
                  </a:txBody>
                  <a:tcPr/>
                </a:tc>
                <a:tc>
                  <a:txBody>
                    <a:bodyPr/>
                    <a:lstStyle/>
                    <a:p>
                      <a:r>
                        <a:rPr lang="fr-FR" sz="1400" dirty="0"/>
                        <a:t>M</a:t>
                      </a:r>
                    </a:p>
                  </a:txBody>
                  <a:tcPr>
                    <a:solidFill>
                      <a:schemeClr val="accent6">
                        <a:lumMod val="60000"/>
                        <a:lumOff val="40000"/>
                      </a:schemeClr>
                    </a:solidFill>
                  </a:tcPr>
                </a:tc>
                <a:tc>
                  <a:txBody>
                    <a:bodyPr/>
                    <a:lstStyle/>
                    <a:p>
                      <a:r>
                        <a:rPr lang="fr-FR" sz="1400" dirty="0"/>
                        <a:t>G1</a:t>
                      </a:r>
                    </a:p>
                  </a:txBody>
                  <a:tcPr>
                    <a:solidFill>
                      <a:schemeClr val="accent6">
                        <a:lumMod val="60000"/>
                        <a:lumOff val="40000"/>
                      </a:schemeClr>
                    </a:solidFill>
                  </a:tcPr>
                </a:tc>
                <a:tc>
                  <a:txBody>
                    <a:bodyPr/>
                    <a:lstStyle/>
                    <a:p>
                      <a:r>
                        <a:rPr lang="fr-FR" sz="1400" dirty="0"/>
                        <a:t>G2</a:t>
                      </a:r>
                    </a:p>
                  </a:txBody>
                  <a:tcPr>
                    <a:solidFill>
                      <a:schemeClr val="accent6">
                        <a:lumMod val="60000"/>
                        <a:lumOff val="40000"/>
                      </a:schemeClr>
                    </a:solidFill>
                  </a:tcPr>
                </a:tc>
                <a:tc>
                  <a:txBody>
                    <a:bodyPr/>
                    <a:lstStyle/>
                    <a:p>
                      <a:r>
                        <a:rPr lang="fr-FR" sz="1400" dirty="0"/>
                        <a:t>G3</a:t>
                      </a:r>
                    </a:p>
                  </a:txBody>
                  <a:tcPr>
                    <a:solidFill>
                      <a:schemeClr val="accent6">
                        <a:lumMod val="60000"/>
                        <a:lumOff val="40000"/>
                      </a:schemeClr>
                    </a:solidFill>
                  </a:tcPr>
                </a:tc>
                <a:tc>
                  <a:txBody>
                    <a:bodyPr/>
                    <a:lstStyle/>
                    <a:p>
                      <a:pPr marL="0" lvl="3" indent="0"/>
                      <a:r>
                        <a:rPr lang="fr-FR" dirty="0"/>
                        <a:t>Plutôt des consommations plus faibles que les références</a:t>
                      </a:r>
                    </a:p>
                    <a:p>
                      <a:pPr marL="285750" lvl="4" indent="-285750">
                        <a:buFont typeface="Arial" panose="020B0604020202020204" pitchFamily="34" charset="0"/>
                        <a:buChar char="•"/>
                      </a:pPr>
                      <a:r>
                        <a:rPr lang="fr-FR" dirty="0">
                          <a:latin typeface="+mn-lt"/>
                        </a:rPr>
                        <a:t>17,5% élevages enquêtés avec paille ou plein air : moins de consommations d’énergie liées au chauffage et à la ventilation (postes qui représentent 85% de l’énergie consommées dans les élevages en bâtiment à ventilation dynamique)</a:t>
                      </a:r>
                    </a:p>
                    <a:p>
                      <a:pPr marL="285750" lvl="4" indent="-285750">
                        <a:buFont typeface="Arial" panose="020B0604020202020204" pitchFamily="34" charset="0"/>
                        <a:buChar char="•"/>
                      </a:pPr>
                      <a:r>
                        <a:rPr lang="fr-FR" dirty="0">
                          <a:latin typeface="+mn-lt"/>
                        </a:rPr>
                        <a:t>14% des éleveurs enquêtés produisent ou consomment de l’énergie renouvelable (moins de consommation d’énergie fossile)</a:t>
                      </a:r>
                    </a:p>
                  </a:txBody>
                  <a:tcPr/>
                </a:tc>
                <a:extLst>
                  <a:ext uri="{0D108BD9-81ED-4DB2-BD59-A6C34878D82A}">
                    <a16:rowId xmlns:a16="http://schemas.microsoft.com/office/drawing/2014/main" val="1783270193"/>
                  </a:ext>
                </a:extLst>
              </a:tr>
            </a:tbl>
          </a:graphicData>
        </a:graphic>
      </p:graphicFrame>
      <p:pic>
        <p:nvPicPr>
          <p:cNvPr id="5" name="Picture 2" descr="Afficher l’image source">
            <a:extLst>
              <a:ext uri="{FF2B5EF4-FFF2-40B4-BE49-F238E27FC236}">
                <a16:creationId xmlns:a16="http://schemas.microsoft.com/office/drawing/2014/main" id="{5B3C8F14-14CF-4064-925A-5197DD3BF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1044" y="-2803"/>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3">
            <a:extLst>
              <a:ext uri="{FF2B5EF4-FFF2-40B4-BE49-F238E27FC236}">
                <a16:creationId xmlns:a16="http://schemas.microsoft.com/office/drawing/2014/main" id="{FD938E32-F58E-F042-2F36-C6E300154B14}"/>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1320120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6009335" y="3152140"/>
            <a:ext cx="1184910" cy="1365250"/>
          </a:xfrm>
          <a:custGeom>
            <a:avLst/>
            <a:gdLst/>
            <a:ahLst/>
            <a:cxnLst/>
            <a:rect l="l" t="t" r="r" b="b"/>
            <a:pathLst>
              <a:path w="1184909" h="1365250">
                <a:moveTo>
                  <a:pt x="324497" y="491629"/>
                </a:moveTo>
                <a:lnTo>
                  <a:pt x="322592" y="482155"/>
                </a:lnTo>
                <a:lnTo>
                  <a:pt x="317373" y="474408"/>
                </a:lnTo>
                <a:lnTo>
                  <a:pt x="309638" y="469188"/>
                </a:lnTo>
                <a:lnTo>
                  <a:pt x="300164" y="467283"/>
                </a:lnTo>
                <a:lnTo>
                  <a:pt x="290690" y="469188"/>
                </a:lnTo>
                <a:lnTo>
                  <a:pt x="282956" y="474408"/>
                </a:lnTo>
                <a:lnTo>
                  <a:pt x="277736" y="482155"/>
                </a:lnTo>
                <a:lnTo>
                  <a:pt x="275818" y="491629"/>
                </a:lnTo>
                <a:lnTo>
                  <a:pt x="275818" y="698144"/>
                </a:lnTo>
                <a:lnTo>
                  <a:pt x="272313" y="715518"/>
                </a:lnTo>
                <a:lnTo>
                  <a:pt x="262763" y="729716"/>
                </a:lnTo>
                <a:lnTo>
                  <a:pt x="248577" y="739279"/>
                </a:lnTo>
                <a:lnTo>
                  <a:pt x="229743" y="742797"/>
                </a:lnTo>
                <a:lnTo>
                  <a:pt x="229743" y="491629"/>
                </a:lnTo>
                <a:lnTo>
                  <a:pt x="227825" y="482155"/>
                </a:lnTo>
                <a:lnTo>
                  <a:pt x="222618" y="474408"/>
                </a:lnTo>
                <a:lnTo>
                  <a:pt x="214884" y="469188"/>
                </a:lnTo>
                <a:lnTo>
                  <a:pt x="205409" y="467283"/>
                </a:lnTo>
                <a:lnTo>
                  <a:pt x="195935" y="469188"/>
                </a:lnTo>
                <a:lnTo>
                  <a:pt x="188201" y="474408"/>
                </a:lnTo>
                <a:lnTo>
                  <a:pt x="182981" y="482155"/>
                </a:lnTo>
                <a:lnTo>
                  <a:pt x="181063" y="491629"/>
                </a:lnTo>
                <a:lnTo>
                  <a:pt x="181063" y="743280"/>
                </a:lnTo>
                <a:lnTo>
                  <a:pt x="137807" y="743280"/>
                </a:lnTo>
                <a:lnTo>
                  <a:pt x="137807" y="491629"/>
                </a:lnTo>
                <a:lnTo>
                  <a:pt x="135902" y="482155"/>
                </a:lnTo>
                <a:lnTo>
                  <a:pt x="130683" y="474408"/>
                </a:lnTo>
                <a:lnTo>
                  <a:pt x="122948" y="469188"/>
                </a:lnTo>
                <a:lnTo>
                  <a:pt x="113474" y="467283"/>
                </a:lnTo>
                <a:lnTo>
                  <a:pt x="104000" y="469188"/>
                </a:lnTo>
                <a:lnTo>
                  <a:pt x="96266" y="474408"/>
                </a:lnTo>
                <a:lnTo>
                  <a:pt x="91046" y="482155"/>
                </a:lnTo>
                <a:lnTo>
                  <a:pt x="89141" y="491629"/>
                </a:lnTo>
                <a:lnTo>
                  <a:pt x="89141" y="742797"/>
                </a:lnTo>
                <a:lnTo>
                  <a:pt x="73088" y="738162"/>
                </a:lnTo>
                <a:lnTo>
                  <a:pt x="60236" y="728332"/>
                </a:lnTo>
                <a:lnTo>
                  <a:pt x="51701" y="714578"/>
                </a:lnTo>
                <a:lnTo>
                  <a:pt x="48666" y="698144"/>
                </a:lnTo>
                <a:lnTo>
                  <a:pt x="48666" y="491629"/>
                </a:lnTo>
                <a:lnTo>
                  <a:pt x="46748" y="482155"/>
                </a:lnTo>
                <a:lnTo>
                  <a:pt x="41541" y="474408"/>
                </a:lnTo>
                <a:lnTo>
                  <a:pt x="33794" y="469188"/>
                </a:lnTo>
                <a:lnTo>
                  <a:pt x="24333" y="467283"/>
                </a:lnTo>
                <a:lnTo>
                  <a:pt x="14859" y="469188"/>
                </a:lnTo>
                <a:lnTo>
                  <a:pt x="7124" y="474408"/>
                </a:lnTo>
                <a:lnTo>
                  <a:pt x="1905" y="482155"/>
                </a:lnTo>
                <a:lnTo>
                  <a:pt x="0" y="491629"/>
                </a:lnTo>
                <a:lnTo>
                  <a:pt x="0" y="698144"/>
                </a:lnTo>
                <a:lnTo>
                  <a:pt x="7366" y="734453"/>
                </a:lnTo>
                <a:lnTo>
                  <a:pt x="27355" y="764108"/>
                </a:lnTo>
                <a:lnTo>
                  <a:pt x="56997" y="784123"/>
                </a:lnTo>
                <a:lnTo>
                  <a:pt x="93281" y="791502"/>
                </a:lnTo>
                <a:lnTo>
                  <a:pt x="125742" y="791502"/>
                </a:lnTo>
                <a:lnTo>
                  <a:pt x="125742" y="1363789"/>
                </a:lnTo>
                <a:lnTo>
                  <a:pt x="191122" y="1363789"/>
                </a:lnTo>
                <a:lnTo>
                  <a:pt x="191122" y="791984"/>
                </a:lnTo>
                <a:lnTo>
                  <a:pt x="231203" y="791984"/>
                </a:lnTo>
                <a:lnTo>
                  <a:pt x="267563" y="784567"/>
                </a:lnTo>
                <a:lnTo>
                  <a:pt x="297230" y="764476"/>
                </a:lnTo>
                <a:lnTo>
                  <a:pt x="317220" y="734720"/>
                </a:lnTo>
                <a:lnTo>
                  <a:pt x="324497" y="698309"/>
                </a:lnTo>
                <a:lnTo>
                  <a:pt x="324497" y="491629"/>
                </a:lnTo>
                <a:close/>
              </a:path>
              <a:path w="1184909" h="1365250">
                <a:moveTo>
                  <a:pt x="1184363" y="989736"/>
                </a:moveTo>
                <a:lnTo>
                  <a:pt x="1167815" y="921956"/>
                </a:lnTo>
                <a:lnTo>
                  <a:pt x="1123797" y="867841"/>
                </a:lnTo>
                <a:lnTo>
                  <a:pt x="1119466" y="864666"/>
                </a:lnTo>
                <a:lnTo>
                  <a:pt x="1119466" y="1240510"/>
                </a:lnTo>
                <a:lnTo>
                  <a:pt x="1089418" y="1252982"/>
                </a:lnTo>
                <a:lnTo>
                  <a:pt x="1058570" y="1263154"/>
                </a:lnTo>
                <a:lnTo>
                  <a:pt x="1027036" y="1270965"/>
                </a:lnTo>
                <a:lnTo>
                  <a:pt x="994968" y="1276388"/>
                </a:lnTo>
                <a:lnTo>
                  <a:pt x="994651" y="1274114"/>
                </a:lnTo>
                <a:lnTo>
                  <a:pt x="974356" y="1128382"/>
                </a:lnTo>
                <a:lnTo>
                  <a:pt x="967803" y="1081303"/>
                </a:lnTo>
                <a:lnTo>
                  <a:pt x="967270" y="1079677"/>
                </a:lnTo>
                <a:lnTo>
                  <a:pt x="964107" y="1070140"/>
                </a:lnTo>
                <a:lnTo>
                  <a:pt x="956945" y="1061262"/>
                </a:lnTo>
                <a:lnTo>
                  <a:pt x="947204" y="1055408"/>
                </a:lnTo>
                <a:lnTo>
                  <a:pt x="935659" y="1053287"/>
                </a:lnTo>
                <a:lnTo>
                  <a:pt x="928484" y="1053287"/>
                </a:lnTo>
                <a:lnTo>
                  <a:pt x="950112" y="842962"/>
                </a:lnTo>
                <a:lnTo>
                  <a:pt x="985380" y="858139"/>
                </a:lnTo>
                <a:lnTo>
                  <a:pt x="1019403" y="875842"/>
                </a:lnTo>
                <a:lnTo>
                  <a:pt x="1052106" y="896048"/>
                </a:lnTo>
                <a:lnTo>
                  <a:pt x="1083157" y="918552"/>
                </a:lnTo>
                <a:lnTo>
                  <a:pt x="1109383" y="950379"/>
                </a:lnTo>
                <a:lnTo>
                  <a:pt x="1119378" y="989736"/>
                </a:lnTo>
                <a:lnTo>
                  <a:pt x="1119466" y="1240510"/>
                </a:lnTo>
                <a:lnTo>
                  <a:pt x="1119466" y="864666"/>
                </a:lnTo>
                <a:lnTo>
                  <a:pt x="1089926" y="842962"/>
                </a:lnTo>
                <a:lnTo>
                  <a:pt x="1086205" y="840219"/>
                </a:lnTo>
                <a:lnTo>
                  <a:pt x="1046391" y="816432"/>
                </a:lnTo>
                <a:lnTo>
                  <a:pt x="1040307" y="813409"/>
                </a:lnTo>
                <a:lnTo>
                  <a:pt x="1004722" y="795756"/>
                </a:lnTo>
                <a:lnTo>
                  <a:pt x="1004265" y="795553"/>
                </a:lnTo>
                <a:lnTo>
                  <a:pt x="961517" y="777455"/>
                </a:lnTo>
                <a:lnTo>
                  <a:pt x="917130" y="760818"/>
                </a:lnTo>
                <a:lnTo>
                  <a:pt x="907796" y="756983"/>
                </a:lnTo>
                <a:lnTo>
                  <a:pt x="907796" y="1104023"/>
                </a:lnTo>
                <a:lnTo>
                  <a:pt x="905891" y="1113510"/>
                </a:lnTo>
                <a:lnTo>
                  <a:pt x="900671" y="1121244"/>
                </a:lnTo>
                <a:lnTo>
                  <a:pt x="892937" y="1126464"/>
                </a:lnTo>
                <a:lnTo>
                  <a:pt x="883462" y="1128382"/>
                </a:lnTo>
                <a:lnTo>
                  <a:pt x="873988" y="1126464"/>
                </a:lnTo>
                <a:lnTo>
                  <a:pt x="866254" y="1121244"/>
                </a:lnTo>
                <a:lnTo>
                  <a:pt x="861034" y="1113510"/>
                </a:lnTo>
                <a:lnTo>
                  <a:pt x="859116" y="1104023"/>
                </a:lnTo>
                <a:lnTo>
                  <a:pt x="861034" y="1094549"/>
                </a:lnTo>
                <a:lnTo>
                  <a:pt x="900671" y="1086802"/>
                </a:lnTo>
                <a:lnTo>
                  <a:pt x="907796" y="1104023"/>
                </a:lnTo>
                <a:lnTo>
                  <a:pt x="907796" y="756983"/>
                </a:lnTo>
                <a:lnTo>
                  <a:pt x="871423" y="742035"/>
                </a:lnTo>
                <a:lnTo>
                  <a:pt x="871423" y="813587"/>
                </a:lnTo>
                <a:lnTo>
                  <a:pt x="846874" y="1053287"/>
                </a:lnTo>
                <a:lnTo>
                  <a:pt x="480707" y="1053287"/>
                </a:lnTo>
                <a:lnTo>
                  <a:pt x="469709" y="946315"/>
                </a:lnTo>
                <a:lnTo>
                  <a:pt x="469709" y="1104023"/>
                </a:lnTo>
                <a:lnTo>
                  <a:pt x="467791" y="1113510"/>
                </a:lnTo>
                <a:lnTo>
                  <a:pt x="462572" y="1121244"/>
                </a:lnTo>
                <a:lnTo>
                  <a:pt x="454837" y="1126464"/>
                </a:lnTo>
                <a:lnTo>
                  <a:pt x="445363" y="1128382"/>
                </a:lnTo>
                <a:lnTo>
                  <a:pt x="435889" y="1126464"/>
                </a:lnTo>
                <a:lnTo>
                  <a:pt x="428155" y="1121244"/>
                </a:lnTo>
                <a:lnTo>
                  <a:pt x="422948" y="1113510"/>
                </a:lnTo>
                <a:lnTo>
                  <a:pt x="421030" y="1104023"/>
                </a:lnTo>
                <a:lnTo>
                  <a:pt x="422948" y="1094549"/>
                </a:lnTo>
                <a:lnTo>
                  <a:pt x="428155" y="1086802"/>
                </a:lnTo>
                <a:lnTo>
                  <a:pt x="435889" y="1081582"/>
                </a:lnTo>
                <a:lnTo>
                  <a:pt x="445363" y="1079677"/>
                </a:lnTo>
                <a:lnTo>
                  <a:pt x="454837" y="1081582"/>
                </a:lnTo>
                <a:lnTo>
                  <a:pt x="462572" y="1086802"/>
                </a:lnTo>
                <a:lnTo>
                  <a:pt x="467791" y="1094549"/>
                </a:lnTo>
                <a:lnTo>
                  <a:pt x="469709" y="1104023"/>
                </a:lnTo>
                <a:lnTo>
                  <a:pt x="469709" y="946315"/>
                </a:lnTo>
                <a:lnTo>
                  <a:pt x="459193" y="844016"/>
                </a:lnTo>
                <a:lnTo>
                  <a:pt x="456158" y="814501"/>
                </a:lnTo>
                <a:lnTo>
                  <a:pt x="459409" y="813358"/>
                </a:lnTo>
                <a:lnTo>
                  <a:pt x="499973" y="833285"/>
                </a:lnTo>
                <a:lnTo>
                  <a:pt x="548944" y="848080"/>
                </a:lnTo>
                <a:lnTo>
                  <a:pt x="604621" y="857313"/>
                </a:lnTo>
                <a:lnTo>
                  <a:pt x="665149" y="860501"/>
                </a:lnTo>
                <a:lnTo>
                  <a:pt x="725678" y="857313"/>
                </a:lnTo>
                <a:lnTo>
                  <a:pt x="781354" y="848080"/>
                </a:lnTo>
                <a:lnTo>
                  <a:pt x="830389" y="833272"/>
                </a:lnTo>
                <a:lnTo>
                  <a:pt x="870889" y="813409"/>
                </a:lnTo>
                <a:lnTo>
                  <a:pt x="871423" y="813587"/>
                </a:lnTo>
                <a:lnTo>
                  <a:pt x="871423" y="742035"/>
                </a:lnTo>
                <a:lnTo>
                  <a:pt x="837628" y="728129"/>
                </a:lnTo>
                <a:lnTo>
                  <a:pt x="831469" y="725678"/>
                </a:lnTo>
                <a:lnTo>
                  <a:pt x="827430" y="719721"/>
                </a:lnTo>
                <a:lnTo>
                  <a:pt x="827405" y="711466"/>
                </a:lnTo>
                <a:lnTo>
                  <a:pt x="827532" y="673227"/>
                </a:lnTo>
                <a:lnTo>
                  <a:pt x="835393" y="665670"/>
                </a:lnTo>
                <a:lnTo>
                  <a:pt x="861148" y="640956"/>
                </a:lnTo>
                <a:lnTo>
                  <a:pt x="888250" y="603504"/>
                </a:lnTo>
                <a:lnTo>
                  <a:pt x="908202" y="562000"/>
                </a:lnTo>
                <a:lnTo>
                  <a:pt x="920534" y="517410"/>
                </a:lnTo>
                <a:lnTo>
                  <a:pt x="924750" y="470852"/>
                </a:lnTo>
                <a:lnTo>
                  <a:pt x="924750" y="348157"/>
                </a:lnTo>
                <a:lnTo>
                  <a:pt x="1013663" y="361696"/>
                </a:lnTo>
                <a:lnTo>
                  <a:pt x="1071156" y="373367"/>
                </a:lnTo>
                <a:lnTo>
                  <a:pt x="1103947" y="378460"/>
                </a:lnTo>
                <a:lnTo>
                  <a:pt x="1118692" y="372313"/>
                </a:lnTo>
                <a:lnTo>
                  <a:pt x="1122121" y="350227"/>
                </a:lnTo>
                <a:lnTo>
                  <a:pt x="1121575" y="348157"/>
                </a:lnTo>
                <a:lnTo>
                  <a:pt x="1117955" y="334670"/>
                </a:lnTo>
                <a:lnTo>
                  <a:pt x="1117333" y="332333"/>
                </a:lnTo>
                <a:lnTo>
                  <a:pt x="1073061" y="292519"/>
                </a:lnTo>
                <a:lnTo>
                  <a:pt x="1030605" y="270611"/>
                </a:lnTo>
                <a:lnTo>
                  <a:pt x="972591" y="247357"/>
                </a:lnTo>
                <a:lnTo>
                  <a:pt x="897559" y="222770"/>
                </a:lnTo>
                <a:lnTo>
                  <a:pt x="890739" y="178435"/>
                </a:lnTo>
                <a:lnTo>
                  <a:pt x="880059" y="129387"/>
                </a:lnTo>
                <a:lnTo>
                  <a:pt x="865136" y="81318"/>
                </a:lnTo>
                <a:lnTo>
                  <a:pt x="859853" y="70129"/>
                </a:lnTo>
                <a:lnTo>
                  <a:pt x="859853" y="341541"/>
                </a:lnTo>
                <a:lnTo>
                  <a:pt x="859853" y="470852"/>
                </a:lnTo>
                <a:lnTo>
                  <a:pt x="854710" y="515518"/>
                </a:lnTo>
                <a:lnTo>
                  <a:pt x="840066" y="556526"/>
                </a:lnTo>
                <a:lnTo>
                  <a:pt x="817079" y="592696"/>
                </a:lnTo>
                <a:lnTo>
                  <a:pt x="794118" y="615683"/>
                </a:lnTo>
                <a:lnTo>
                  <a:pt x="794118" y="777252"/>
                </a:lnTo>
                <a:lnTo>
                  <a:pt x="762469" y="785495"/>
                </a:lnTo>
                <a:lnTo>
                  <a:pt x="730326" y="791298"/>
                </a:lnTo>
                <a:lnTo>
                  <a:pt x="697839" y="794664"/>
                </a:lnTo>
                <a:lnTo>
                  <a:pt x="665149" y="795553"/>
                </a:lnTo>
                <a:lnTo>
                  <a:pt x="632434" y="794651"/>
                </a:lnTo>
                <a:lnTo>
                  <a:pt x="599935" y="791286"/>
                </a:lnTo>
                <a:lnTo>
                  <a:pt x="567778" y="785469"/>
                </a:lnTo>
                <a:lnTo>
                  <a:pt x="536105" y="777227"/>
                </a:lnTo>
                <a:lnTo>
                  <a:pt x="549478" y="764298"/>
                </a:lnTo>
                <a:lnTo>
                  <a:pt x="559435" y="748855"/>
                </a:lnTo>
                <a:lnTo>
                  <a:pt x="565645" y="731570"/>
                </a:lnTo>
                <a:lnTo>
                  <a:pt x="567791" y="713092"/>
                </a:lnTo>
                <a:lnTo>
                  <a:pt x="567791" y="711466"/>
                </a:lnTo>
                <a:lnTo>
                  <a:pt x="615784" y="725817"/>
                </a:lnTo>
                <a:lnTo>
                  <a:pt x="665187" y="730592"/>
                </a:lnTo>
                <a:lnTo>
                  <a:pt x="714590" y="725817"/>
                </a:lnTo>
                <a:lnTo>
                  <a:pt x="762584" y="711466"/>
                </a:lnTo>
                <a:lnTo>
                  <a:pt x="762584" y="713092"/>
                </a:lnTo>
                <a:lnTo>
                  <a:pt x="764692" y="731570"/>
                </a:lnTo>
                <a:lnTo>
                  <a:pt x="770864" y="748855"/>
                </a:lnTo>
                <a:lnTo>
                  <a:pt x="780783" y="764311"/>
                </a:lnTo>
                <a:lnTo>
                  <a:pt x="794118" y="777252"/>
                </a:lnTo>
                <a:lnTo>
                  <a:pt x="794118" y="615683"/>
                </a:lnTo>
                <a:lnTo>
                  <a:pt x="786930" y="622871"/>
                </a:lnTo>
                <a:lnTo>
                  <a:pt x="750773" y="645871"/>
                </a:lnTo>
                <a:lnTo>
                  <a:pt x="709790" y="660527"/>
                </a:lnTo>
                <a:lnTo>
                  <a:pt x="665149" y="665670"/>
                </a:lnTo>
                <a:lnTo>
                  <a:pt x="620496" y="660527"/>
                </a:lnTo>
                <a:lnTo>
                  <a:pt x="579513" y="645871"/>
                </a:lnTo>
                <a:lnTo>
                  <a:pt x="543369" y="622871"/>
                </a:lnTo>
                <a:lnTo>
                  <a:pt x="513207" y="592696"/>
                </a:lnTo>
                <a:lnTo>
                  <a:pt x="490232" y="556526"/>
                </a:lnTo>
                <a:lnTo>
                  <a:pt x="475576" y="515518"/>
                </a:lnTo>
                <a:lnTo>
                  <a:pt x="470433" y="470852"/>
                </a:lnTo>
                <a:lnTo>
                  <a:pt x="470433" y="402742"/>
                </a:lnTo>
                <a:lnTo>
                  <a:pt x="470433" y="387489"/>
                </a:lnTo>
                <a:lnTo>
                  <a:pt x="495541" y="378980"/>
                </a:lnTo>
                <a:lnTo>
                  <a:pt x="520103" y="369087"/>
                </a:lnTo>
                <a:lnTo>
                  <a:pt x="544093" y="357847"/>
                </a:lnTo>
                <a:lnTo>
                  <a:pt x="561022" y="348729"/>
                </a:lnTo>
                <a:lnTo>
                  <a:pt x="567436" y="345287"/>
                </a:lnTo>
                <a:lnTo>
                  <a:pt x="534009" y="400723"/>
                </a:lnTo>
                <a:lnTo>
                  <a:pt x="584644" y="395465"/>
                </a:lnTo>
                <a:lnTo>
                  <a:pt x="633577" y="382498"/>
                </a:lnTo>
                <a:lnTo>
                  <a:pt x="679907" y="362140"/>
                </a:lnTo>
                <a:lnTo>
                  <a:pt x="706234" y="345287"/>
                </a:lnTo>
                <a:lnTo>
                  <a:pt x="722795" y="334670"/>
                </a:lnTo>
                <a:lnTo>
                  <a:pt x="760628" y="335762"/>
                </a:lnTo>
                <a:lnTo>
                  <a:pt x="796061" y="337299"/>
                </a:lnTo>
                <a:lnTo>
                  <a:pt x="829119" y="339242"/>
                </a:lnTo>
                <a:lnTo>
                  <a:pt x="859853" y="341541"/>
                </a:lnTo>
                <a:lnTo>
                  <a:pt x="859853" y="70129"/>
                </a:lnTo>
                <a:lnTo>
                  <a:pt x="845604" y="39941"/>
                </a:lnTo>
                <a:lnTo>
                  <a:pt x="826922" y="17856"/>
                </a:lnTo>
                <a:lnTo>
                  <a:pt x="821067" y="10934"/>
                </a:lnTo>
                <a:lnTo>
                  <a:pt x="791146" y="0"/>
                </a:lnTo>
                <a:lnTo>
                  <a:pt x="748474" y="2794"/>
                </a:lnTo>
                <a:lnTo>
                  <a:pt x="718743" y="8928"/>
                </a:lnTo>
                <a:lnTo>
                  <a:pt x="694182" y="15062"/>
                </a:lnTo>
                <a:lnTo>
                  <a:pt x="667029" y="17856"/>
                </a:lnTo>
                <a:lnTo>
                  <a:pt x="639876" y="15062"/>
                </a:lnTo>
                <a:lnTo>
                  <a:pt x="615302" y="8928"/>
                </a:lnTo>
                <a:lnTo>
                  <a:pt x="585571" y="2794"/>
                </a:lnTo>
                <a:lnTo>
                  <a:pt x="542899" y="0"/>
                </a:lnTo>
                <a:lnTo>
                  <a:pt x="486410" y="39738"/>
                </a:lnTo>
                <a:lnTo>
                  <a:pt x="464502" y="80937"/>
                </a:lnTo>
                <a:lnTo>
                  <a:pt x="446862" y="128828"/>
                </a:lnTo>
                <a:lnTo>
                  <a:pt x="433501" y="177774"/>
                </a:lnTo>
                <a:lnTo>
                  <a:pt x="424446" y="222123"/>
                </a:lnTo>
                <a:lnTo>
                  <a:pt x="348919" y="246748"/>
                </a:lnTo>
                <a:lnTo>
                  <a:pt x="290410" y="270090"/>
                </a:lnTo>
                <a:lnTo>
                  <a:pt x="247472" y="292138"/>
                </a:lnTo>
                <a:lnTo>
                  <a:pt x="202374" y="332232"/>
                </a:lnTo>
                <a:lnTo>
                  <a:pt x="197294" y="350215"/>
                </a:lnTo>
                <a:lnTo>
                  <a:pt x="200317" y="372186"/>
                </a:lnTo>
                <a:lnTo>
                  <a:pt x="213944" y="378460"/>
                </a:lnTo>
                <a:lnTo>
                  <a:pt x="245046" y="373608"/>
                </a:lnTo>
                <a:lnTo>
                  <a:pt x="300494" y="362178"/>
                </a:lnTo>
                <a:lnTo>
                  <a:pt x="387134" y="348729"/>
                </a:lnTo>
                <a:lnTo>
                  <a:pt x="339331" y="403352"/>
                </a:lnTo>
                <a:lnTo>
                  <a:pt x="355854" y="405269"/>
                </a:lnTo>
                <a:lnTo>
                  <a:pt x="372465" y="405803"/>
                </a:lnTo>
                <a:lnTo>
                  <a:pt x="389051" y="404964"/>
                </a:lnTo>
                <a:lnTo>
                  <a:pt x="405536" y="402742"/>
                </a:lnTo>
                <a:lnTo>
                  <a:pt x="405536" y="470852"/>
                </a:lnTo>
                <a:lnTo>
                  <a:pt x="409765" y="517448"/>
                </a:lnTo>
                <a:lnTo>
                  <a:pt x="422084" y="561924"/>
                </a:lnTo>
                <a:lnTo>
                  <a:pt x="442010" y="603415"/>
                </a:lnTo>
                <a:lnTo>
                  <a:pt x="469074" y="640842"/>
                </a:lnTo>
                <a:lnTo>
                  <a:pt x="502780" y="673227"/>
                </a:lnTo>
                <a:lnTo>
                  <a:pt x="502742" y="719721"/>
                </a:lnTo>
                <a:lnTo>
                  <a:pt x="498792" y="725601"/>
                </a:lnTo>
                <a:lnTo>
                  <a:pt x="412584" y="760996"/>
                </a:lnTo>
                <a:lnTo>
                  <a:pt x="363867" y="778776"/>
                </a:lnTo>
                <a:lnTo>
                  <a:pt x="316598" y="799934"/>
                </a:lnTo>
                <a:lnTo>
                  <a:pt x="270954" y="824407"/>
                </a:lnTo>
                <a:lnTo>
                  <a:pt x="227101" y="852093"/>
                </a:lnTo>
                <a:lnTo>
                  <a:pt x="227101" y="940155"/>
                </a:lnTo>
                <a:lnTo>
                  <a:pt x="231584" y="934059"/>
                </a:lnTo>
                <a:lnTo>
                  <a:pt x="236512" y="928319"/>
                </a:lnTo>
                <a:lnTo>
                  <a:pt x="278053" y="896010"/>
                </a:lnTo>
                <a:lnTo>
                  <a:pt x="343014" y="858939"/>
                </a:lnTo>
                <a:lnTo>
                  <a:pt x="377431" y="844016"/>
                </a:lnTo>
                <a:lnTo>
                  <a:pt x="399046" y="1053287"/>
                </a:lnTo>
                <a:lnTo>
                  <a:pt x="391858" y="1053287"/>
                </a:lnTo>
                <a:lnTo>
                  <a:pt x="380288" y="1055408"/>
                </a:lnTo>
                <a:lnTo>
                  <a:pt x="370522" y="1061275"/>
                </a:lnTo>
                <a:lnTo>
                  <a:pt x="363372" y="1070152"/>
                </a:lnTo>
                <a:lnTo>
                  <a:pt x="359689" y="1081303"/>
                </a:lnTo>
                <a:lnTo>
                  <a:pt x="332917" y="1274114"/>
                </a:lnTo>
                <a:lnTo>
                  <a:pt x="305981" y="1269212"/>
                </a:lnTo>
                <a:lnTo>
                  <a:pt x="279349" y="1262989"/>
                </a:lnTo>
                <a:lnTo>
                  <a:pt x="253047" y="1255458"/>
                </a:lnTo>
                <a:lnTo>
                  <a:pt x="227139" y="1246657"/>
                </a:lnTo>
                <a:lnTo>
                  <a:pt x="227139" y="1314983"/>
                </a:lnTo>
                <a:lnTo>
                  <a:pt x="263906" y="1325435"/>
                </a:lnTo>
                <a:lnTo>
                  <a:pt x="305079" y="1334668"/>
                </a:lnTo>
                <a:lnTo>
                  <a:pt x="350088" y="1342669"/>
                </a:lnTo>
                <a:lnTo>
                  <a:pt x="398386" y="1349451"/>
                </a:lnTo>
                <a:lnTo>
                  <a:pt x="449414" y="1354988"/>
                </a:lnTo>
                <a:lnTo>
                  <a:pt x="502615" y="1359293"/>
                </a:lnTo>
                <a:lnTo>
                  <a:pt x="557441" y="1362379"/>
                </a:lnTo>
                <a:lnTo>
                  <a:pt x="613321" y="1364221"/>
                </a:lnTo>
                <a:lnTo>
                  <a:pt x="669696" y="1364843"/>
                </a:lnTo>
                <a:lnTo>
                  <a:pt x="734250" y="1364030"/>
                </a:lnTo>
                <a:lnTo>
                  <a:pt x="797864" y="1361617"/>
                </a:lnTo>
                <a:lnTo>
                  <a:pt x="859701" y="1357579"/>
                </a:lnTo>
                <a:lnTo>
                  <a:pt x="918895" y="1351927"/>
                </a:lnTo>
                <a:lnTo>
                  <a:pt x="974610" y="1344676"/>
                </a:lnTo>
                <a:lnTo>
                  <a:pt x="1025994" y="1335798"/>
                </a:lnTo>
                <a:lnTo>
                  <a:pt x="1072210" y="1325321"/>
                </a:lnTo>
                <a:lnTo>
                  <a:pt x="1112393" y="1313230"/>
                </a:lnTo>
                <a:lnTo>
                  <a:pt x="1171295" y="1284236"/>
                </a:lnTo>
                <a:lnTo>
                  <a:pt x="1181760" y="1276388"/>
                </a:lnTo>
                <a:lnTo>
                  <a:pt x="1184287" y="1274495"/>
                </a:lnTo>
                <a:lnTo>
                  <a:pt x="1184363" y="989736"/>
                </a:lnTo>
                <a:close/>
              </a:path>
            </a:pathLst>
          </a:custGeom>
          <a:solidFill>
            <a:schemeClr val="accent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Verdana"/>
              <a:ea typeface="+mn-ea"/>
              <a:cs typeface="+mn-cs"/>
            </a:endParaRPr>
          </a:p>
        </p:txBody>
      </p:sp>
      <p:sp>
        <p:nvSpPr>
          <p:cNvPr id="7" name="object 7"/>
          <p:cNvSpPr/>
          <p:nvPr/>
        </p:nvSpPr>
        <p:spPr>
          <a:xfrm>
            <a:off x="1158200" y="4230519"/>
            <a:ext cx="997585" cy="1024255"/>
          </a:xfrm>
          <a:custGeom>
            <a:avLst/>
            <a:gdLst/>
            <a:ahLst/>
            <a:cxnLst/>
            <a:rect l="l" t="t" r="r" b="b"/>
            <a:pathLst>
              <a:path w="997585" h="1024254">
                <a:moveTo>
                  <a:pt x="306933" y="665454"/>
                </a:moveTo>
                <a:lnTo>
                  <a:pt x="0" y="665454"/>
                </a:lnTo>
                <a:lnTo>
                  <a:pt x="12103" y="695261"/>
                </a:lnTo>
                <a:lnTo>
                  <a:pt x="45085" y="719670"/>
                </a:lnTo>
                <a:lnTo>
                  <a:pt x="93878" y="736168"/>
                </a:lnTo>
                <a:lnTo>
                  <a:pt x="153466" y="742226"/>
                </a:lnTo>
                <a:lnTo>
                  <a:pt x="213055" y="736168"/>
                </a:lnTo>
                <a:lnTo>
                  <a:pt x="261848" y="719670"/>
                </a:lnTo>
                <a:lnTo>
                  <a:pt x="294817" y="695261"/>
                </a:lnTo>
                <a:lnTo>
                  <a:pt x="306933" y="665454"/>
                </a:lnTo>
                <a:close/>
              </a:path>
              <a:path w="997585" h="1024254">
                <a:moveTo>
                  <a:pt x="950112" y="358330"/>
                </a:moveTo>
                <a:lnTo>
                  <a:pt x="896937" y="153200"/>
                </a:lnTo>
                <a:lnTo>
                  <a:pt x="884021" y="103390"/>
                </a:lnTo>
                <a:lnTo>
                  <a:pt x="876287" y="73571"/>
                </a:lnTo>
                <a:lnTo>
                  <a:pt x="888517" y="64477"/>
                </a:lnTo>
                <a:lnTo>
                  <a:pt x="896048" y="51854"/>
                </a:lnTo>
                <a:lnTo>
                  <a:pt x="898283" y="37312"/>
                </a:lnTo>
                <a:lnTo>
                  <a:pt x="894651" y="22504"/>
                </a:lnTo>
                <a:lnTo>
                  <a:pt x="886142" y="10795"/>
                </a:lnTo>
                <a:lnTo>
                  <a:pt x="874344" y="3251"/>
                </a:lnTo>
                <a:lnTo>
                  <a:pt x="860640" y="431"/>
                </a:lnTo>
                <a:lnTo>
                  <a:pt x="846404" y="2882"/>
                </a:lnTo>
                <a:lnTo>
                  <a:pt x="552259" y="124193"/>
                </a:lnTo>
                <a:lnTo>
                  <a:pt x="547712" y="119786"/>
                </a:lnTo>
                <a:lnTo>
                  <a:pt x="542620" y="115963"/>
                </a:lnTo>
                <a:lnTo>
                  <a:pt x="537133" y="112801"/>
                </a:lnTo>
                <a:lnTo>
                  <a:pt x="537133" y="38392"/>
                </a:lnTo>
                <a:lnTo>
                  <a:pt x="534123" y="23444"/>
                </a:lnTo>
                <a:lnTo>
                  <a:pt x="525894" y="11239"/>
                </a:lnTo>
                <a:lnTo>
                  <a:pt x="524344" y="10198"/>
                </a:lnTo>
                <a:lnTo>
                  <a:pt x="524344" y="179171"/>
                </a:lnTo>
                <a:lnTo>
                  <a:pt x="522338" y="189141"/>
                </a:lnTo>
                <a:lnTo>
                  <a:pt x="516851" y="197269"/>
                </a:lnTo>
                <a:lnTo>
                  <a:pt x="508723" y="202755"/>
                </a:lnTo>
                <a:lnTo>
                  <a:pt x="498767" y="204774"/>
                </a:lnTo>
                <a:lnTo>
                  <a:pt x="488810" y="202755"/>
                </a:lnTo>
                <a:lnTo>
                  <a:pt x="480682" y="197269"/>
                </a:lnTo>
                <a:lnTo>
                  <a:pt x="475195" y="189141"/>
                </a:lnTo>
                <a:lnTo>
                  <a:pt x="473189" y="179171"/>
                </a:lnTo>
                <a:lnTo>
                  <a:pt x="475195" y="169214"/>
                </a:lnTo>
                <a:lnTo>
                  <a:pt x="480682" y="161074"/>
                </a:lnTo>
                <a:lnTo>
                  <a:pt x="488810" y="155600"/>
                </a:lnTo>
                <a:lnTo>
                  <a:pt x="498767" y="153581"/>
                </a:lnTo>
                <a:lnTo>
                  <a:pt x="508723" y="155600"/>
                </a:lnTo>
                <a:lnTo>
                  <a:pt x="516851" y="161074"/>
                </a:lnTo>
                <a:lnTo>
                  <a:pt x="522338" y="169214"/>
                </a:lnTo>
                <a:lnTo>
                  <a:pt x="524344" y="179171"/>
                </a:lnTo>
                <a:lnTo>
                  <a:pt x="524344" y="10198"/>
                </a:lnTo>
                <a:lnTo>
                  <a:pt x="513702" y="3022"/>
                </a:lnTo>
                <a:lnTo>
                  <a:pt x="498767" y="0"/>
                </a:lnTo>
                <a:lnTo>
                  <a:pt x="483831" y="3022"/>
                </a:lnTo>
                <a:lnTo>
                  <a:pt x="471639" y="11239"/>
                </a:lnTo>
                <a:lnTo>
                  <a:pt x="463410" y="23444"/>
                </a:lnTo>
                <a:lnTo>
                  <a:pt x="460400" y="38392"/>
                </a:lnTo>
                <a:lnTo>
                  <a:pt x="460387" y="112801"/>
                </a:lnTo>
                <a:lnTo>
                  <a:pt x="444665" y="124853"/>
                </a:lnTo>
                <a:lnTo>
                  <a:pt x="432701" y="140296"/>
                </a:lnTo>
                <a:lnTo>
                  <a:pt x="425005" y="158254"/>
                </a:lnTo>
                <a:lnTo>
                  <a:pt x="422097" y="177901"/>
                </a:lnTo>
                <a:lnTo>
                  <a:pt x="113271" y="305219"/>
                </a:lnTo>
                <a:lnTo>
                  <a:pt x="100622" y="313664"/>
                </a:lnTo>
                <a:lnTo>
                  <a:pt x="92468" y="325894"/>
                </a:lnTo>
                <a:lnTo>
                  <a:pt x="89496" y="340271"/>
                </a:lnTo>
                <a:lnTo>
                  <a:pt x="92367" y="355219"/>
                </a:lnTo>
                <a:lnTo>
                  <a:pt x="95834" y="361784"/>
                </a:lnTo>
                <a:lnTo>
                  <a:pt x="100457" y="367512"/>
                </a:lnTo>
                <a:lnTo>
                  <a:pt x="106083" y="372249"/>
                </a:lnTo>
                <a:lnTo>
                  <a:pt x="112572" y="375843"/>
                </a:lnTo>
                <a:lnTo>
                  <a:pt x="47472" y="627062"/>
                </a:lnTo>
                <a:lnTo>
                  <a:pt x="100317" y="627062"/>
                </a:lnTo>
                <a:lnTo>
                  <a:pt x="153466" y="421932"/>
                </a:lnTo>
                <a:lnTo>
                  <a:pt x="206616" y="627062"/>
                </a:lnTo>
                <a:lnTo>
                  <a:pt x="259461" y="627062"/>
                </a:lnTo>
                <a:lnTo>
                  <a:pt x="206324" y="421932"/>
                </a:lnTo>
                <a:lnTo>
                  <a:pt x="189445" y="356793"/>
                </a:lnTo>
                <a:lnTo>
                  <a:pt x="459943" y="245287"/>
                </a:lnTo>
                <a:lnTo>
                  <a:pt x="460400" y="245554"/>
                </a:lnTo>
                <a:lnTo>
                  <a:pt x="460400" y="895794"/>
                </a:lnTo>
                <a:lnTo>
                  <a:pt x="369595" y="895794"/>
                </a:lnTo>
                <a:lnTo>
                  <a:pt x="359651" y="897826"/>
                </a:lnTo>
                <a:lnTo>
                  <a:pt x="351536" y="903312"/>
                </a:lnTo>
                <a:lnTo>
                  <a:pt x="346049" y="911428"/>
                </a:lnTo>
                <a:lnTo>
                  <a:pt x="344017" y="921385"/>
                </a:lnTo>
                <a:lnTo>
                  <a:pt x="344017" y="946975"/>
                </a:lnTo>
                <a:lnTo>
                  <a:pt x="191833" y="946975"/>
                </a:lnTo>
                <a:lnTo>
                  <a:pt x="191833" y="1023759"/>
                </a:lnTo>
                <a:lnTo>
                  <a:pt x="805700" y="1023759"/>
                </a:lnTo>
                <a:lnTo>
                  <a:pt x="805700" y="946975"/>
                </a:lnTo>
                <a:lnTo>
                  <a:pt x="652233" y="946975"/>
                </a:lnTo>
                <a:lnTo>
                  <a:pt x="652233" y="921385"/>
                </a:lnTo>
                <a:lnTo>
                  <a:pt x="650201" y="911428"/>
                </a:lnTo>
                <a:lnTo>
                  <a:pt x="644728" y="903312"/>
                </a:lnTo>
                <a:lnTo>
                  <a:pt x="636600" y="897826"/>
                </a:lnTo>
                <a:lnTo>
                  <a:pt x="626656" y="895794"/>
                </a:lnTo>
                <a:lnTo>
                  <a:pt x="537133" y="895794"/>
                </a:lnTo>
                <a:lnTo>
                  <a:pt x="537146" y="245554"/>
                </a:lnTo>
                <a:lnTo>
                  <a:pt x="567626" y="212940"/>
                </a:lnTo>
                <a:lnTo>
                  <a:pt x="570674" y="204774"/>
                </a:lnTo>
                <a:lnTo>
                  <a:pt x="572947" y="198729"/>
                </a:lnTo>
                <a:lnTo>
                  <a:pt x="682434" y="153581"/>
                </a:lnTo>
                <a:lnTo>
                  <a:pt x="753719" y="124193"/>
                </a:lnTo>
                <a:lnTo>
                  <a:pt x="804176" y="103390"/>
                </a:lnTo>
                <a:lnTo>
                  <a:pt x="738085" y="358330"/>
                </a:lnTo>
                <a:lnTo>
                  <a:pt x="790917" y="358330"/>
                </a:lnTo>
                <a:lnTo>
                  <a:pt x="844067" y="153200"/>
                </a:lnTo>
                <a:lnTo>
                  <a:pt x="897216" y="358330"/>
                </a:lnTo>
                <a:lnTo>
                  <a:pt x="950112" y="358330"/>
                </a:lnTo>
                <a:close/>
              </a:path>
              <a:path w="997585" h="1024254">
                <a:moveTo>
                  <a:pt x="997534" y="396722"/>
                </a:moveTo>
                <a:lnTo>
                  <a:pt x="690600" y="396722"/>
                </a:lnTo>
                <a:lnTo>
                  <a:pt x="702716" y="426529"/>
                </a:lnTo>
                <a:lnTo>
                  <a:pt x="735685" y="450951"/>
                </a:lnTo>
                <a:lnTo>
                  <a:pt x="784479" y="467436"/>
                </a:lnTo>
                <a:lnTo>
                  <a:pt x="844067" y="473494"/>
                </a:lnTo>
                <a:lnTo>
                  <a:pt x="903655" y="467436"/>
                </a:lnTo>
                <a:lnTo>
                  <a:pt x="952461" y="450951"/>
                </a:lnTo>
                <a:lnTo>
                  <a:pt x="985431" y="426529"/>
                </a:lnTo>
                <a:lnTo>
                  <a:pt x="997534" y="396722"/>
                </a:lnTo>
                <a:close/>
              </a:path>
            </a:pathLst>
          </a:custGeom>
          <a:solidFill>
            <a:schemeClr val="accent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Verdana"/>
              <a:ea typeface="+mn-ea"/>
              <a:cs typeface="+mn-cs"/>
            </a:endParaRPr>
          </a:p>
        </p:txBody>
      </p:sp>
      <p:graphicFrame>
        <p:nvGraphicFramePr>
          <p:cNvPr id="8" name="object 8"/>
          <p:cNvGraphicFramePr>
            <a:graphicFrameLocks noGrp="1"/>
          </p:cNvGraphicFramePr>
          <p:nvPr/>
        </p:nvGraphicFramePr>
        <p:xfrm>
          <a:off x="1282701" y="2644708"/>
          <a:ext cx="972817" cy="742225"/>
        </p:xfrm>
        <a:graphic>
          <a:graphicData uri="http://schemas.openxmlformats.org/drawingml/2006/table">
            <a:tbl>
              <a:tblPr firstRow="1" bandRow="1">
                <a:tableStyleId>{2D5ABB26-0587-4C30-8999-92F81FD0307C}</a:tableStyleId>
              </a:tblPr>
              <a:tblGrid>
                <a:gridCol w="142875">
                  <a:extLst>
                    <a:ext uri="{9D8B030D-6E8A-4147-A177-3AD203B41FA5}">
                      <a16:colId xmlns:a16="http://schemas.microsoft.com/office/drawing/2014/main" val="20000"/>
                    </a:ext>
                  </a:extLst>
                </a:gridCol>
                <a:gridCol w="171450">
                  <a:extLst>
                    <a:ext uri="{9D8B030D-6E8A-4147-A177-3AD203B41FA5}">
                      <a16:colId xmlns:a16="http://schemas.microsoft.com/office/drawing/2014/main" val="20001"/>
                    </a:ext>
                  </a:extLst>
                </a:gridCol>
                <a:gridCol w="171450">
                  <a:extLst>
                    <a:ext uri="{9D8B030D-6E8A-4147-A177-3AD203B41FA5}">
                      <a16:colId xmlns:a16="http://schemas.microsoft.com/office/drawing/2014/main" val="20002"/>
                    </a:ext>
                  </a:extLst>
                </a:gridCol>
                <a:gridCol w="157479">
                  <a:extLst>
                    <a:ext uri="{9D8B030D-6E8A-4147-A177-3AD203B41FA5}">
                      <a16:colId xmlns:a16="http://schemas.microsoft.com/office/drawing/2014/main" val="20003"/>
                    </a:ext>
                  </a:extLst>
                </a:gridCol>
                <a:gridCol w="186054">
                  <a:extLst>
                    <a:ext uri="{9D8B030D-6E8A-4147-A177-3AD203B41FA5}">
                      <a16:colId xmlns:a16="http://schemas.microsoft.com/office/drawing/2014/main" val="20004"/>
                    </a:ext>
                  </a:extLst>
                </a:gridCol>
                <a:gridCol w="143509">
                  <a:extLst>
                    <a:ext uri="{9D8B030D-6E8A-4147-A177-3AD203B41FA5}">
                      <a16:colId xmlns:a16="http://schemas.microsoft.com/office/drawing/2014/main" val="20005"/>
                    </a:ext>
                  </a:extLst>
                </a:gridCol>
              </a:tblGrid>
              <a:tr h="171292">
                <a:tc gridSpan="2">
                  <a:txBody>
                    <a:bodyPr/>
                    <a:lstStyle/>
                    <a:p>
                      <a:pPr>
                        <a:lnSpc>
                          <a:spcPct val="100000"/>
                        </a:lnSpc>
                      </a:pPr>
                      <a:endParaRPr sz="900">
                        <a:latin typeface="Times New Roman"/>
                        <a:cs typeface="Times New Roman"/>
                      </a:endParaRPr>
                    </a:p>
                  </a:txBody>
                  <a:tcPr marL="0" marR="0" marT="0" marB="0">
                    <a:lnR w="76200">
                      <a:solidFill>
                        <a:srgbClr val="FFFFFF"/>
                      </a:solidFill>
                      <a:prstDash val="solid"/>
                    </a:lnR>
                    <a:lnB w="76200">
                      <a:solidFill>
                        <a:srgbClr val="FFFFFF"/>
                      </a:solidFill>
                      <a:prstDash val="solid"/>
                    </a:lnB>
                    <a:solidFill>
                      <a:schemeClr val="accent3"/>
                    </a:solidFill>
                  </a:tcPr>
                </a:tc>
                <a:tc hMerge="1">
                  <a:txBody>
                    <a:bodyPr/>
                    <a:lstStyle/>
                    <a:p>
                      <a:endParaRPr/>
                    </a:p>
                  </a:txBody>
                  <a:tcPr marL="0" marR="0" marT="0" marB="0"/>
                </a:tc>
                <a:tc gridSpan="2">
                  <a:txBody>
                    <a:bodyPr/>
                    <a:lstStyle/>
                    <a:p>
                      <a:pPr>
                        <a:lnSpc>
                          <a:spcPct val="100000"/>
                        </a:lnSpc>
                      </a:pPr>
                      <a:endParaRPr sz="900">
                        <a:latin typeface="Times New Roman"/>
                        <a:cs typeface="Times New Roman"/>
                      </a:endParaRPr>
                    </a:p>
                  </a:txBody>
                  <a:tcPr marL="0" marR="0" marT="0" marB="0">
                    <a:lnL w="76200">
                      <a:solidFill>
                        <a:srgbClr val="FFFFFF"/>
                      </a:solidFill>
                      <a:prstDash val="solid"/>
                    </a:lnL>
                    <a:lnB w="76200">
                      <a:solidFill>
                        <a:srgbClr val="FFFFFF"/>
                      </a:solidFill>
                      <a:prstDash val="solid"/>
                    </a:lnB>
                    <a:solidFill>
                      <a:schemeClr val="accent3"/>
                    </a:solidFill>
                  </a:tcPr>
                </a:tc>
                <a:tc hMerge="1">
                  <a:txBody>
                    <a:bodyPr/>
                    <a:lstStyle/>
                    <a:p>
                      <a:endParaRPr/>
                    </a:p>
                  </a:txBody>
                  <a:tcPr marL="0" marR="0" marT="0" marB="0"/>
                </a:tc>
                <a:tc gridSpan="2">
                  <a:txBody>
                    <a:bodyPr/>
                    <a:lstStyle/>
                    <a:p>
                      <a:pPr>
                        <a:lnSpc>
                          <a:spcPct val="100000"/>
                        </a:lnSpc>
                      </a:pPr>
                      <a:endParaRPr sz="900">
                        <a:latin typeface="Times New Roman"/>
                        <a:cs typeface="Times New Roman"/>
                      </a:endParaRPr>
                    </a:p>
                  </a:txBody>
                  <a:tcPr marL="0" marR="0" marT="0" marB="0">
                    <a:lnB w="76200">
                      <a:solidFill>
                        <a:srgbClr val="FFFFFF"/>
                      </a:solidFill>
                      <a:prstDash val="solid"/>
                    </a:lnB>
                    <a:solidFill>
                      <a:schemeClr val="accent3"/>
                    </a:solidFill>
                  </a:tcPr>
                </a:tc>
                <a:tc hMerge="1">
                  <a:txBody>
                    <a:bodyPr/>
                    <a:lstStyle/>
                    <a:p>
                      <a:endParaRPr/>
                    </a:p>
                  </a:txBody>
                  <a:tcPr marL="0" marR="0" marT="0" marB="0"/>
                </a:tc>
                <a:extLst>
                  <a:ext uri="{0D108BD9-81ED-4DB2-BD59-A6C34878D82A}">
                    <a16:rowId xmlns:a16="http://schemas.microsoft.com/office/drawing/2014/main" val="10000"/>
                  </a:ext>
                </a:extLst>
              </a:tr>
              <a:tr h="199820">
                <a:tc>
                  <a:txBody>
                    <a:bodyPr/>
                    <a:lstStyle/>
                    <a:p>
                      <a:pPr>
                        <a:lnSpc>
                          <a:spcPct val="100000"/>
                        </a:lnSpc>
                      </a:pPr>
                      <a:endParaRPr sz="1100">
                        <a:latin typeface="Times New Roman"/>
                        <a:cs typeface="Times New Roman"/>
                      </a:endParaRPr>
                    </a:p>
                  </a:txBody>
                  <a:tcPr marL="0" marR="0" marT="0" marB="0">
                    <a:lnR w="76200">
                      <a:solidFill>
                        <a:srgbClr val="FFFFFF"/>
                      </a:solidFill>
                      <a:prstDash val="solid"/>
                    </a:lnR>
                    <a:lnT w="76200">
                      <a:solidFill>
                        <a:srgbClr val="FFFFFF"/>
                      </a:solidFill>
                      <a:prstDash val="solid"/>
                    </a:lnT>
                    <a:lnB w="76200">
                      <a:solidFill>
                        <a:srgbClr val="FFFFFF"/>
                      </a:solidFill>
                      <a:prstDash val="solid"/>
                    </a:lnB>
                    <a:solidFill>
                      <a:schemeClr val="accent3"/>
                    </a:solidFill>
                  </a:tcPr>
                </a:tc>
                <a:tc gridSpan="2">
                  <a:txBody>
                    <a:bodyPr/>
                    <a:lstStyle/>
                    <a:p>
                      <a:pPr>
                        <a:lnSpc>
                          <a:spcPct val="100000"/>
                        </a:lnSpc>
                      </a:pPr>
                      <a:endParaRPr sz="1100">
                        <a:latin typeface="Times New Roman"/>
                        <a:cs typeface="Times New Roman"/>
                      </a:endParaRPr>
                    </a:p>
                  </a:txBody>
                  <a:tcPr marL="0" marR="0" marT="0"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solidFill>
                      <a:schemeClr val="accent3"/>
                    </a:solidFill>
                  </a:tcPr>
                </a:tc>
                <a:tc hMerge="1">
                  <a:txBody>
                    <a:bodyPr/>
                    <a:lstStyle/>
                    <a:p>
                      <a:endParaRPr/>
                    </a:p>
                  </a:txBody>
                  <a:tcPr marL="0" marR="0" marT="0" marB="0"/>
                </a:tc>
                <a:tc gridSpan="2">
                  <a:txBody>
                    <a:bodyPr/>
                    <a:lstStyle/>
                    <a:p>
                      <a:pPr>
                        <a:lnSpc>
                          <a:spcPct val="100000"/>
                        </a:lnSpc>
                      </a:pPr>
                      <a:endParaRPr sz="1100">
                        <a:latin typeface="Times New Roman"/>
                        <a:cs typeface="Times New Roman"/>
                      </a:endParaRPr>
                    </a:p>
                  </a:txBody>
                  <a:tcPr marL="0" marR="0" marT="0"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solidFill>
                      <a:schemeClr val="accent3"/>
                    </a:solidFill>
                  </a:tcPr>
                </a:tc>
                <a:tc hMerge="1">
                  <a:txBody>
                    <a:bodyPr/>
                    <a:lstStyle/>
                    <a:p>
                      <a:endParaRPr/>
                    </a:p>
                  </a:txBody>
                  <a:tcPr marL="0" marR="0" marT="0" marB="0"/>
                </a:tc>
                <a:tc>
                  <a:txBody>
                    <a:bodyPr/>
                    <a:lstStyle/>
                    <a:p>
                      <a:pPr>
                        <a:lnSpc>
                          <a:spcPct val="100000"/>
                        </a:lnSpc>
                      </a:pPr>
                      <a:endParaRPr sz="1100">
                        <a:latin typeface="Times New Roman"/>
                        <a:cs typeface="Times New Roman"/>
                      </a:endParaRPr>
                    </a:p>
                  </a:txBody>
                  <a:tcPr marL="0" marR="0" marT="0" marB="0">
                    <a:lnL w="76200">
                      <a:solidFill>
                        <a:srgbClr val="FFFFFF"/>
                      </a:solidFill>
                      <a:prstDash val="solid"/>
                    </a:lnL>
                    <a:lnT w="76200">
                      <a:solidFill>
                        <a:srgbClr val="FFFFFF"/>
                      </a:solidFill>
                      <a:prstDash val="solid"/>
                    </a:lnT>
                    <a:lnB w="76200">
                      <a:solidFill>
                        <a:srgbClr val="FFFFFF"/>
                      </a:solidFill>
                      <a:prstDash val="solid"/>
                    </a:lnB>
                    <a:solidFill>
                      <a:schemeClr val="accent3"/>
                    </a:solidFill>
                  </a:tcPr>
                </a:tc>
                <a:extLst>
                  <a:ext uri="{0D108BD9-81ED-4DB2-BD59-A6C34878D82A}">
                    <a16:rowId xmlns:a16="http://schemas.microsoft.com/office/drawing/2014/main" val="10001"/>
                  </a:ext>
                </a:extLst>
              </a:tr>
              <a:tr h="199838">
                <a:tc gridSpan="2">
                  <a:txBody>
                    <a:bodyPr/>
                    <a:lstStyle/>
                    <a:p>
                      <a:pPr>
                        <a:lnSpc>
                          <a:spcPct val="100000"/>
                        </a:lnSpc>
                      </a:pPr>
                      <a:endParaRPr sz="1100">
                        <a:latin typeface="Times New Roman"/>
                        <a:cs typeface="Times New Roman"/>
                      </a:endParaRPr>
                    </a:p>
                  </a:txBody>
                  <a:tcPr marL="0" marR="0" marT="0" marB="0">
                    <a:lnR w="76200">
                      <a:solidFill>
                        <a:srgbClr val="FFFFFF"/>
                      </a:solidFill>
                      <a:prstDash val="solid"/>
                    </a:lnR>
                    <a:lnT w="76200">
                      <a:solidFill>
                        <a:srgbClr val="FFFFFF"/>
                      </a:solidFill>
                      <a:prstDash val="solid"/>
                    </a:lnT>
                    <a:lnB w="76200">
                      <a:solidFill>
                        <a:srgbClr val="FFFFFF"/>
                      </a:solidFill>
                      <a:prstDash val="solid"/>
                    </a:lnB>
                    <a:solidFill>
                      <a:schemeClr val="accent3"/>
                    </a:solidFill>
                  </a:tcPr>
                </a:tc>
                <a:tc hMerge="1">
                  <a:txBody>
                    <a:bodyPr/>
                    <a:lstStyle/>
                    <a:p>
                      <a:endParaRPr/>
                    </a:p>
                  </a:txBody>
                  <a:tcPr marL="0" marR="0" marT="0" marB="0"/>
                </a:tc>
                <a:tc gridSpan="2">
                  <a:txBody>
                    <a:bodyPr/>
                    <a:lstStyle/>
                    <a:p>
                      <a:pPr>
                        <a:lnSpc>
                          <a:spcPct val="100000"/>
                        </a:lnSpc>
                      </a:pPr>
                      <a:endParaRPr sz="1100">
                        <a:latin typeface="Times New Roman"/>
                        <a:cs typeface="Times New Roman"/>
                      </a:endParaRPr>
                    </a:p>
                  </a:txBody>
                  <a:tcPr marL="0" marR="0" marT="0"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solidFill>
                      <a:schemeClr val="accent3"/>
                    </a:solidFill>
                  </a:tcPr>
                </a:tc>
                <a:tc hMerge="1">
                  <a:txBody>
                    <a:bodyPr/>
                    <a:lstStyle/>
                    <a:p>
                      <a:endParaRPr/>
                    </a:p>
                  </a:txBody>
                  <a:tcPr marL="0" marR="0" marT="0" marB="0"/>
                </a:tc>
                <a:tc gridSpan="2">
                  <a:txBody>
                    <a:bodyPr/>
                    <a:lstStyle/>
                    <a:p>
                      <a:pPr>
                        <a:lnSpc>
                          <a:spcPct val="100000"/>
                        </a:lnSpc>
                      </a:pPr>
                      <a:endParaRPr sz="1100">
                        <a:latin typeface="Times New Roman"/>
                        <a:cs typeface="Times New Roman"/>
                      </a:endParaRPr>
                    </a:p>
                  </a:txBody>
                  <a:tcPr marL="0" marR="0" marT="0" marB="0">
                    <a:lnL w="76200">
                      <a:solidFill>
                        <a:srgbClr val="FFFFFF"/>
                      </a:solidFill>
                      <a:prstDash val="solid"/>
                    </a:lnL>
                    <a:lnT w="76200">
                      <a:solidFill>
                        <a:srgbClr val="FFFFFF"/>
                      </a:solidFill>
                      <a:prstDash val="solid"/>
                    </a:lnT>
                    <a:lnB w="76200">
                      <a:solidFill>
                        <a:srgbClr val="FFFFFF"/>
                      </a:solidFill>
                      <a:prstDash val="solid"/>
                    </a:lnB>
                    <a:solidFill>
                      <a:schemeClr val="accent3"/>
                    </a:solidFill>
                  </a:tcPr>
                </a:tc>
                <a:tc hMerge="1">
                  <a:txBody>
                    <a:bodyPr/>
                    <a:lstStyle/>
                    <a:p>
                      <a:endParaRPr/>
                    </a:p>
                  </a:txBody>
                  <a:tcPr marL="0" marR="0" marT="0" marB="0"/>
                </a:tc>
                <a:extLst>
                  <a:ext uri="{0D108BD9-81ED-4DB2-BD59-A6C34878D82A}">
                    <a16:rowId xmlns:a16="http://schemas.microsoft.com/office/drawing/2014/main" val="10002"/>
                  </a:ext>
                </a:extLst>
              </a:tr>
              <a:tr h="171275">
                <a:tc>
                  <a:txBody>
                    <a:bodyPr/>
                    <a:lstStyle/>
                    <a:p>
                      <a:pPr>
                        <a:lnSpc>
                          <a:spcPct val="100000"/>
                        </a:lnSpc>
                      </a:pPr>
                      <a:endParaRPr sz="900">
                        <a:latin typeface="Times New Roman"/>
                        <a:cs typeface="Times New Roman"/>
                      </a:endParaRPr>
                    </a:p>
                  </a:txBody>
                  <a:tcPr marL="0" marR="0" marT="0" marB="0">
                    <a:lnR w="76200">
                      <a:solidFill>
                        <a:srgbClr val="FFFFFF"/>
                      </a:solidFill>
                      <a:prstDash val="solid"/>
                    </a:lnR>
                    <a:lnT w="76200">
                      <a:solidFill>
                        <a:srgbClr val="FFFFFF"/>
                      </a:solidFill>
                      <a:prstDash val="solid"/>
                    </a:lnT>
                    <a:solidFill>
                      <a:schemeClr val="accent3"/>
                    </a:solidFill>
                  </a:tcPr>
                </a:tc>
                <a:tc gridSpan="2">
                  <a:txBody>
                    <a:bodyPr/>
                    <a:lstStyle/>
                    <a:p>
                      <a:pPr>
                        <a:lnSpc>
                          <a:spcPct val="100000"/>
                        </a:lnSpc>
                      </a:pPr>
                      <a:endParaRPr sz="900">
                        <a:latin typeface="Times New Roman"/>
                        <a:cs typeface="Times New Roman"/>
                      </a:endParaRPr>
                    </a:p>
                  </a:txBody>
                  <a:tcPr marL="0" marR="0" marT="0" marB="0">
                    <a:lnL w="76200">
                      <a:solidFill>
                        <a:srgbClr val="FFFFFF"/>
                      </a:solidFill>
                      <a:prstDash val="solid"/>
                    </a:lnL>
                    <a:lnR w="76200">
                      <a:solidFill>
                        <a:srgbClr val="FFFFFF"/>
                      </a:solidFill>
                      <a:prstDash val="solid"/>
                    </a:lnR>
                    <a:lnT w="76200">
                      <a:solidFill>
                        <a:srgbClr val="FFFFFF"/>
                      </a:solidFill>
                      <a:prstDash val="solid"/>
                    </a:lnT>
                    <a:solidFill>
                      <a:schemeClr val="accent3"/>
                    </a:solidFill>
                  </a:tcPr>
                </a:tc>
                <a:tc hMerge="1">
                  <a:txBody>
                    <a:bodyPr/>
                    <a:lstStyle/>
                    <a:p>
                      <a:endParaRPr/>
                    </a:p>
                  </a:txBody>
                  <a:tcPr marL="0" marR="0" marT="0" marB="0"/>
                </a:tc>
                <a:tc gridSpan="2">
                  <a:txBody>
                    <a:bodyPr/>
                    <a:lstStyle/>
                    <a:p>
                      <a:pPr>
                        <a:lnSpc>
                          <a:spcPct val="100000"/>
                        </a:lnSpc>
                      </a:pPr>
                      <a:endParaRPr sz="900">
                        <a:latin typeface="Times New Roman"/>
                        <a:cs typeface="Times New Roman"/>
                      </a:endParaRPr>
                    </a:p>
                  </a:txBody>
                  <a:tcPr marL="0" marR="0" marT="0" marB="0">
                    <a:lnL w="76200">
                      <a:solidFill>
                        <a:srgbClr val="FFFFFF"/>
                      </a:solidFill>
                      <a:prstDash val="solid"/>
                    </a:lnL>
                    <a:lnR w="76200">
                      <a:solidFill>
                        <a:srgbClr val="FFFFFF"/>
                      </a:solidFill>
                      <a:prstDash val="solid"/>
                    </a:lnR>
                    <a:lnT w="76200">
                      <a:solidFill>
                        <a:srgbClr val="FFFFFF"/>
                      </a:solidFill>
                      <a:prstDash val="solid"/>
                    </a:lnT>
                    <a:solidFill>
                      <a:schemeClr val="accent3"/>
                    </a:solidFill>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76200">
                      <a:solidFill>
                        <a:srgbClr val="FFFFFF"/>
                      </a:solidFill>
                      <a:prstDash val="solid"/>
                    </a:lnL>
                    <a:lnT w="76200">
                      <a:solidFill>
                        <a:srgbClr val="FFFFFF"/>
                      </a:solidFill>
                      <a:prstDash val="solid"/>
                    </a:lnT>
                    <a:solidFill>
                      <a:schemeClr val="accent3"/>
                    </a:solidFill>
                  </a:tcPr>
                </a:tc>
                <a:extLst>
                  <a:ext uri="{0D108BD9-81ED-4DB2-BD59-A6C34878D82A}">
                    <a16:rowId xmlns:a16="http://schemas.microsoft.com/office/drawing/2014/main" val="10003"/>
                  </a:ext>
                </a:extLst>
              </a:tr>
            </a:tbl>
          </a:graphicData>
        </a:graphic>
      </p:graphicFrame>
      <p:sp>
        <p:nvSpPr>
          <p:cNvPr id="9" name="object 9"/>
          <p:cNvSpPr/>
          <p:nvPr/>
        </p:nvSpPr>
        <p:spPr>
          <a:xfrm>
            <a:off x="1938873" y="2355779"/>
            <a:ext cx="318135" cy="243204"/>
          </a:xfrm>
          <a:custGeom>
            <a:avLst/>
            <a:gdLst/>
            <a:ahLst/>
            <a:cxnLst/>
            <a:rect l="l" t="t" r="r" b="b"/>
            <a:pathLst>
              <a:path w="318135" h="243205">
                <a:moveTo>
                  <a:pt x="262226" y="0"/>
                </a:moveTo>
                <a:lnTo>
                  <a:pt x="0" y="112411"/>
                </a:lnTo>
                <a:lnTo>
                  <a:pt x="55773" y="242663"/>
                </a:lnTo>
                <a:lnTo>
                  <a:pt x="318000" y="130228"/>
                </a:lnTo>
                <a:lnTo>
                  <a:pt x="262226" y="0"/>
                </a:lnTo>
                <a:close/>
              </a:path>
            </a:pathLst>
          </a:custGeom>
          <a:solidFill>
            <a:schemeClr val="accent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Verdana"/>
              <a:ea typeface="+mn-ea"/>
              <a:cs typeface="+mn-cs"/>
            </a:endParaRPr>
          </a:p>
        </p:txBody>
      </p:sp>
      <p:sp>
        <p:nvSpPr>
          <p:cNvPr id="10" name="object 10"/>
          <p:cNvSpPr txBox="1"/>
          <p:nvPr/>
        </p:nvSpPr>
        <p:spPr>
          <a:xfrm>
            <a:off x="2510027" y="2473668"/>
            <a:ext cx="2790825" cy="1266372"/>
          </a:xfrm>
          <a:prstGeom prst="rect">
            <a:avLst/>
          </a:prstGeom>
          <a:solidFill>
            <a:schemeClr val="accent3"/>
          </a:solidFill>
        </p:spPr>
        <p:txBody>
          <a:bodyPr vert="horz" wrap="square" lIns="0" tIns="34925" rIns="0" bIns="0" rtlCol="0">
            <a:spAutoFit/>
          </a:bodyPr>
          <a:lstStyle/>
          <a:p>
            <a:pPr marL="387350" marR="380365" lvl="0" indent="0" algn="ctr" defTabSz="914400" rtl="0" eaLnBrk="1" fontAlgn="auto" latinLnBrk="0" hangingPunct="1">
              <a:lnSpc>
                <a:spcPct val="100000"/>
              </a:lnSpc>
              <a:spcBef>
                <a:spcPts val="275"/>
              </a:spcBef>
              <a:spcAft>
                <a:spcPts val="0"/>
              </a:spcAft>
              <a:buClrTx/>
              <a:buSzTx/>
              <a:buFontTx/>
              <a:buNone/>
              <a:tabLst/>
              <a:defRPr/>
            </a:pPr>
            <a:r>
              <a:rPr kumimoji="0" sz="2000" b="0" i="0" u="none" strike="noStrike" kern="1200" cap="none" spc="-5" normalizeH="0" baseline="0" noProof="0">
                <a:ln>
                  <a:noFill/>
                </a:ln>
                <a:solidFill>
                  <a:srgbClr val="FFFFFF"/>
                </a:solidFill>
                <a:effectLst/>
                <a:uLnTx/>
                <a:uFillTx/>
                <a:latin typeface="Verdana"/>
                <a:ea typeface="+mn-ea"/>
                <a:cs typeface="Verdana"/>
              </a:rPr>
              <a:t>Significativité</a:t>
            </a:r>
            <a:r>
              <a:rPr kumimoji="0" sz="2000" b="0" i="0" u="none" strike="noStrike" kern="1200" cap="none" spc="-150" normalizeH="0" baseline="0" noProof="0">
                <a:ln>
                  <a:noFill/>
                </a:ln>
                <a:solidFill>
                  <a:srgbClr val="FFFFFF"/>
                </a:solidFill>
                <a:effectLst/>
                <a:uLnTx/>
                <a:uFillTx/>
                <a:latin typeface="Verdana"/>
                <a:ea typeface="+mn-ea"/>
                <a:cs typeface="Verdana"/>
              </a:rPr>
              <a:t> </a:t>
            </a:r>
            <a:r>
              <a:rPr kumimoji="0" sz="2000" b="0" i="0" u="none" strike="noStrike" kern="1200" cap="none" spc="15" normalizeH="0" baseline="0" noProof="0">
                <a:ln>
                  <a:noFill/>
                </a:ln>
                <a:solidFill>
                  <a:srgbClr val="FFFFFF"/>
                </a:solidFill>
                <a:effectLst/>
                <a:uLnTx/>
                <a:uFillTx/>
                <a:latin typeface="Verdana"/>
                <a:ea typeface="+mn-ea"/>
                <a:cs typeface="Verdana"/>
              </a:rPr>
              <a:t>des </a:t>
            </a:r>
            <a:r>
              <a:rPr kumimoji="0" sz="2000" b="0" i="0" u="none" strike="noStrike" kern="1200" cap="none" spc="-620" normalizeH="0" baseline="0" noProof="0">
                <a:ln>
                  <a:noFill/>
                </a:ln>
                <a:solidFill>
                  <a:srgbClr val="FFFFFF"/>
                </a:solidFill>
                <a:effectLst/>
                <a:uLnTx/>
                <a:uFillTx/>
                <a:latin typeface="Verdana"/>
                <a:ea typeface="+mn-ea"/>
                <a:cs typeface="Verdana"/>
              </a:rPr>
              <a:t> </a:t>
            </a:r>
            <a:r>
              <a:rPr kumimoji="0" sz="2000" b="0" i="0" u="none" strike="noStrike" kern="1200" cap="none" spc="-30" normalizeH="0" baseline="0" noProof="0">
                <a:ln>
                  <a:noFill/>
                </a:ln>
                <a:solidFill>
                  <a:srgbClr val="FFFFFF"/>
                </a:solidFill>
                <a:effectLst/>
                <a:uLnTx/>
                <a:uFillTx/>
                <a:latin typeface="Verdana"/>
                <a:ea typeface="+mn-ea"/>
                <a:cs typeface="Verdana"/>
              </a:rPr>
              <a:t>a</a:t>
            </a:r>
            <a:r>
              <a:rPr kumimoji="0" sz="2000" b="0" i="0" u="none" strike="noStrike" kern="1200" cap="none" spc="15" normalizeH="0" baseline="0" noProof="0">
                <a:ln>
                  <a:noFill/>
                </a:ln>
                <a:solidFill>
                  <a:srgbClr val="FFFFFF"/>
                </a:solidFill>
                <a:effectLst/>
                <a:uLnTx/>
                <a:uFillTx/>
                <a:latin typeface="Verdana"/>
                <a:ea typeface="+mn-ea"/>
                <a:cs typeface="Verdana"/>
              </a:rPr>
              <a:t>te</a:t>
            </a:r>
            <a:r>
              <a:rPr kumimoji="0" sz="2000" b="0" i="0" u="none" strike="noStrike" kern="1200" cap="none" spc="-10" normalizeH="0" baseline="0" noProof="0">
                <a:ln>
                  <a:noFill/>
                </a:ln>
                <a:solidFill>
                  <a:srgbClr val="FFFFFF"/>
                </a:solidFill>
                <a:effectLst/>
                <a:uLnTx/>
                <a:uFillTx/>
                <a:latin typeface="Verdana"/>
                <a:ea typeface="+mn-ea"/>
                <a:cs typeface="Verdana"/>
              </a:rPr>
              <a:t>l</a:t>
            </a:r>
            <a:r>
              <a:rPr kumimoji="0" sz="2000" b="0" i="0" u="none" strike="noStrike" kern="1200" cap="none" spc="-20" normalizeH="0" baseline="0" noProof="0">
                <a:ln>
                  <a:noFill/>
                </a:ln>
                <a:solidFill>
                  <a:srgbClr val="FFFFFF"/>
                </a:solidFill>
                <a:effectLst/>
                <a:uLnTx/>
                <a:uFillTx/>
                <a:latin typeface="Verdana"/>
                <a:ea typeface="+mn-ea"/>
                <a:cs typeface="Verdana"/>
              </a:rPr>
              <a:t>i</a:t>
            </a:r>
            <a:r>
              <a:rPr kumimoji="0" sz="2000" b="0" i="0" u="none" strike="noStrike" kern="1200" cap="none" spc="-35" normalizeH="0" baseline="0" noProof="0">
                <a:ln>
                  <a:noFill/>
                </a:ln>
                <a:solidFill>
                  <a:srgbClr val="FFFFFF"/>
                </a:solidFill>
                <a:effectLst/>
                <a:uLnTx/>
                <a:uFillTx/>
                <a:latin typeface="Verdana"/>
                <a:ea typeface="+mn-ea"/>
                <a:cs typeface="Verdana"/>
              </a:rPr>
              <a:t>ers</a:t>
            </a:r>
            <a:r>
              <a:rPr kumimoji="0" sz="2000" b="0" i="0" u="none" strike="noStrike" kern="1200" cap="none" spc="-155" normalizeH="0" baseline="0" noProof="0">
                <a:ln>
                  <a:noFill/>
                </a:ln>
                <a:solidFill>
                  <a:srgbClr val="FFFFFF"/>
                </a:solidFill>
                <a:effectLst/>
                <a:uLnTx/>
                <a:uFillTx/>
                <a:latin typeface="Verdana"/>
                <a:ea typeface="+mn-ea"/>
                <a:cs typeface="Verdana"/>
              </a:rPr>
              <a:t> </a:t>
            </a:r>
            <a:r>
              <a:rPr kumimoji="0" sz="2000" b="0" i="0" u="none" strike="noStrike" kern="1200" cap="none" spc="15" normalizeH="0" baseline="0" noProof="0">
                <a:ln>
                  <a:noFill/>
                </a:ln>
                <a:solidFill>
                  <a:srgbClr val="FFFFFF"/>
                </a:solidFill>
                <a:effectLst/>
                <a:uLnTx/>
                <a:uFillTx/>
                <a:latin typeface="Verdana"/>
                <a:ea typeface="+mn-ea"/>
                <a:cs typeface="Verdana"/>
              </a:rPr>
              <a:t>et</a:t>
            </a:r>
            <a:r>
              <a:rPr kumimoji="0" sz="2000" b="0" i="0" u="none" strike="noStrike" kern="1200" cap="none" spc="-160" normalizeH="0" baseline="0" noProof="0">
                <a:ln>
                  <a:noFill/>
                </a:ln>
                <a:solidFill>
                  <a:srgbClr val="FFFFFF"/>
                </a:solidFill>
                <a:effectLst/>
                <a:uLnTx/>
                <a:uFillTx/>
                <a:latin typeface="Verdana"/>
                <a:ea typeface="+mn-ea"/>
                <a:cs typeface="Verdana"/>
              </a:rPr>
              <a:t> </a:t>
            </a:r>
            <a:r>
              <a:rPr kumimoji="0" sz="2000" b="0" i="0" u="none" strike="noStrike" kern="1200" cap="none" spc="65" normalizeH="0" baseline="0" noProof="0">
                <a:ln>
                  <a:noFill/>
                </a:ln>
                <a:solidFill>
                  <a:srgbClr val="FFFFFF"/>
                </a:solidFill>
                <a:effectLst/>
                <a:uLnTx/>
                <a:uFillTx/>
                <a:latin typeface="Verdana"/>
                <a:ea typeface="+mn-ea"/>
                <a:cs typeface="Verdana"/>
              </a:rPr>
              <a:t>n</a:t>
            </a:r>
            <a:r>
              <a:rPr kumimoji="0" sz="2000" b="0" i="0" u="none" strike="noStrike" kern="1200" cap="none" spc="40" normalizeH="0" baseline="0" noProof="0">
                <a:ln>
                  <a:noFill/>
                </a:ln>
                <a:solidFill>
                  <a:srgbClr val="FFFFFF"/>
                </a:solidFill>
                <a:effectLst/>
                <a:uLnTx/>
                <a:uFillTx/>
                <a:latin typeface="Verdana"/>
                <a:ea typeface="+mn-ea"/>
                <a:cs typeface="Verdana"/>
              </a:rPr>
              <a:t>on  </a:t>
            </a:r>
            <a:r>
              <a:rPr kumimoji="0" sz="2000" b="0" i="0" u="none" strike="noStrike" kern="1200" cap="none" spc="50" normalizeH="0" baseline="0" noProof="0">
                <a:ln>
                  <a:noFill/>
                </a:ln>
                <a:solidFill>
                  <a:srgbClr val="FFFFFF"/>
                </a:solidFill>
                <a:effectLst/>
                <a:uLnTx/>
                <a:uFillTx/>
                <a:latin typeface="Verdana"/>
                <a:ea typeface="+mn-ea"/>
                <a:cs typeface="Verdana"/>
              </a:rPr>
              <a:t>dominance</a:t>
            </a:r>
            <a:endParaRPr kumimoji="0" sz="2000" b="0" i="0" u="none" strike="noStrike" kern="1200" cap="none" spc="0" normalizeH="0" baseline="0" noProof="0">
              <a:ln>
                <a:noFill/>
              </a:ln>
              <a:solidFill>
                <a:srgbClr val="FFFFFF"/>
              </a:solidFill>
              <a:effectLst/>
              <a:uLnTx/>
              <a:uFillTx/>
              <a:latin typeface="Verdana"/>
              <a:ea typeface="+mn-ea"/>
              <a:cs typeface="Verdana"/>
            </a:endParaRPr>
          </a:p>
        </p:txBody>
      </p:sp>
      <p:sp>
        <p:nvSpPr>
          <p:cNvPr id="11" name="object 11"/>
          <p:cNvSpPr txBox="1"/>
          <p:nvPr/>
        </p:nvSpPr>
        <p:spPr>
          <a:xfrm>
            <a:off x="2454785" y="4517390"/>
            <a:ext cx="3096116" cy="651460"/>
          </a:xfrm>
          <a:prstGeom prst="rect">
            <a:avLst/>
          </a:prstGeom>
          <a:solidFill>
            <a:schemeClr val="accent6"/>
          </a:solidFill>
        </p:spPr>
        <p:txBody>
          <a:bodyPr vert="horz" wrap="square" lIns="0" tIns="35560" rIns="0" bIns="0" rtlCol="0">
            <a:spAutoFit/>
          </a:bodyPr>
          <a:lstStyle/>
          <a:p>
            <a:pPr marL="187325" marR="0" lvl="0" indent="0" algn="l" defTabSz="914400" rtl="0" eaLnBrk="1" fontAlgn="auto" latinLnBrk="0" hangingPunct="1">
              <a:lnSpc>
                <a:spcPct val="100000"/>
              </a:lnSpc>
              <a:spcBef>
                <a:spcPts val="280"/>
              </a:spcBef>
              <a:spcAft>
                <a:spcPts val="0"/>
              </a:spcAft>
              <a:buClrTx/>
              <a:buSzTx/>
              <a:buFontTx/>
              <a:buNone/>
              <a:tabLst/>
              <a:defRPr/>
            </a:pPr>
            <a:r>
              <a:rPr kumimoji="0" sz="2000" b="0" i="0" u="none" strike="noStrike" kern="1200" cap="none" spc="10" normalizeH="0" baseline="0" noProof="0">
                <a:ln>
                  <a:noFill/>
                </a:ln>
                <a:solidFill>
                  <a:srgbClr val="FFFFFF"/>
                </a:solidFill>
                <a:effectLst/>
                <a:uLnTx/>
                <a:uFillTx/>
                <a:latin typeface="Verdana"/>
                <a:ea typeface="+mn-ea"/>
                <a:cs typeface="Verdana"/>
              </a:rPr>
              <a:t>Hiérar</a:t>
            </a:r>
            <a:r>
              <a:rPr kumimoji="0" sz="2000" b="0" i="0" u="none" strike="noStrike" kern="1200" cap="none" spc="0" normalizeH="0" baseline="0" noProof="0">
                <a:ln>
                  <a:noFill/>
                </a:ln>
                <a:solidFill>
                  <a:srgbClr val="FFFFFF"/>
                </a:solidFill>
                <a:effectLst/>
                <a:uLnTx/>
                <a:uFillTx/>
                <a:latin typeface="Verdana"/>
                <a:ea typeface="+mn-ea"/>
                <a:cs typeface="Verdana"/>
              </a:rPr>
              <a:t>c</a:t>
            </a:r>
            <a:r>
              <a:rPr kumimoji="0" sz="2000" b="0" i="0" u="none" strike="noStrike" kern="1200" cap="none" spc="45" normalizeH="0" baseline="0" noProof="0">
                <a:ln>
                  <a:noFill/>
                </a:ln>
                <a:solidFill>
                  <a:srgbClr val="FFFFFF"/>
                </a:solidFill>
                <a:effectLst/>
                <a:uLnTx/>
                <a:uFillTx/>
                <a:latin typeface="Verdana"/>
                <a:ea typeface="+mn-ea"/>
                <a:cs typeface="Verdana"/>
              </a:rPr>
              <a:t>h</a:t>
            </a:r>
            <a:r>
              <a:rPr kumimoji="0" sz="2000" b="0" i="0" u="none" strike="noStrike" kern="1200" cap="none" spc="10" normalizeH="0" baseline="0" noProof="0">
                <a:ln>
                  <a:noFill/>
                </a:ln>
                <a:solidFill>
                  <a:srgbClr val="FFFFFF"/>
                </a:solidFill>
                <a:effectLst/>
                <a:uLnTx/>
                <a:uFillTx/>
                <a:latin typeface="Verdana"/>
                <a:ea typeface="+mn-ea"/>
                <a:cs typeface="Verdana"/>
              </a:rPr>
              <a:t>i</a:t>
            </a:r>
            <a:r>
              <a:rPr kumimoji="0" sz="2000" b="0" i="0" u="none" strike="noStrike" kern="1200" cap="none" spc="-40" normalizeH="0" baseline="0" noProof="0">
                <a:ln>
                  <a:noFill/>
                </a:ln>
                <a:solidFill>
                  <a:srgbClr val="FFFFFF"/>
                </a:solidFill>
                <a:effectLst/>
                <a:uLnTx/>
                <a:uFillTx/>
                <a:latin typeface="Verdana"/>
                <a:ea typeface="+mn-ea"/>
                <a:cs typeface="Verdana"/>
              </a:rPr>
              <a:t>s</a:t>
            </a:r>
            <a:r>
              <a:rPr kumimoji="0" sz="2000" b="0" i="0" u="none" strike="noStrike" kern="1200" cap="none" spc="-55" normalizeH="0" baseline="0" noProof="0">
                <a:ln>
                  <a:noFill/>
                </a:ln>
                <a:solidFill>
                  <a:srgbClr val="FFFFFF"/>
                </a:solidFill>
                <a:effectLst/>
                <a:uLnTx/>
                <a:uFillTx/>
                <a:latin typeface="Verdana"/>
                <a:ea typeface="+mn-ea"/>
                <a:cs typeface="Verdana"/>
              </a:rPr>
              <a:t>a</a:t>
            </a:r>
            <a:r>
              <a:rPr kumimoji="0" sz="2000" b="0" i="0" u="none" strike="noStrike" kern="1200" cap="none" spc="30" normalizeH="0" baseline="0" noProof="0">
                <a:ln>
                  <a:noFill/>
                </a:ln>
                <a:solidFill>
                  <a:srgbClr val="FFFFFF"/>
                </a:solidFill>
                <a:effectLst/>
                <a:uLnTx/>
                <a:uFillTx/>
                <a:latin typeface="Verdana"/>
                <a:ea typeface="+mn-ea"/>
                <a:cs typeface="Verdana"/>
              </a:rPr>
              <a:t>tion</a:t>
            </a:r>
            <a:r>
              <a:rPr kumimoji="0" sz="2000" b="0" i="0" u="none" strike="noStrike" kern="1200" cap="none" spc="-140" normalizeH="0" baseline="0" noProof="0">
                <a:ln>
                  <a:noFill/>
                </a:ln>
                <a:solidFill>
                  <a:srgbClr val="FFFFFF"/>
                </a:solidFill>
                <a:effectLst/>
                <a:uLnTx/>
                <a:uFillTx/>
                <a:latin typeface="Verdana"/>
                <a:ea typeface="+mn-ea"/>
                <a:cs typeface="Verdana"/>
              </a:rPr>
              <a:t> </a:t>
            </a:r>
            <a:r>
              <a:rPr kumimoji="0" sz="2000" b="0" i="0" u="none" strike="noStrike" kern="1200" cap="none" spc="10" normalizeH="0" baseline="0" noProof="0">
                <a:ln>
                  <a:noFill/>
                </a:ln>
                <a:solidFill>
                  <a:srgbClr val="FFFFFF"/>
                </a:solidFill>
                <a:effectLst/>
                <a:uLnTx/>
                <a:uFillTx/>
                <a:latin typeface="Verdana"/>
                <a:ea typeface="+mn-ea"/>
                <a:cs typeface="Verdana"/>
              </a:rPr>
              <a:t>selon</a:t>
            </a:r>
            <a:endParaRPr kumimoji="0" sz="2000" b="0" i="0" u="none" strike="noStrike" kern="1200" cap="none" spc="0" normalizeH="0" baseline="0" noProof="0">
              <a:ln>
                <a:noFill/>
              </a:ln>
              <a:solidFill>
                <a:srgbClr val="FFFFFF"/>
              </a:solidFill>
              <a:effectLst/>
              <a:uLnTx/>
              <a:uFillTx/>
              <a:latin typeface="Verdana"/>
              <a:ea typeface="+mn-ea"/>
              <a:cs typeface="Verdana"/>
            </a:endParaRPr>
          </a:p>
          <a:p>
            <a:pPr marL="254000" marR="0" lvl="0" indent="0" algn="l" defTabSz="914400" rtl="0" eaLnBrk="1" fontAlgn="auto" latinLnBrk="0" hangingPunct="1">
              <a:lnSpc>
                <a:spcPct val="100000"/>
              </a:lnSpc>
              <a:spcBef>
                <a:spcPts val="5"/>
              </a:spcBef>
              <a:spcAft>
                <a:spcPts val="0"/>
              </a:spcAft>
              <a:buClrTx/>
              <a:buSzTx/>
              <a:buFontTx/>
              <a:buNone/>
              <a:tabLst/>
              <a:defRPr/>
            </a:pPr>
            <a:r>
              <a:rPr kumimoji="0" sz="2000" b="0" i="0" u="none" strike="noStrike" kern="1200" cap="none" spc="-45" normalizeH="0" baseline="0" noProof="0">
                <a:ln>
                  <a:noFill/>
                </a:ln>
                <a:solidFill>
                  <a:srgbClr val="FFFFFF"/>
                </a:solidFill>
                <a:effectLst/>
                <a:uLnTx/>
                <a:uFillTx/>
                <a:latin typeface="Verdana"/>
                <a:ea typeface="+mn-ea"/>
                <a:cs typeface="Verdana"/>
              </a:rPr>
              <a:t>l’</a:t>
            </a:r>
            <a:r>
              <a:rPr kumimoji="0" sz="2000" b="0" i="0" u="none" strike="noStrike" kern="1200" cap="none" spc="-55" normalizeH="0" baseline="0" noProof="0">
                <a:ln>
                  <a:noFill/>
                </a:ln>
                <a:solidFill>
                  <a:srgbClr val="FFFFFF"/>
                </a:solidFill>
                <a:effectLst/>
                <a:uLnTx/>
                <a:uFillTx/>
                <a:latin typeface="Verdana"/>
                <a:ea typeface="+mn-ea"/>
                <a:cs typeface="Verdana"/>
              </a:rPr>
              <a:t>i</a:t>
            </a:r>
            <a:r>
              <a:rPr kumimoji="0" sz="2000" b="0" i="0" u="none" strike="noStrike" kern="1200" cap="none" spc="155" normalizeH="0" baseline="0" noProof="0">
                <a:ln>
                  <a:noFill/>
                </a:ln>
                <a:solidFill>
                  <a:srgbClr val="FFFFFF"/>
                </a:solidFill>
                <a:effectLst/>
                <a:uLnTx/>
                <a:uFillTx/>
                <a:latin typeface="Verdana"/>
                <a:ea typeface="+mn-ea"/>
                <a:cs typeface="Verdana"/>
              </a:rPr>
              <a:t>m</a:t>
            </a:r>
            <a:r>
              <a:rPr kumimoji="0" sz="2000" b="0" i="0" u="none" strike="noStrike" kern="1200" cap="none" spc="105" normalizeH="0" baseline="0" noProof="0">
                <a:ln>
                  <a:noFill/>
                </a:ln>
                <a:solidFill>
                  <a:srgbClr val="FFFFFF"/>
                </a:solidFill>
                <a:effectLst/>
                <a:uLnTx/>
                <a:uFillTx/>
                <a:latin typeface="Verdana"/>
                <a:ea typeface="+mn-ea"/>
                <a:cs typeface="Verdana"/>
              </a:rPr>
              <a:t>p</a:t>
            </a:r>
            <a:r>
              <a:rPr kumimoji="0" sz="2000" b="0" i="0" u="none" strike="noStrike" kern="1200" cap="none" spc="30" normalizeH="0" baseline="0" noProof="0">
                <a:ln>
                  <a:noFill/>
                </a:ln>
                <a:solidFill>
                  <a:srgbClr val="FFFFFF"/>
                </a:solidFill>
                <a:effectLst/>
                <a:uLnTx/>
                <a:uFillTx/>
                <a:latin typeface="Verdana"/>
                <a:ea typeface="+mn-ea"/>
                <a:cs typeface="Verdana"/>
              </a:rPr>
              <a:t>a</a:t>
            </a:r>
            <a:r>
              <a:rPr kumimoji="0" sz="2000" b="0" i="0" u="none" strike="noStrike" kern="1200" cap="none" spc="15" normalizeH="0" baseline="0" noProof="0">
                <a:ln>
                  <a:noFill/>
                </a:ln>
                <a:solidFill>
                  <a:srgbClr val="FFFFFF"/>
                </a:solidFill>
                <a:effectLst/>
                <a:uLnTx/>
                <a:uFillTx/>
                <a:latin typeface="Verdana"/>
                <a:ea typeface="+mn-ea"/>
                <a:cs typeface="Verdana"/>
              </a:rPr>
              <a:t>c</a:t>
            </a:r>
            <a:r>
              <a:rPr kumimoji="0" sz="2000" b="0" i="0" u="none" strike="noStrike" kern="1200" cap="none" spc="20" normalizeH="0" baseline="0" noProof="0">
                <a:ln>
                  <a:noFill/>
                </a:ln>
                <a:solidFill>
                  <a:srgbClr val="FFFFFF"/>
                </a:solidFill>
                <a:effectLst/>
                <a:uLnTx/>
                <a:uFillTx/>
                <a:latin typeface="Verdana"/>
                <a:ea typeface="+mn-ea"/>
                <a:cs typeface="Verdana"/>
              </a:rPr>
              <a:t>t</a:t>
            </a:r>
            <a:r>
              <a:rPr kumimoji="0" sz="2000" b="0" i="0" u="none" strike="noStrike" kern="1200" cap="none" spc="-130" normalizeH="0" baseline="0" noProof="0">
                <a:ln>
                  <a:noFill/>
                </a:ln>
                <a:solidFill>
                  <a:srgbClr val="FFFFFF"/>
                </a:solidFill>
                <a:effectLst/>
                <a:uLnTx/>
                <a:uFillTx/>
                <a:latin typeface="Verdana"/>
                <a:ea typeface="+mn-ea"/>
                <a:cs typeface="Verdana"/>
              </a:rPr>
              <a:t> </a:t>
            </a:r>
            <a:r>
              <a:rPr kumimoji="0" sz="2000" b="0" i="0" u="none" strike="noStrike" kern="1200" cap="none" spc="95" normalizeH="0" baseline="0" noProof="0">
                <a:ln>
                  <a:noFill/>
                </a:ln>
                <a:solidFill>
                  <a:srgbClr val="FFFFFF"/>
                </a:solidFill>
                <a:effectLst/>
                <a:uLnTx/>
                <a:uFillTx/>
                <a:latin typeface="Verdana"/>
                <a:ea typeface="+mn-ea"/>
                <a:cs typeface="Verdana"/>
              </a:rPr>
              <a:t>d</a:t>
            </a:r>
            <a:r>
              <a:rPr kumimoji="0" sz="2000" b="0" i="0" u="none" strike="noStrike" kern="1200" cap="none" spc="15" normalizeH="0" baseline="0" noProof="0">
                <a:ln>
                  <a:noFill/>
                </a:ln>
                <a:solidFill>
                  <a:srgbClr val="FFFFFF"/>
                </a:solidFill>
                <a:effectLst/>
                <a:uLnTx/>
                <a:uFillTx/>
                <a:latin typeface="Verdana"/>
                <a:ea typeface="+mn-ea"/>
                <a:cs typeface="Verdana"/>
              </a:rPr>
              <a:t>e</a:t>
            </a:r>
            <a:r>
              <a:rPr kumimoji="0" sz="2000" b="0" i="0" u="none" strike="noStrike" kern="1200" cap="none" spc="-60" normalizeH="0" baseline="0" noProof="0">
                <a:ln>
                  <a:noFill/>
                </a:ln>
                <a:solidFill>
                  <a:srgbClr val="FFFFFF"/>
                </a:solidFill>
                <a:effectLst/>
                <a:uLnTx/>
                <a:uFillTx/>
                <a:latin typeface="Verdana"/>
                <a:ea typeface="+mn-ea"/>
                <a:cs typeface="Verdana"/>
              </a:rPr>
              <a:t>s</a:t>
            </a:r>
            <a:r>
              <a:rPr kumimoji="0" sz="2000" b="0" i="0" u="none" strike="noStrike" kern="1200" cap="none" spc="-165" normalizeH="0" baseline="0" noProof="0">
                <a:ln>
                  <a:noFill/>
                </a:ln>
                <a:solidFill>
                  <a:srgbClr val="FFFFFF"/>
                </a:solidFill>
                <a:effectLst/>
                <a:uLnTx/>
                <a:uFillTx/>
                <a:latin typeface="Verdana"/>
                <a:ea typeface="+mn-ea"/>
                <a:cs typeface="Verdana"/>
              </a:rPr>
              <a:t> </a:t>
            </a:r>
            <a:r>
              <a:rPr kumimoji="0" sz="2000" b="0" i="0" u="none" strike="noStrike" kern="1200" cap="none" spc="-30" normalizeH="0" baseline="0" noProof="0">
                <a:ln>
                  <a:noFill/>
                </a:ln>
                <a:solidFill>
                  <a:srgbClr val="FFFFFF"/>
                </a:solidFill>
                <a:effectLst/>
                <a:uLnTx/>
                <a:uFillTx/>
                <a:latin typeface="Verdana"/>
                <a:ea typeface="+mn-ea"/>
                <a:cs typeface="Verdana"/>
              </a:rPr>
              <a:t>a</a:t>
            </a:r>
            <a:r>
              <a:rPr kumimoji="0" sz="2000" b="0" i="0" u="none" strike="noStrike" kern="1200" cap="none" spc="10" normalizeH="0" baseline="0" noProof="0">
                <a:ln>
                  <a:noFill/>
                </a:ln>
                <a:solidFill>
                  <a:srgbClr val="FFFFFF"/>
                </a:solidFill>
                <a:effectLst/>
                <a:uLnTx/>
                <a:uFillTx/>
                <a:latin typeface="Verdana"/>
                <a:ea typeface="+mn-ea"/>
                <a:cs typeface="Verdana"/>
              </a:rPr>
              <a:t>t</a:t>
            </a:r>
            <a:r>
              <a:rPr kumimoji="0" sz="2000" b="0" i="0" u="none" strike="noStrike" kern="1200" cap="none" spc="25" normalizeH="0" baseline="0" noProof="0">
                <a:ln>
                  <a:noFill/>
                </a:ln>
                <a:solidFill>
                  <a:srgbClr val="FFFFFF"/>
                </a:solidFill>
                <a:effectLst/>
                <a:uLnTx/>
                <a:uFillTx/>
                <a:latin typeface="Verdana"/>
                <a:ea typeface="+mn-ea"/>
                <a:cs typeface="Verdana"/>
              </a:rPr>
              <a:t>e</a:t>
            </a:r>
            <a:r>
              <a:rPr kumimoji="0" sz="2000" b="0" i="0" u="none" strike="noStrike" kern="1200" cap="none" spc="-10" normalizeH="0" baseline="0" noProof="0">
                <a:ln>
                  <a:noFill/>
                </a:ln>
                <a:solidFill>
                  <a:srgbClr val="FFFFFF"/>
                </a:solidFill>
                <a:effectLst/>
                <a:uLnTx/>
                <a:uFillTx/>
                <a:latin typeface="Verdana"/>
                <a:ea typeface="+mn-ea"/>
                <a:cs typeface="Verdana"/>
              </a:rPr>
              <a:t>l</a:t>
            </a:r>
            <a:r>
              <a:rPr kumimoji="0" sz="2000" b="0" i="0" u="none" strike="noStrike" kern="1200" cap="none" spc="-20" normalizeH="0" baseline="0" noProof="0">
                <a:ln>
                  <a:noFill/>
                </a:ln>
                <a:solidFill>
                  <a:srgbClr val="FFFFFF"/>
                </a:solidFill>
                <a:effectLst/>
                <a:uLnTx/>
                <a:uFillTx/>
                <a:latin typeface="Verdana"/>
                <a:ea typeface="+mn-ea"/>
                <a:cs typeface="Verdana"/>
              </a:rPr>
              <a:t>i</a:t>
            </a:r>
            <a:r>
              <a:rPr kumimoji="0" sz="2000" b="0" i="0" u="none" strike="noStrike" kern="1200" cap="none" spc="15" normalizeH="0" baseline="0" noProof="0">
                <a:ln>
                  <a:noFill/>
                </a:ln>
                <a:solidFill>
                  <a:srgbClr val="FFFFFF"/>
                </a:solidFill>
                <a:effectLst/>
                <a:uLnTx/>
                <a:uFillTx/>
                <a:latin typeface="Verdana"/>
                <a:ea typeface="+mn-ea"/>
                <a:cs typeface="Verdana"/>
              </a:rPr>
              <a:t>e</a:t>
            </a:r>
            <a:r>
              <a:rPr kumimoji="0" sz="2000" b="0" i="0" u="none" strike="noStrike" kern="1200" cap="none" spc="-55" normalizeH="0" baseline="0" noProof="0">
                <a:ln>
                  <a:noFill/>
                </a:ln>
                <a:solidFill>
                  <a:srgbClr val="FFFFFF"/>
                </a:solidFill>
                <a:effectLst/>
                <a:uLnTx/>
                <a:uFillTx/>
                <a:latin typeface="Verdana"/>
                <a:ea typeface="+mn-ea"/>
                <a:cs typeface="Verdana"/>
              </a:rPr>
              <a:t>rs</a:t>
            </a:r>
            <a:endParaRPr kumimoji="0" sz="2000" b="0" i="0" u="none" strike="noStrike" kern="1200" cap="none" spc="0" normalizeH="0" baseline="0" noProof="0">
              <a:ln>
                <a:noFill/>
              </a:ln>
              <a:solidFill>
                <a:srgbClr val="FFFFFF"/>
              </a:solidFill>
              <a:effectLst/>
              <a:uLnTx/>
              <a:uFillTx/>
              <a:latin typeface="Verdana"/>
              <a:ea typeface="+mn-ea"/>
              <a:cs typeface="Verdana"/>
            </a:endParaRPr>
          </a:p>
        </p:txBody>
      </p:sp>
      <p:sp>
        <p:nvSpPr>
          <p:cNvPr id="20" name="Titre 1">
            <a:extLst>
              <a:ext uri="{FF2B5EF4-FFF2-40B4-BE49-F238E27FC236}">
                <a16:creationId xmlns:a16="http://schemas.microsoft.com/office/drawing/2014/main" id="{E52C3597-C667-3D93-41BF-362E51C417E1}"/>
              </a:ext>
            </a:extLst>
          </p:cNvPr>
          <p:cNvSpPr>
            <a:spLocks noGrp="1"/>
          </p:cNvSpPr>
          <p:nvPr>
            <p:ph type="title"/>
          </p:nvPr>
        </p:nvSpPr>
        <p:spPr>
          <a:xfrm>
            <a:off x="133200" y="365125"/>
            <a:ext cx="10980000" cy="864000"/>
          </a:xfrm>
        </p:spPr>
        <p:txBody>
          <a:bodyPr/>
          <a:lstStyle/>
          <a:p>
            <a:r>
              <a:rPr lang="fr-FR"/>
              <a:t>Les grands principes retenus</a:t>
            </a:r>
          </a:p>
        </p:txBody>
      </p:sp>
      <p:sp>
        <p:nvSpPr>
          <p:cNvPr id="3" name="Espace réservé du contenu 2">
            <a:extLst>
              <a:ext uri="{FF2B5EF4-FFF2-40B4-BE49-F238E27FC236}">
                <a16:creationId xmlns:a16="http://schemas.microsoft.com/office/drawing/2014/main" id="{483FDBB4-6488-1647-E762-85477FFA74FD}"/>
              </a:ext>
            </a:extLst>
          </p:cNvPr>
          <p:cNvSpPr>
            <a:spLocks noGrp="1"/>
          </p:cNvSpPr>
          <p:nvPr>
            <p:ph idx="1"/>
          </p:nvPr>
        </p:nvSpPr>
        <p:spPr/>
        <p:txBody>
          <a:bodyPr/>
          <a:lstStyle/>
          <a:p>
            <a:endParaRPr lang="fr-FR"/>
          </a:p>
        </p:txBody>
      </p:sp>
      <p:sp>
        <p:nvSpPr>
          <p:cNvPr id="17" name="object 17"/>
          <p:cNvSpPr txBox="1">
            <a:spLocks noGrp="1"/>
          </p:cNvSpPr>
          <p:nvPr>
            <p:ph type="dt" sz="half" idx="4294967295"/>
          </p:nvPr>
        </p:nvSpPr>
        <p:spPr>
          <a:xfrm>
            <a:off x="9129713" y="6554788"/>
            <a:ext cx="3062287" cy="211137"/>
          </a:xfrm>
          <a:prstGeom prst="rect">
            <a:avLst/>
          </a:prstGeom>
        </p:spPr>
        <p:txBody>
          <a:bodyPr vert="horz" wrap="square" lIns="0" tIns="0" rIns="0" bIns="0" rtlCol="0">
            <a:spAutoFit/>
          </a:bodyPr>
          <a:lstStyle>
            <a:defPPr>
              <a:defRPr lang="fr-FR"/>
            </a:defPPr>
            <a:lvl1pPr marL="0" algn="l" defTabSz="914400" rtl="0" eaLnBrk="1" latinLnBrk="0" hangingPunct="1">
              <a:defRPr sz="1200" b="1" i="0" kern="1200">
                <a:solidFill>
                  <a:schemeClr val="bg1"/>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60"/>
              </a:spcBef>
              <a:spcAft>
                <a:spcPts val="0"/>
              </a:spcAft>
              <a:buClrTx/>
              <a:buSzTx/>
              <a:buFontTx/>
              <a:buNone/>
              <a:tabLst/>
              <a:defRPr/>
            </a:pPr>
            <a:r>
              <a:rPr kumimoji="0" lang="fr-FR" sz="1200" b="1" i="0" u="none" strike="noStrike" kern="1200" cap="none" spc="30" normalizeH="0" baseline="0" noProof="0">
                <a:ln>
                  <a:noFill/>
                </a:ln>
                <a:solidFill>
                  <a:srgbClr val="FFFFFF"/>
                </a:solidFill>
                <a:effectLst/>
                <a:uLnTx/>
                <a:uFillTx/>
                <a:latin typeface="Tahoma"/>
                <a:ea typeface="+mn-ea"/>
                <a:cs typeface="Tahoma"/>
              </a:rPr>
              <a:t>Séminaire</a:t>
            </a:r>
            <a:r>
              <a:rPr kumimoji="0" lang="fr-FR" sz="1200" b="1" i="0" u="none" strike="noStrike" kern="1200" cap="none" spc="-20" normalizeH="0" baseline="0" noProof="0">
                <a:ln>
                  <a:noFill/>
                </a:ln>
                <a:solidFill>
                  <a:srgbClr val="FFFFFF"/>
                </a:solidFill>
                <a:effectLst/>
                <a:uLnTx/>
                <a:uFillTx/>
                <a:latin typeface="Tahoma"/>
                <a:ea typeface="+mn-ea"/>
                <a:cs typeface="Tahoma"/>
              </a:rPr>
              <a:t> </a:t>
            </a:r>
            <a:r>
              <a:rPr kumimoji="0" lang="fr-FR" sz="1200" b="1" i="0" u="none" strike="noStrike" kern="1200" cap="none" spc="-75" normalizeH="0" baseline="0" noProof="0">
                <a:ln>
                  <a:noFill/>
                </a:ln>
                <a:solidFill>
                  <a:srgbClr val="FFFFFF"/>
                </a:solidFill>
                <a:effectLst/>
                <a:uLnTx/>
                <a:uFillTx/>
                <a:latin typeface="Tahoma"/>
                <a:ea typeface="+mn-ea"/>
                <a:cs typeface="Tahoma"/>
              </a:rPr>
              <a:t>IN</a:t>
            </a:r>
            <a:r>
              <a:rPr kumimoji="0" lang="fr-FR" sz="1200" b="1" i="0" u="none" strike="noStrike" kern="1200" cap="none" spc="80" normalizeH="0" baseline="0" noProof="0">
                <a:ln>
                  <a:noFill/>
                </a:ln>
                <a:solidFill>
                  <a:srgbClr val="FFFFFF"/>
                </a:solidFill>
                <a:effectLst/>
                <a:uLnTx/>
                <a:uFillTx/>
                <a:latin typeface="Tahoma"/>
                <a:ea typeface="+mn-ea"/>
                <a:cs typeface="Tahoma"/>
              </a:rPr>
              <a:t>O</a:t>
            </a:r>
            <a:r>
              <a:rPr kumimoji="0" lang="fr-FR" sz="1200" b="1" i="0" u="none" strike="noStrike" kern="1200" cap="none" spc="5" normalizeH="0" baseline="0" noProof="0">
                <a:ln>
                  <a:noFill/>
                </a:ln>
                <a:solidFill>
                  <a:srgbClr val="FFFFFF"/>
                </a:solidFill>
                <a:effectLst/>
                <a:uLnTx/>
                <a:uFillTx/>
                <a:latin typeface="Tahoma"/>
                <a:ea typeface="+mn-ea"/>
                <a:cs typeface="Tahoma"/>
              </a:rPr>
              <a:t>S</a:t>
            </a:r>
            <a:r>
              <a:rPr kumimoji="0" lang="fr-FR" sz="1200" b="1" i="0" u="none" strike="noStrike" kern="1200" cap="none" spc="10" normalizeH="0" baseline="0" noProof="0">
                <a:ln>
                  <a:noFill/>
                </a:ln>
                <a:solidFill>
                  <a:srgbClr val="FFFFFF"/>
                </a:solidFill>
                <a:effectLst/>
                <a:uLnTx/>
                <a:uFillTx/>
                <a:latin typeface="Tahoma"/>
                <a:ea typeface="+mn-ea"/>
                <a:cs typeface="Tahoma"/>
              </a:rPr>
              <a:t>Y</a:t>
            </a:r>
            <a:r>
              <a:rPr kumimoji="0" lang="fr-FR" sz="1200" b="1" i="0" u="none" strike="noStrike" kern="1200" cap="none" spc="5" normalizeH="0" baseline="0" noProof="0">
                <a:ln>
                  <a:noFill/>
                </a:ln>
                <a:solidFill>
                  <a:srgbClr val="FFFFFF"/>
                </a:solidFill>
                <a:effectLst/>
                <a:uLnTx/>
                <a:uFillTx/>
                <a:latin typeface="Tahoma"/>
                <a:ea typeface="+mn-ea"/>
                <a:cs typeface="Tahoma"/>
              </a:rPr>
              <a:t>S</a:t>
            </a:r>
            <a:r>
              <a:rPr kumimoji="0" lang="fr-FR" sz="1200" b="1" i="0" u="none" strike="noStrike" kern="1200" cap="none" spc="-25" normalizeH="0" baseline="0" noProof="0">
                <a:ln>
                  <a:noFill/>
                </a:ln>
                <a:solidFill>
                  <a:srgbClr val="FFFFFF"/>
                </a:solidFill>
                <a:effectLst/>
                <a:uLnTx/>
                <a:uFillTx/>
                <a:latin typeface="Tahoma"/>
                <a:ea typeface="+mn-ea"/>
                <a:cs typeface="Tahoma"/>
              </a:rPr>
              <a:t> </a:t>
            </a:r>
            <a:r>
              <a:rPr kumimoji="0" lang="fr-FR" sz="1200" b="1" i="0" u="none" strike="noStrike" kern="1200" cap="none" spc="-55" normalizeH="0" baseline="0" noProof="0">
                <a:ln>
                  <a:noFill/>
                </a:ln>
                <a:solidFill>
                  <a:srgbClr val="FFFFFF"/>
                </a:solidFill>
                <a:effectLst/>
                <a:uLnTx/>
                <a:uFillTx/>
                <a:latin typeface="Tahoma"/>
                <a:ea typeface="+mn-ea"/>
                <a:cs typeface="Tahoma"/>
              </a:rPr>
              <a:t>-</a:t>
            </a:r>
            <a:r>
              <a:rPr kumimoji="0" lang="fr-FR" sz="1200" b="1" i="0" u="none" strike="noStrike" kern="1200" cap="none" spc="-15" normalizeH="0" baseline="0" noProof="0">
                <a:ln>
                  <a:noFill/>
                </a:ln>
                <a:solidFill>
                  <a:srgbClr val="FFFFFF"/>
                </a:solidFill>
                <a:effectLst/>
                <a:uLnTx/>
                <a:uFillTx/>
                <a:latin typeface="Tahoma"/>
                <a:ea typeface="+mn-ea"/>
                <a:cs typeface="Tahoma"/>
              </a:rPr>
              <a:t> </a:t>
            </a:r>
            <a:r>
              <a:rPr kumimoji="0" lang="fr-FR" sz="1200" b="1" i="0" u="none" strike="noStrike" kern="1200" cap="none" spc="-120" normalizeH="0" baseline="0" noProof="0">
                <a:ln>
                  <a:noFill/>
                </a:ln>
                <a:solidFill>
                  <a:srgbClr val="FFFFFF"/>
                </a:solidFill>
                <a:effectLst/>
                <a:uLnTx/>
                <a:uFillTx/>
                <a:latin typeface="Tahoma"/>
                <a:ea typeface="+mn-ea"/>
                <a:cs typeface="Tahoma"/>
              </a:rPr>
              <a:t>14</a:t>
            </a:r>
            <a:r>
              <a:rPr kumimoji="0" lang="fr-FR" sz="1200" b="1" i="0" u="none" strike="noStrike" kern="1200" cap="none" spc="-20" normalizeH="0" baseline="0" noProof="0">
                <a:ln>
                  <a:noFill/>
                </a:ln>
                <a:solidFill>
                  <a:srgbClr val="FFFFFF"/>
                </a:solidFill>
                <a:effectLst/>
                <a:uLnTx/>
                <a:uFillTx/>
                <a:latin typeface="Tahoma"/>
                <a:ea typeface="+mn-ea"/>
                <a:cs typeface="Tahoma"/>
              </a:rPr>
              <a:t> </a:t>
            </a:r>
            <a:r>
              <a:rPr kumimoji="0" lang="fr-FR" sz="1200" b="1" i="0" u="none" strike="noStrike" kern="1200" cap="none" spc="50" normalizeH="0" baseline="0" noProof="0">
                <a:ln>
                  <a:noFill/>
                </a:ln>
                <a:solidFill>
                  <a:srgbClr val="FFFFFF"/>
                </a:solidFill>
                <a:effectLst/>
                <a:uLnTx/>
                <a:uFillTx/>
                <a:latin typeface="Tahoma"/>
                <a:ea typeface="+mn-ea"/>
                <a:cs typeface="Tahoma"/>
              </a:rPr>
              <a:t>no</a:t>
            </a:r>
            <a:r>
              <a:rPr kumimoji="0" lang="fr-FR" sz="1200" b="1" i="0" u="none" strike="noStrike" kern="1200" cap="none" spc="45" normalizeH="0" baseline="0" noProof="0">
                <a:ln>
                  <a:noFill/>
                </a:ln>
                <a:solidFill>
                  <a:srgbClr val="FFFFFF"/>
                </a:solidFill>
                <a:effectLst/>
                <a:uLnTx/>
                <a:uFillTx/>
                <a:latin typeface="Tahoma"/>
                <a:ea typeface="+mn-ea"/>
                <a:cs typeface="Tahoma"/>
              </a:rPr>
              <a:t>vembre</a:t>
            </a:r>
            <a:r>
              <a:rPr kumimoji="0" lang="fr-FR" sz="1200" b="1" i="0" u="none" strike="noStrike" kern="1200" cap="none" spc="-15" normalizeH="0" baseline="0" noProof="0">
                <a:ln>
                  <a:noFill/>
                </a:ln>
                <a:solidFill>
                  <a:srgbClr val="FFFFFF"/>
                </a:solidFill>
                <a:effectLst/>
                <a:uLnTx/>
                <a:uFillTx/>
                <a:latin typeface="Tahoma"/>
                <a:ea typeface="+mn-ea"/>
                <a:cs typeface="Tahoma"/>
              </a:rPr>
              <a:t> </a:t>
            </a:r>
            <a:r>
              <a:rPr kumimoji="0" lang="fr-FR" sz="1200" b="1" i="0" u="none" strike="noStrike" kern="1200" cap="none" spc="-30" normalizeH="0" baseline="0" noProof="0">
                <a:ln>
                  <a:noFill/>
                </a:ln>
                <a:solidFill>
                  <a:srgbClr val="FFFFFF"/>
                </a:solidFill>
                <a:effectLst/>
                <a:uLnTx/>
                <a:uFillTx/>
                <a:latin typeface="Tahoma"/>
                <a:ea typeface="+mn-ea"/>
                <a:cs typeface="Tahoma"/>
              </a:rPr>
              <a:t>2023</a:t>
            </a:r>
            <a:endParaRPr kumimoji="0" sz="1200" b="1" i="0" u="none" strike="noStrike" kern="1200" cap="none" spc="-30" normalizeH="0" baseline="0" noProof="0">
              <a:ln>
                <a:noFill/>
              </a:ln>
              <a:solidFill>
                <a:srgbClr val="FFFFFF"/>
              </a:solidFill>
              <a:effectLst/>
              <a:uLnTx/>
              <a:uFillTx/>
              <a:latin typeface="Tahoma"/>
              <a:ea typeface="+mn-ea"/>
              <a:cs typeface="Tahoma"/>
            </a:endParaRPr>
          </a:p>
        </p:txBody>
      </p:sp>
      <p:sp>
        <p:nvSpPr>
          <p:cNvPr id="22" name="Bulle narrative : ronde 21">
            <a:extLst>
              <a:ext uri="{FF2B5EF4-FFF2-40B4-BE49-F238E27FC236}">
                <a16:creationId xmlns:a16="http://schemas.microsoft.com/office/drawing/2014/main" id="{92CBC7EA-2263-3CDD-C52E-D49DD9A5A869}"/>
              </a:ext>
            </a:extLst>
          </p:cNvPr>
          <p:cNvSpPr/>
          <p:nvPr/>
        </p:nvSpPr>
        <p:spPr>
          <a:xfrm>
            <a:off x="7424057" y="1422027"/>
            <a:ext cx="3591081" cy="1693526"/>
          </a:xfrm>
          <a:prstGeom prst="wedgeEllipseCallout">
            <a:avLst>
              <a:gd name="adj1" fmla="val -56906"/>
              <a:gd name="adj2" fmla="val 7342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FFFFFF"/>
                </a:solidFill>
                <a:effectLst/>
                <a:uLnTx/>
                <a:uFillTx/>
                <a:latin typeface="Verdana"/>
                <a:ea typeface="+mn-ea"/>
                <a:cs typeface="+mn-cs"/>
              </a:rPr>
              <a:t>Pour l’organisation du travail et non l’économie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3C204EC-C4D0-418D-A01B-DCC65FDBA8D2}"/>
              </a:ext>
            </a:extLst>
          </p:cNvPr>
          <p:cNvSpPr/>
          <p:nvPr/>
        </p:nvSpPr>
        <p:spPr>
          <a:xfrm>
            <a:off x="928819" y="2558510"/>
            <a:ext cx="370087" cy="234288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63E81E2-4E87-4A2E-ADD2-2A1E7E9B0213}"/>
              </a:ext>
            </a:extLst>
          </p:cNvPr>
          <p:cNvSpPr>
            <a:spLocks noGrp="1"/>
          </p:cNvSpPr>
          <p:nvPr>
            <p:ph type="title"/>
          </p:nvPr>
        </p:nvSpPr>
        <p:spPr/>
        <p:txBody>
          <a:bodyPr/>
          <a:lstStyle/>
          <a:p>
            <a:r>
              <a:rPr lang="fr-FR" dirty="0"/>
              <a:t>Excrétion en azote</a:t>
            </a:r>
          </a:p>
        </p:txBody>
      </p:sp>
      <p:graphicFrame>
        <p:nvGraphicFramePr>
          <p:cNvPr id="7" name="Tableau 7">
            <a:extLst>
              <a:ext uri="{FF2B5EF4-FFF2-40B4-BE49-F238E27FC236}">
                <a16:creationId xmlns:a16="http://schemas.microsoft.com/office/drawing/2014/main" id="{1D4E8D24-AAAF-472B-A781-F96CC5805E32}"/>
              </a:ext>
            </a:extLst>
          </p:cNvPr>
          <p:cNvGraphicFramePr>
            <a:graphicFrameLocks noGrp="1"/>
          </p:cNvGraphicFramePr>
          <p:nvPr/>
        </p:nvGraphicFramePr>
        <p:xfrm>
          <a:off x="117695" y="751115"/>
          <a:ext cx="468943" cy="4638640"/>
        </p:xfrm>
        <a:graphic>
          <a:graphicData uri="http://schemas.openxmlformats.org/drawingml/2006/table">
            <a:tbl>
              <a:tblPr firstRow="1" bandRow="1">
                <a:tableStyleId>{5C22544A-7EE6-4342-B048-85BDC9FD1C3A}</a:tableStyleId>
              </a:tblPr>
              <a:tblGrid>
                <a:gridCol w="468943">
                  <a:extLst>
                    <a:ext uri="{9D8B030D-6E8A-4147-A177-3AD203B41FA5}">
                      <a16:colId xmlns:a16="http://schemas.microsoft.com/office/drawing/2014/main" val="775773947"/>
                    </a:ext>
                  </a:extLst>
                </a:gridCol>
              </a:tblGrid>
              <a:tr h="289915">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1055817"/>
                  </a:ext>
                </a:extLst>
              </a:tr>
              <a:tr h="289915">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148846"/>
                  </a:ext>
                </a:extLst>
              </a:tr>
              <a:tr h="289915">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7053811"/>
                  </a:ext>
                </a:extLst>
              </a:tr>
              <a:tr h="289915">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2861793"/>
                  </a:ext>
                </a:extLst>
              </a:tr>
              <a:tr h="289915">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788766"/>
                  </a:ext>
                </a:extLst>
              </a:tr>
              <a:tr h="289915">
                <a:tc>
                  <a:txBody>
                    <a:bodyPr/>
                    <a:lstStyle/>
                    <a:p>
                      <a:pPr algn="r"/>
                      <a:r>
                        <a:rPr lang="fr-FR" sz="1200" b="0" dirty="0">
                          <a:solidFill>
                            <a:schemeClr val="tx1"/>
                          </a:solidFill>
                        </a:rPr>
                        <a:t>30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327472"/>
                  </a:ext>
                </a:extLst>
              </a:tr>
              <a:tr h="289915">
                <a:tc>
                  <a:txBody>
                    <a:bodyPr/>
                    <a:lstStyle/>
                    <a:p>
                      <a:pPr algn="r"/>
                      <a:r>
                        <a:rPr lang="fr-FR" sz="1200" b="0" dirty="0">
                          <a:solidFill>
                            <a:schemeClr val="tx1"/>
                          </a:solidFill>
                        </a:rPr>
                        <a:t>28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681136"/>
                  </a:ext>
                </a:extLst>
              </a:tr>
              <a:tr h="289915">
                <a:tc>
                  <a:txBody>
                    <a:bodyPr/>
                    <a:lstStyle/>
                    <a:p>
                      <a:pPr algn="r"/>
                      <a:r>
                        <a:rPr lang="fr-FR" sz="1200" b="0" dirty="0">
                          <a:solidFill>
                            <a:schemeClr val="tx1"/>
                          </a:solidFill>
                        </a:rPr>
                        <a:t>26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197543"/>
                  </a:ext>
                </a:extLst>
              </a:tr>
              <a:tr h="289915">
                <a:tc>
                  <a:txBody>
                    <a:bodyPr/>
                    <a:lstStyle/>
                    <a:p>
                      <a:pPr algn="r"/>
                      <a:r>
                        <a:rPr lang="fr-FR" sz="1200" dirty="0"/>
                        <a:t>24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817384"/>
                  </a:ext>
                </a:extLst>
              </a:tr>
              <a:tr h="289915">
                <a:tc>
                  <a:txBody>
                    <a:bodyPr/>
                    <a:lstStyle/>
                    <a:p>
                      <a:pPr algn="r"/>
                      <a:r>
                        <a:rPr lang="fr-FR" sz="1200" dirty="0"/>
                        <a:t>22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080008"/>
                  </a:ext>
                </a:extLst>
              </a:tr>
              <a:tr h="289915">
                <a:tc>
                  <a:txBody>
                    <a:bodyPr/>
                    <a:lstStyle/>
                    <a:p>
                      <a:pPr algn="r"/>
                      <a:r>
                        <a:rPr lang="fr-FR" sz="1200" dirty="0"/>
                        <a:t>20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96759"/>
                  </a:ext>
                </a:extLst>
              </a:tr>
              <a:tr h="289915">
                <a:tc>
                  <a:txBody>
                    <a:bodyPr/>
                    <a:lstStyle/>
                    <a:p>
                      <a:pPr algn="r"/>
                      <a:r>
                        <a:rPr lang="fr-FR" sz="1200" dirty="0"/>
                        <a:t>18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523400"/>
                  </a:ext>
                </a:extLst>
              </a:tr>
              <a:tr h="289915">
                <a:tc>
                  <a:txBody>
                    <a:bodyPr/>
                    <a:lstStyle/>
                    <a:p>
                      <a:pPr algn="r"/>
                      <a:r>
                        <a:rPr lang="fr-FR" sz="1200" dirty="0"/>
                        <a:t>16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59871"/>
                  </a:ext>
                </a:extLst>
              </a:tr>
              <a:tr h="289915">
                <a:tc>
                  <a:txBody>
                    <a:bodyPr/>
                    <a:lstStyle/>
                    <a:p>
                      <a:pPr algn="r"/>
                      <a:r>
                        <a:rPr lang="fr-FR" sz="1200" dirty="0"/>
                        <a:t>14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323553"/>
                  </a:ext>
                </a:extLst>
              </a:tr>
              <a:tr h="289915">
                <a:tc>
                  <a:txBody>
                    <a:bodyPr/>
                    <a:lstStyle/>
                    <a:p>
                      <a:pPr algn="r"/>
                      <a:r>
                        <a:rPr lang="fr-FR" sz="1200" dirty="0"/>
                        <a:t>12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537207"/>
                  </a:ext>
                </a:extLst>
              </a:tr>
              <a:tr h="289915">
                <a:tc>
                  <a:txBody>
                    <a:bodyPr/>
                    <a:lstStyle/>
                    <a:p>
                      <a:pPr algn="r"/>
                      <a:r>
                        <a:rPr lang="fr-FR" sz="1200" dirty="0"/>
                        <a:t>10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596347"/>
                  </a:ext>
                </a:extLst>
              </a:tr>
            </a:tbl>
          </a:graphicData>
        </a:graphic>
      </p:graphicFrame>
      <p:cxnSp>
        <p:nvCxnSpPr>
          <p:cNvPr id="13" name="Connecteur droit 12">
            <a:extLst>
              <a:ext uri="{FF2B5EF4-FFF2-40B4-BE49-F238E27FC236}">
                <a16:creationId xmlns:a16="http://schemas.microsoft.com/office/drawing/2014/main" id="{A6B26588-1E72-4E1B-95A9-A03FD97512BE}"/>
              </a:ext>
            </a:extLst>
          </p:cNvPr>
          <p:cNvCxnSpPr>
            <a:cxnSpLocks/>
          </p:cNvCxnSpPr>
          <p:nvPr/>
        </p:nvCxnSpPr>
        <p:spPr>
          <a:xfrm>
            <a:off x="920775" y="3861334"/>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670576B-8937-4A7E-AA14-CCB9F3366151}"/>
              </a:ext>
            </a:extLst>
          </p:cNvPr>
          <p:cNvSpPr/>
          <p:nvPr/>
        </p:nvSpPr>
        <p:spPr>
          <a:xfrm>
            <a:off x="1625121" y="2941319"/>
            <a:ext cx="370087" cy="19600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D0816D4-7A40-4190-9B8A-2F26DE2D4130}"/>
              </a:ext>
            </a:extLst>
          </p:cNvPr>
          <p:cNvSpPr/>
          <p:nvPr/>
        </p:nvSpPr>
        <p:spPr>
          <a:xfrm>
            <a:off x="2355551" y="2736485"/>
            <a:ext cx="370087" cy="98642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B562493-C842-4E73-8F52-412DD3454E21}"/>
              </a:ext>
            </a:extLst>
          </p:cNvPr>
          <p:cNvSpPr/>
          <p:nvPr/>
        </p:nvSpPr>
        <p:spPr>
          <a:xfrm>
            <a:off x="3154019" y="2606520"/>
            <a:ext cx="370087" cy="111639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Connecteur droit 21">
            <a:extLst>
              <a:ext uri="{FF2B5EF4-FFF2-40B4-BE49-F238E27FC236}">
                <a16:creationId xmlns:a16="http://schemas.microsoft.com/office/drawing/2014/main" id="{4C6ACD42-93B9-486B-A041-044A82F4A6C3}"/>
              </a:ext>
            </a:extLst>
          </p:cNvPr>
          <p:cNvCxnSpPr>
            <a:cxnSpLocks/>
          </p:cNvCxnSpPr>
          <p:nvPr/>
        </p:nvCxnSpPr>
        <p:spPr>
          <a:xfrm>
            <a:off x="1625120" y="3841110"/>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30B0ADAE-1BBF-40BD-9A04-981D59ABD014}"/>
              </a:ext>
            </a:extLst>
          </p:cNvPr>
          <p:cNvCxnSpPr>
            <a:cxnSpLocks/>
          </p:cNvCxnSpPr>
          <p:nvPr/>
        </p:nvCxnSpPr>
        <p:spPr>
          <a:xfrm>
            <a:off x="2352892" y="3363497"/>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ABEF5008-47E1-474F-AC08-6E0A13E279E5}"/>
              </a:ext>
            </a:extLst>
          </p:cNvPr>
          <p:cNvCxnSpPr>
            <a:cxnSpLocks/>
          </p:cNvCxnSpPr>
          <p:nvPr/>
        </p:nvCxnSpPr>
        <p:spPr>
          <a:xfrm>
            <a:off x="3154018" y="2979373"/>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3C5A7851-E534-46DB-B219-50D3DEEC5EBA}"/>
              </a:ext>
            </a:extLst>
          </p:cNvPr>
          <p:cNvSpPr txBox="1"/>
          <p:nvPr/>
        </p:nvSpPr>
        <p:spPr>
          <a:xfrm>
            <a:off x="807541"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sp>
        <p:nvSpPr>
          <p:cNvPr id="27" name="Rectangle 26">
            <a:extLst>
              <a:ext uri="{FF2B5EF4-FFF2-40B4-BE49-F238E27FC236}">
                <a16:creationId xmlns:a16="http://schemas.microsoft.com/office/drawing/2014/main" id="{4434D295-173A-4C94-9618-EA769443C6B4}"/>
              </a:ext>
            </a:extLst>
          </p:cNvPr>
          <p:cNvSpPr/>
          <p:nvPr/>
        </p:nvSpPr>
        <p:spPr>
          <a:xfrm>
            <a:off x="4565907" y="2941319"/>
            <a:ext cx="370087" cy="178535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8" name="Tableau 7">
            <a:extLst>
              <a:ext uri="{FF2B5EF4-FFF2-40B4-BE49-F238E27FC236}">
                <a16:creationId xmlns:a16="http://schemas.microsoft.com/office/drawing/2014/main" id="{6F9407C6-E075-4EF6-BF5C-B6F3B97567AB}"/>
              </a:ext>
            </a:extLst>
          </p:cNvPr>
          <p:cNvGraphicFramePr>
            <a:graphicFrameLocks noGrp="1"/>
          </p:cNvGraphicFramePr>
          <p:nvPr/>
        </p:nvGraphicFramePr>
        <p:xfrm>
          <a:off x="3846461" y="942177"/>
          <a:ext cx="473825" cy="4429347"/>
        </p:xfrm>
        <a:graphic>
          <a:graphicData uri="http://schemas.openxmlformats.org/drawingml/2006/table">
            <a:tbl>
              <a:tblPr firstRow="1" bandRow="1">
                <a:tableStyleId>{5C22544A-7EE6-4342-B048-85BDC9FD1C3A}</a:tableStyleId>
              </a:tblPr>
              <a:tblGrid>
                <a:gridCol w="473825">
                  <a:extLst>
                    <a:ext uri="{9D8B030D-6E8A-4147-A177-3AD203B41FA5}">
                      <a16:colId xmlns:a16="http://schemas.microsoft.com/office/drawing/2014/main" val="775773947"/>
                    </a:ext>
                  </a:extLst>
                </a:gridCol>
              </a:tblGrid>
              <a:tr h="340719">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6249074"/>
                  </a:ext>
                </a:extLst>
              </a:tr>
              <a:tr h="340719">
                <a:tc>
                  <a:txBody>
                    <a:bodyPr/>
                    <a:lstStyle/>
                    <a:p>
                      <a:pPr algn="r"/>
                      <a:r>
                        <a:rPr lang="fr-FR" sz="1200" b="0" dirty="0">
                          <a:solidFill>
                            <a:schemeClr val="tx1"/>
                          </a:solidFill>
                        </a:rPr>
                        <a:t>22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9433"/>
                  </a:ext>
                </a:extLst>
              </a:tr>
              <a:tr h="340719">
                <a:tc>
                  <a:txBody>
                    <a:bodyPr/>
                    <a:lstStyle/>
                    <a:p>
                      <a:pPr algn="r"/>
                      <a:r>
                        <a:rPr lang="fr-FR" sz="1200" b="0" dirty="0">
                          <a:solidFill>
                            <a:schemeClr val="tx1"/>
                          </a:solidFill>
                        </a:rPr>
                        <a:t>20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327472"/>
                  </a:ext>
                </a:extLst>
              </a:tr>
              <a:tr h="340719">
                <a:tc>
                  <a:txBody>
                    <a:bodyPr/>
                    <a:lstStyle/>
                    <a:p>
                      <a:pPr algn="r"/>
                      <a:r>
                        <a:rPr lang="fr-FR" sz="1200" dirty="0"/>
                        <a:t>18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681136"/>
                  </a:ext>
                </a:extLst>
              </a:tr>
              <a:tr h="340719">
                <a:tc>
                  <a:txBody>
                    <a:bodyPr/>
                    <a:lstStyle/>
                    <a:p>
                      <a:pPr algn="r"/>
                      <a:r>
                        <a:rPr lang="fr-FR" sz="1200" dirty="0"/>
                        <a:t>16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197543"/>
                  </a:ext>
                </a:extLst>
              </a:tr>
              <a:tr h="340719">
                <a:tc>
                  <a:txBody>
                    <a:bodyPr/>
                    <a:lstStyle/>
                    <a:p>
                      <a:pPr algn="r"/>
                      <a:r>
                        <a:rPr lang="fr-FR" sz="1200" dirty="0"/>
                        <a:t>14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817384"/>
                  </a:ext>
                </a:extLst>
              </a:tr>
              <a:tr h="340719">
                <a:tc>
                  <a:txBody>
                    <a:bodyPr/>
                    <a:lstStyle/>
                    <a:p>
                      <a:pPr algn="r"/>
                      <a:r>
                        <a:rPr lang="fr-FR" sz="1200" dirty="0"/>
                        <a:t>12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080008"/>
                  </a:ext>
                </a:extLst>
              </a:tr>
              <a:tr h="340719">
                <a:tc>
                  <a:txBody>
                    <a:bodyPr/>
                    <a:lstStyle/>
                    <a:p>
                      <a:pPr algn="r"/>
                      <a:r>
                        <a:rPr lang="fr-FR" sz="1200" dirty="0"/>
                        <a:t>10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96759"/>
                  </a:ext>
                </a:extLst>
              </a:tr>
              <a:tr h="340719">
                <a:tc>
                  <a:txBody>
                    <a:bodyPr/>
                    <a:lstStyle/>
                    <a:p>
                      <a:pPr algn="r"/>
                      <a:r>
                        <a:rPr lang="fr-FR" sz="1200" dirty="0"/>
                        <a:t>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523400"/>
                  </a:ext>
                </a:extLst>
              </a:tr>
              <a:tr h="340719">
                <a:tc>
                  <a:txBody>
                    <a:bodyPr/>
                    <a:lstStyle/>
                    <a:p>
                      <a:pPr algn="r"/>
                      <a:r>
                        <a:rPr lang="fr-FR" sz="1200" dirty="0"/>
                        <a:t>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59871"/>
                  </a:ext>
                </a:extLst>
              </a:tr>
              <a:tr h="340719">
                <a:tc>
                  <a:txBody>
                    <a:bodyPr/>
                    <a:lstStyle/>
                    <a:p>
                      <a:pPr algn="r"/>
                      <a:r>
                        <a:rPr lang="fr-FR" sz="1200" dirty="0"/>
                        <a:t>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323553"/>
                  </a:ext>
                </a:extLst>
              </a:tr>
              <a:tr h="340719">
                <a:tc>
                  <a:txBody>
                    <a:bodyPr/>
                    <a:lstStyle/>
                    <a:p>
                      <a:pPr algn="r"/>
                      <a:r>
                        <a:rPr lang="fr-FR" sz="1200" dirty="0"/>
                        <a:t>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537207"/>
                  </a:ext>
                </a:extLst>
              </a:tr>
              <a:tr h="340719">
                <a:tc>
                  <a:txBody>
                    <a:bodyPr/>
                    <a:lstStyle/>
                    <a:p>
                      <a:pPr algn="r"/>
                      <a:r>
                        <a:rPr lang="fr-FR" sz="1200" dirty="0"/>
                        <a:t>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596347"/>
                  </a:ext>
                </a:extLst>
              </a:tr>
            </a:tbl>
          </a:graphicData>
        </a:graphic>
      </p:graphicFrame>
      <p:cxnSp>
        <p:nvCxnSpPr>
          <p:cNvPr id="29" name="Connecteur droit 28">
            <a:extLst>
              <a:ext uri="{FF2B5EF4-FFF2-40B4-BE49-F238E27FC236}">
                <a16:creationId xmlns:a16="http://schemas.microsoft.com/office/drawing/2014/main" id="{982BF7F5-9890-4C5E-94B5-669957032F2A}"/>
              </a:ext>
            </a:extLst>
          </p:cNvPr>
          <p:cNvCxnSpPr>
            <a:cxnSpLocks/>
          </p:cNvCxnSpPr>
          <p:nvPr/>
        </p:nvCxnSpPr>
        <p:spPr>
          <a:xfrm>
            <a:off x="4565907" y="4462879"/>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EB57A78-6251-4194-B094-8D1288A293A2}"/>
              </a:ext>
            </a:extLst>
          </p:cNvPr>
          <p:cNvSpPr/>
          <p:nvPr/>
        </p:nvSpPr>
        <p:spPr>
          <a:xfrm>
            <a:off x="5262209" y="4332074"/>
            <a:ext cx="370087" cy="39459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6C98A08-1376-4104-8DB7-B5A017FD9C5E}"/>
              </a:ext>
            </a:extLst>
          </p:cNvPr>
          <p:cNvSpPr/>
          <p:nvPr/>
        </p:nvSpPr>
        <p:spPr>
          <a:xfrm>
            <a:off x="5992639" y="4145438"/>
            <a:ext cx="370087" cy="581231"/>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F480FE84-E6DB-4877-A75A-DAC2DE2EB18A}"/>
              </a:ext>
            </a:extLst>
          </p:cNvPr>
          <p:cNvSpPr/>
          <p:nvPr/>
        </p:nvSpPr>
        <p:spPr>
          <a:xfrm>
            <a:off x="6791107" y="2941319"/>
            <a:ext cx="370087" cy="159802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eur droit 32">
            <a:extLst>
              <a:ext uri="{FF2B5EF4-FFF2-40B4-BE49-F238E27FC236}">
                <a16:creationId xmlns:a16="http://schemas.microsoft.com/office/drawing/2014/main" id="{AA2E419E-C954-4756-A473-8265BCD99745}"/>
              </a:ext>
            </a:extLst>
          </p:cNvPr>
          <p:cNvCxnSpPr>
            <a:cxnSpLocks/>
          </p:cNvCxnSpPr>
          <p:nvPr/>
        </p:nvCxnSpPr>
        <p:spPr>
          <a:xfrm>
            <a:off x="5262208" y="4462879"/>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4FFA74CC-1309-4FA3-8637-EC7CF2862A2E}"/>
              </a:ext>
            </a:extLst>
          </p:cNvPr>
          <p:cNvCxnSpPr>
            <a:cxnSpLocks/>
          </p:cNvCxnSpPr>
          <p:nvPr/>
        </p:nvCxnSpPr>
        <p:spPr>
          <a:xfrm>
            <a:off x="5991976" y="4435394"/>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1DA70C8-2867-4A21-9DE5-72078E7DE3FF}"/>
              </a:ext>
            </a:extLst>
          </p:cNvPr>
          <p:cNvCxnSpPr>
            <a:cxnSpLocks/>
          </p:cNvCxnSpPr>
          <p:nvPr/>
        </p:nvCxnSpPr>
        <p:spPr>
          <a:xfrm>
            <a:off x="6797197" y="4217747"/>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2FE78F5C-130A-486A-A044-64A584B0B27B}"/>
              </a:ext>
            </a:extLst>
          </p:cNvPr>
          <p:cNvSpPr txBox="1"/>
          <p:nvPr/>
        </p:nvSpPr>
        <p:spPr>
          <a:xfrm>
            <a:off x="4415166"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grpSp>
        <p:nvGrpSpPr>
          <p:cNvPr id="103" name="Groupe 102">
            <a:extLst>
              <a:ext uri="{FF2B5EF4-FFF2-40B4-BE49-F238E27FC236}">
                <a16:creationId xmlns:a16="http://schemas.microsoft.com/office/drawing/2014/main" id="{DFA345DE-754A-40EF-BA3A-C4C5494FC4CB}"/>
              </a:ext>
            </a:extLst>
          </p:cNvPr>
          <p:cNvGrpSpPr/>
          <p:nvPr/>
        </p:nvGrpSpPr>
        <p:grpSpPr>
          <a:xfrm>
            <a:off x="8276140" y="3429000"/>
            <a:ext cx="2987041" cy="3045824"/>
            <a:chOff x="1924593" y="1406433"/>
            <a:chExt cx="2987041" cy="3045824"/>
          </a:xfrm>
        </p:grpSpPr>
        <p:sp>
          <p:nvSpPr>
            <p:cNvPr id="104" name="Arc partiel 103">
              <a:extLst>
                <a:ext uri="{FF2B5EF4-FFF2-40B4-BE49-F238E27FC236}">
                  <a16:creationId xmlns:a16="http://schemas.microsoft.com/office/drawing/2014/main" id="{76028928-F11D-4C70-8B1F-ADBC4F874338}"/>
                </a:ext>
              </a:extLst>
            </p:cNvPr>
            <p:cNvSpPr/>
            <p:nvPr/>
          </p:nvSpPr>
          <p:spPr>
            <a:xfrm>
              <a:off x="1924593" y="1449978"/>
              <a:ext cx="2934787" cy="2995748"/>
            </a:xfrm>
            <a:prstGeom prst="pie">
              <a:avLst>
                <a:gd name="adj1" fmla="val 15011748"/>
                <a:gd name="adj2" fmla="val 1606510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Arc partiel 104">
              <a:extLst>
                <a:ext uri="{FF2B5EF4-FFF2-40B4-BE49-F238E27FC236}">
                  <a16:creationId xmlns:a16="http://schemas.microsoft.com/office/drawing/2014/main" id="{12E89A41-88BF-4D42-9BCF-67FA193CF0D5}"/>
                </a:ext>
              </a:extLst>
            </p:cNvPr>
            <p:cNvSpPr/>
            <p:nvPr/>
          </p:nvSpPr>
          <p:spPr>
            <a:xfrm>
              <a:off x="1933302" y="1443445"/>
              <a:ext cx="2934787" cy="2995748"/>
            </a:xfrm>
            <a:prstGeom prst="pie">
              <a:avLst>
                <a:gd name="adj1" fmla="val 13848349"/>
                <a:gd name="adj2" fmla="val 14964445"/>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Arc partiel 105">
              <a:extLst>
                <a:ext uri="{FF2B5EF4-FFF2-40B4-BE49-F238E27FC236}">
                  <a16:creationId xmlns:a16="http://schemas.microsoft.com/office/drawing/2014/main" id="{FE57899F-1317-4EBA-98C0-A40035B13F50}"/>
                </a:ext>
              </a:extLst>
            </p:cNvPr>
            <p:cNvSpPr/>
            <p:nvPr/>
          </p:nvSpPr>
          <p:spPr>
            <a:xfrm>
              <a:off x="1959429" y="1421673"/>
              <a:ext cx="2934787" cy="2995748"/>
            </a:xfrm>
            <a:prstGeom prst="pie">
              <a:avLst>
                <a:gd name="adj1" fmla="val 12745708"/>
                <a:gd name="adj2" fmla="val 1374420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Arc partiel 106">
              <a:extLst>
                <a:ext uri="{FF2B5EF4-FFF2-40B4-BE49-F238E27FC236}">
                  <a16:creationId xmlns:a16="http://schemas.microsoft.com/office/drawing/2014/main" id="{C2A9FE66-8F06-47E2-BA95-BCF72631BB63}"/>
                </a:ext>
              </a:extLst>
            </p:cNvPr>
            <p:cNvSpPr/>
            <p:nvPr/>
          </p:nvSpPr>
          <p:spPr>
            <a:xfrm>
              <a:off x="1976847" y="1406433"/>
              <a:ext cx="2934787" cy="2995748"/>
            </a:xfrm>
            <a:prstGeom prst="pie">
              <a:avLst>
                <a:gd name="adj1" fmla="val 11737672"/>
                <a:gd name="adj2" fmla="val 1269335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Arc partiel 107">
              <a:extLst>
                <a:ext uri="{FF2B5EF4-FFF2-40B4-BE49-F238E27FC236}">
                  <a16:creationId xmlns:a16="http://schemas.microsoft.com/office/drawing/2014/main" id="{6DD32B52-B9BA-493F-9F20-9DDA30E7B7E2}"/>
                </a:ext>
              </a:extLst>
            </p:cNvPr>
            <p:cNvSpPr/>
            <p:nvPr/>
          </p:nvSpPr>
          <p:spPr>
            <a:xfrm>
              <a:off x="1976847" y="1406433"/>
              <a:ext cx="2934787" cy="2995748"/>
            </a:xfrm>
            <a:prstGeom prst="pie">
              <a:avLst>
                <a:gd name="adj1" fmla="val 10705834"/>
                <a:gd name="adj2" fmla="val 1173938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Arc partiel 108">
              <a:extLst>
                <a:ext uri="{FF2B5EF4-FFF2-40B4-BE49-F238E27FC236}">
                  <a16:creationId xmlns:a16="http://schemas.microsoft.com/office/drawing/2014/main" id="{E97A4EB8-9A66-45EA-9118-1117F607D6FF}"/>
                </a:ext>
              </a:extLst>
            </p:cNvPr>
            <p:cNvSpPr/>
            <p:nvPr/>
          </p:nvSpPr>
          <p:spPr>
            <a:xfrm rot="21368256" flipH="1">
              <a:off x="1976843" y="1449978"/>
              <a:ext cx="2821574" cy="2995748"/>
            </a:xfrm>
            <a:prstGeom prst="pie">
              <a:avLst>
                <a:gd name="adj1" fmla="val 14898122"/>
                <a:gd name="adj2" fmla="val 1606510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Arc partiel 109">
              <a:extLst>
                <a:ext uri="{FF2B5EF4-FFF2-40B4-BE49-F238E27FC236}">
                  <a16:creationId xmlns:a16="http://schemas.microsoft.com/office/drawing/2014/main" id="{C73DD079-035A-411B-9C58-DD6FB658DDEF}"/>
                </a:ext>
              </a:extLst>
            </p:cNvPr>
            <p:cNvSpPr/>
            <p:nvPr/>
          </p:nvSpPr>
          <p:spPr>
            <a:xfrm rot="21368256" flipH="1">
              <a:off x="1976843" y="1443445"/>
              <a:ext cx="2821574" cy="2995748"/>
            </a:xfrm>
            <a:prstGeom prst="pie">
              <a:avLst>
                <a:gd name="adj1" fmla="val 13792787"/>
                <a:gd name="adj2" fmla="val 14859953"/>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Arc partiel 110">
              <a:extLst>
                <a:ext uri="{FF2B5EF4-FFF2-40B4-BE49-F238E27FC236}">
                  <a16:creationId xmlns:a16="http://schemas.microsoft.com/office/drawing/2014/main" id="{45801188-BC0A-4DB3-B135-4774C9C33200}"/>
                </a:ext>
              </a:extLst>
            </p:cNvPr>
            <p:cNvSpPr/>
            <p:nvPr/>
          </p:nvSpPr>
          <p:spPr>
            <a:xfrm rot="21368256" flipH="1">
              <a:off x="1994261" y="1456509"/>
              <a:ext cx="2821574" cy="2995748"/>
            </a:xfrm>
            <a:prstGeom prst="pie">
              <a:avLst>
                <a:gd name="adj1" fmla="val 12804212"/>
                <a:gd name="adj2" fmla="val 1383816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Arc partiel 111">
              <a:extLst>
                <a:ext uri="{FF2B5EF4-FFF2-40B4-BE49-F238E27FC236}">
                  <a16:creationId xmlns:a16="http://schemas.microsoft.com/office/drawing/2014/main" id="{E28991BC-AE5B-4800-A245-14459BE2A3CE}"/>
                </a:ext>
              </a:extLst>
            </p:cNvPr>
            <p:cNvSpPr/>
            <p:nvPr/>
          </p:nvSpPr>
          <p:spPr>
            <a:xfrm rot="21368256" flipH="1">
              <a:off x="1994261" y="1432560"/>
              <a:ext cx="2821574" cy="2995748"/>
            </a:xfrm>
            <a:prstGeom prst="pie">
              <a:avLst>
                <a:gd name="adj1" fmla="val 11697217"/>
                <a:gd name="adj2" fmla="val 1273485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Arc partiel 112">
              <a:extLst>
                <a:ext uri="{FF2B5EF4-FFF2-40B4-BE49-F238E27FC236}">
                  <a16:creationId xmlns:a16="http://schemas.microsoft.com/office/drawing/2014/main" id="{2D52C3E2-4AB7-4453-AB89-E7BCC80ED189}"/>
                </a:ext>
              </a:extLst>
            </p:cNvPr>
            <p:cNvSpPr/>
            <p:nvPr/>
          </p:nvSpPr>
          <p:spPr>
            <a:xfrm rot="21368256" flipH="1">
              <a:off x="2002970" y="1406433"/>
              <a:ext cx="2821574" cy="2995748"/>
            </a:xfrm>
            <a:prstGeom prst="pie">
              <a:avLst>
                <a:gd name="adj1" fmla="val 10705834"/>
                <a:gd name="adj2" fmla="val 11618430"/>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4" name="Arc partiel 113">
            <a:extLst>
              <a:ext uri="{FF2B5EF4-FFF2-40B4-BE49-F238E27FC236}">
                <a16:creationId xmlns:a16="http://schemas.microsoft.com/office/drawing/2014/main" id="{6A1CB540-8D37-44FF-89C0-F857067A47D9}"/>
              </a:ext>
            </a:extLst>
          </p:cNvPr>
          <p:cNvSpPr/>
          <p:nvPr/>
        </p:nvSpPr>
        <p:spPr>
          <a:xfrm flipH="1">
            <a:off x="8302265" y="3461660"/>
            <a:ext cx="2829247" cy="2962278"/>
          </a:xfrm>
          <a:prstGeom prst="pie">
            <a:avLst>
              <a:gd name="adj1" fmla="val 15611355"/>
              <a:gd name="adj2" fmla="val 16289912"/>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5" name="Connecteur droit 114">
            <a:extLst>
              <a:ext uri="{FF2B5EF4-FFF2-40B4-BE49-F238E27FC236}">
                <a16:creationId xmlns:a16="http://schemas.microsoft.com/office/drawing/2014/main" id="{3A9B7C1F-7526-4537-A103-4B307C47D432}"/>
              </a:ext>
            </a:extLst>
          </p:cNvPr>
          <p:cNvCxnSpPr>
            <a:cxnSpLocks/>
          </p:cNvCxnSpPr>
          <p:nvPr/>
        </p:nvCxnSpPr>
        <p:spPr>
          <a:xfrm flipH="1" flipV="1">
            <a:off x="9699242" y="3475947"/>
            <a:ext cx="9054" cy="124974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Connecteur droit 116">
            <a:extLst>
              <a:ext uri="{FF2B5EF4-FFF2-40B4-BE49-F238E27FC236}">
                <a16:creationId xmlns:a16="http://schemas.microsoft.com/office/drawing/2014/main" id="{9E3EABF0-1B25-42C2-B753-53297AE8F1E8}"/>
              </a:ext>
            </a:extLst>
          </p:cNvPr>
          <p:cNvCxnSpPr>
            <a:cxnSpLocks/>
          </p:cNvCxnSpPr>
          <p:nvPr/>
        </p:nvCxnSpPr>
        <p:spPr>
          <a:xfrm flipV="1">
            <a:off x="9746057" y="3529808"/>
            <a:ext cx="212209" cy="138210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2" name="ZoneTexte 121">
            <a:extLst>
              <a:ext uri="{FF2B5EF4-FFF2-40B4-BE49-F238E27FC236}">
                <a16:creationId xmlns:a16="http://schemas.microsoft.com/office/drawing/2014/main" id="{F48ABDEA-386D-45E6-96C5-6D42564C92AE}"/>
              </a:ext>
            </a:extLst>
          </p:cNvPr>
          <p:cNvSpPr txBox="1"/>
          <p:nvPr/>
        </p:nvSpPr>
        <p:spPr>
          <a:xfrm>
            <a:off x="9355167" y="2941319"/>
            <a:ext cx="8174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Réf GEEP</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123" name="Ellipse 122">
            <a:extLst>
              <a:ext uri="{FF2B5EF4-FFF2-40B4-BE49-F238E27FC236}">
                <a16:creationId xmlns:a16="http://schemas.microsoft.com/office/drawing/2014/main" id="{75C49A4B-2AC0-4562-920A-E0F3C6BDC20A}"/>
              </a:ext>
            </a:extLst>
          </p:cNvPr>
          <p:cNvSpPr/>
          <p:nvPr/>
        </p:nvSpPr>
        <p:spPr>
          <a:xfrm>
            <a:off x="9843715" y="3185928"/>
            <a:ext cx="325820" cy="333375"/>
          </a:xfrm>
          <a:prstGeom prst="ellipse">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ZoneTexte 123">
            <a:extLst>
              <a:ext uri="{FF2B5EF4-FFF2-40B4-BE49-F238E27FC236}">
                <a16:creationId xmlns:a16="http://schemas.microsoft.com/office/drawing/2014/main" id="{A4174A2A-7B38-4112-9057-E591C2F14361}"/>
              </a:ext>
            </a:extLst>
          </p:cNvPr>
          <p:cNvSpPr txBox="1"/>
          <p:nvPr/>
        </p:nvSpPr>
        <p:spPr>
          <a:xfrm>
            <a:off x="9789604" y="3228984"/>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107</a:t>
            </a:r>
          </a:p>
        </p:txBody>
      </p:sp>
      <p:sp>
        <p:nvSpPr>
          <p:cNvPr id="127" name="ZoneTexte 126">
            <a:extLst>
              <a:ext uri="{FF2B5EF4-FFF2-40B4-BE49-F238E27FC236}">
                <a16:creationId xmlns:a16="http://schemas.microsoft.com/office/drawing/2014/main" id="{0862A0F0-1287-4C08-BE84-98E2927EB0B7}"/>
              </a:ext>
            </a:extLst>
          </p:cNvPr>
          <p:cNvSpPr txBox="1"/>
          <p:nvPr/>
        </p:nvSpPr>
        <p:spPr>
          <a:xfrm>
            <a:off x="10259012" y="2771893"/>
            <a:ext cx="20229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Réf </a:t>
            </a:r>
            <a:r>
              <a:rPr kumimoji="0" lang="fr-FR"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ext</a:t>
            </a:r>
            <a:r>
              <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 20,3 kg N/truie ; 0,55 kg N/porcelets et 3,68 kg N/ PC (RMT, 2016) </a:t>
            </a:r>
          </a:p>
        </p:txBody>
      </p:sp>
      <p:sp>
        <p:nvSpPr>
          <p:cNvPr id="128" name="ZoneTexte 127">
            <a:extLst>
              <a:ext uri="{FF2B5EF4-FFF2-40B4-BE49-F238E27FC236}">
                <a16:creationId xmlns:a16="http://schemas.microsoft.com/office/drawing/2014/main" id="{A9FEA243-E0F7-46BB-B7DB-2054C9244299}"/>
              </a:ext>
            </a:extLst>
          </p:cNvPr>
          <p:cNvSpPr txBox="1"/>
          <p:nvPr/>
        </p:nvSpPr>
        <p:spPr>
          <a:xfrm>
            <a:off x="7972387" y="4825511"/>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0%</a:t>
            </a:r>
          </a:p>
        </p:txBody>
      </p:sp>
      <p:sp>
        <p:nvSpPr>
          <p:cNvPr id="129" name="ZoneTexte 128">
            <a:extLst>
              <a:ext uri="{FF2B5EF4-FFF2-40B4-BE49-F238E27FC236}">
                <a16:creationId xmlns:a16="http://schemas.microsoft.com/office/drawing/2014/main" id="{2B0F4D85-9D91-49D2-9116-897E48DCB9AE}"/>
              </a:ext>
            </a:extLst>
          </p:cNvPr>
          <p:cNvSpPr txBox="1"/>
          <p:nvPr/>
        </p:nvSpPr>
        <p:spPr>
          <a:xfrm>
            <a:off x="11117954" y="4726670"/>
            <a:ext cx="66486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200%</a:t>
            </a:r>
          </a:p>
        </p:txBody>
      </p:sp>
      <p:cxnSp>
        <p:nvCxnSpPr>
          <p:cNvPr id="131" name="Connecteur droit 130">
            <a:extLst>
              <a:ext uri="{FF2B5EF4-FFF2-40B4-BE49-F238E27FC236}">
                <a16:creationId xmlns:a16="http://schemas.microsoft.com/office/drawing/2014/main" id="{69840AB5-FC69-412A-A9F7-FA6FC7239F0B}"/>
              </a:ext>
            </a:extLst>
          </p:cNvPr>
          <p:cNvCxnSpPr>
            <a:cxnSpLocks/>
          </p:cNvCxnSpPr>
          <p:nvPr/>
        </p:nvCxnSpPr>
        <p:spPr>
          <a:xfrm>
            <a:off x="631655" y="1051021"/>
            <a:ext cx="8568" cy="420665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2" name="Connecteur droit 131">
            <a:extLst>
              <a:ext uri="{FF2B5EF4-FFF2-40B4-BE49-F238E27FC236}">
                <a16:creationId xmlns:a16="http://schemas.microsoft.com/office/drawing/2014/main" id="{4F035918-A12E-4C1D-B642-ACF8B863DA7E}"/>
              </a:ext>
            </a:extLst>
          </p:cNvPr>
          <p:cNvCxnSpPr>
            <a:cxnSpLocks/>
          </p:cNvCxnSpPr>
          <p:nvPr/>
        </p:nvCxnSpPr>
        <p:spPr>
          <a:xfrm flipH="1">
            <a:off x="4269604" y="1000636"/>
            <a:ext cx="50682" cy="425656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3" name="Connecteur droit 132">
            <a:extLst>
              <a:ext uri="{FF2B5EF4-FFF2-40B4-BE49-F238E27FC236}">
                <a16:creationId xmlns:a16="http://schemas.microsoft.com/office/drawing/2014/main" id="{AF69E200-BAC8-4A4E-98B5-FD6B41DA3720}"/>
              </a:ext>
            </a:extLst>
          </p:cNvPr>
          <p:cNvCxnSpPr>
            <a:cxnSpLocks/>
          </p:cNvCxnSpPr>
          <p:nvPr/>
        </p:nvCxnSpPr>
        <p:spPr>
          <a:xfrm flipH="1">
            <a:off x="638327"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55DD7CD2-641E-4A1A-A542-0C6808693EAE}"/>
              </a:ext>
            </a:extLst>
          </p:cNvPr>
          <p:cNvCxnSpPr>
            <a:cxnSpLocks/>
          </p:cNvCxnSpPr>
          <p:nvPr/>
        </p:nvCxnSpPr>
        <p:spPr>
          <a:xfrm flipH="1">
            <a:off x="4294616"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6" name="ZoneTexte 135">
            <a:extLst>
              <a:ext uri="{FF2B5EF4-FFF2-40B4-BE49-F238E27FC236}">
                <a16:creationId xmlns:a16="http://schemas.microsoft.com/office/drawing/2014/main" id="{0F4A9020-FB9C-4F0C-9BCB-D934175D88D1}"/>
              </a:ext>
            </a:extLst>
          </p:cNvPr>
          <p:cNvSpPr txBox="1"/>
          <p:nvPr/>
        </p:nvSpPr>
        <p:spPr>
          <a:xfrm>
            <a:off x="875398" y="52330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7" name="ZoneTexte 136">
            <a:extLst>
              <a:ext uri="{FF2B5EF4-FFF2-40B4-BE49-F238E27FC236}">
                <a16:creationId xmlns:a16="http://schemas.microsoft.com/office/drawing/2014/main" id="{EBE6B5D2-973B-4A3A-BDBD-406C34FDFD94}"/>
              </a:ext>
            </a:extLst>
          </p:cNvPr>
          <p:cNvSpPr txBox="1"/>
          <p:nvPr/>
        </p:nvSpPr>
        <p:spPr>
          <a:xfrm>
            <a:off x="4512486" y="52469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8" name="ZoneTexte 137">
            <a:extLst>
              <a:ext uri="{FF2B5EF4-FFF2-40B4-BE49-F238E27FC236}">
                <a16:creationId xmlns:a16="http://schemas.microsoft.com/office/drawing/2014/main" id="{12A2A855-5204-4D2C-A522-F1228C894C79}"/>
              </a:ext>
            </a:extLst>
          </p:cNvPr>
          <p:cNvSpPr txBox="1"/>
          <p:nvPr/>
        </p:nvSpPr>
        <p:spPr>
          <a:xfrm>
            <a:off x="1633480" y="5590670"/>
            <a:ext cx="14446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Truies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(kg N/truie)</a:t>
            </a:r>
          </a:p>
        </p:txBody>
      </p:sp>
      <p:sp>
        <p:nvSpPr>
          <p:cNvPr id="139" name="ZoneTexte 138">
            <a:extLst>
              <a:ext uri="{FF2B5EF4-FFF2-40B4-BE49-F238E27FC236}">
                <a16:creationId xmlns:a16="http://schemas.microsoft.com/office/drawing/2014/main" id="{C424EE19-B616-4BFF-BBA8-74F1FE484B82}"/>
              </a:ext>
            </a:extLst>
          </p:cNvPr>
          <p:cNvSpPr txBox="1"/>
          <p:nvPr/>
        </p:nvSpPr>
        <p:spPr>
          <a:xfrm>
            <a:off x="5209758" y="5569151"/>
            <a:ext cx="17724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Porcs à l’engrais (kg N/PC)</a:t>
            </a:r>
          </a:p>
        </p:txBody>
      </p:sp>
      <p:sp>
        <p:nvSpPr>
          <p:cNvPr id="141" name="ZoneTexte 140">
            <a:extLst>
              <a:ext uri="{FF2B5EF4-FFF2-40B4-BE49-F238E27FC236}">
                <a16:creationId xmlns:a16="http://schemas.microsoft.com/office/drawing/2014/main" id="{AA529E29-3D6F-4635-BB33-ED9056667F6F}"/>
              </a:ext>
            </a:extLst>
          </p:cNvPr>
          <p:cNvSpPr txBox="1"/>
          <p:nvPr/>
        </p:nvSpPr>
        <p:spPr>
          <a:xfrm>
            <a:off x="4556857" y="4173784"/>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4,5</a:t>
            </a:r>
          </a:p>
        </p:txBody>
      </p:sp>
      <p:sp>
        <p:nvSpPr>
          <p:cNvPr id="142" name="ZoneTexte 141">
            <a:extLst>
              <a:ext uri="{FF2B5EF4-FFF2-40B4-BE49-F238E27FC236}">
                <a16:creationId xmlns:a16="http://schemas.microsoft.com/office/drawing/2014/main" id="{C4D42F9D-D8E1-4556-BEB9-C6F4BB085CFD}"/>
              </a:ext>
            </a:extLst>
          </p:cNvPr>
          <p:cNvSpPr txBox="1"/>
          <p:nvPr/>
        </p:nvSpPr>
        <p:spPr>
          <a:xfrm>
            <a:off x="5257463" y="4086942"/>
            <a:ext cx="4590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4,4</a:t>
            </a:r>
          </a:p>
        </p:txBody>
      </p:sp>
      <p:sp>
        <p:nvSpPr>
          <p:cNvPr id="143" name="ZoneTexte 142">
            <a:extLst>
              <a:ext uri="{FF2B5EF4-FFF2-40B4-BE49-F238E27FC236}">
                <a16:creationId xmlns:a16="http://schemas.microsoft.com/office/drawing/2014/main" id="{49FB4802-375F-43A7-B812-D4937F085F82}"/>
              </a:ext>
            </a:extLst>
          </p:cNvPr>
          <p:cNvSpPr txBox="1"/>
          <p:nvPr/>
        </p:nvSpPr>
        <p:spPr>
          <a:xfrm>
            <a:off x="5986494" y="4145439"/>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4,6</a:t>
            </a:r>
          </a:p>
        </p:txBody>
      </p:sp>
      <p:sp>
        <p:nvSpPr>
          <p:cNvPr id="144" name="ZoneTexte 143">
            <a:extLst>
              <a:ext uri="{FF2B5EF4-FFF2-40B4-BE49-F238E27FC236}">
                <a16:creationId xmlns:a16="http://schemas.microsoft.com/office/drawing/2014/main" id="{541A0B3B-E14E-4BF9-A20D-6CA77740344D}"/>
              </a:ext>
            </a:extLst>
          </p:cNvPr>
          <p:cNvSpPr txBox="1"/>
          <p:nvPr/>
        </p:nvSpPr>
        <p:spPr>
          <a:xfrm>
            <a:off x="6785061" y="3925449"/>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6,3</a:t>
            </a:r>
          </a:p>
        </p:txBody>
      </p:sp>
      <p:sp>
        <p:nvSpPr>
          <p:cNvPr id="145" name="ZoneTexte 144">
            <a:extLst>
              <a:ext uri="{FF2B5EF4-FFF2-40B4-BE49-F238E27FC236}">
                <a16:creationId xmlns:a16="http://schemas.microsoft.com/office/drawing/2014/main" id="{24809F0C-02D6-419A-A00A-7CAAA177D467}"/>
              </a:ext>
            </a:extLst>
          </p:cNvPr>
          <p:cNvSpPr txBox="1"/>
          <p:nvPr/>
        </p:nvSpPr>
        <p:spPr>
          <a:xfrm>
            <a:off x="949311" y="3591267"/>
            <a:ext cx="4216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146" name="ZoneTexte 145">
            <a:extLst>
              <a:ext uri="{FF2B5EF4-FFF2-40B4-BE49-F238E27FC236}">
                <a16:creationId xmlns:a16="http://schemas.microsoft.com/office/drawing/2014/main" id="{B5476596-3B14-42E5-8B92-352518CEB99D}"/>
              </a:ext>
            </a:extLst>
          </p:cNvPr>
          <p:cNvSpPr txBox="1"/>
          <p:nvPr/>
        </p:nvSpPr>
        <p:spPr>
          <a:xfrm>
            <a:off x="1652103" y="3547263"/>
            <a:ext cx="4224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147" name="ZoneTexte 146">
            <a:extLst>
              <a:ext uri="{FF2B5EF4-FFF2-40B4-BE49-F238E27FC236}">
                <a16:creationId xmlns:a16="http://schemas.microsoft.com/office/drawing/2014/main" id="{6A899512-9E8C-447C-B13A-DFAC76BEB9AE}"/>
              </a:ext>
            </a:extLst>
          </p:cNvPr>
          <p:cNvSpPr txBox="1"/>
          <p:nvPr/>
        </p:nvSpPr>
        <p:spPr>
          <a:xfrm>
            <a:off x="2317224" y="3095059"/>
            <a:ext cx="5144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23,4</a:t>
            </a:r>
          </a:p>
        </p:txBody>
      </p:sp>
      <p:sp>
        <p:nvSpPr>
          <p:cNvPr id="148" name="ZoneTexte 147">
            <a:extLst>
              <a:ext uri="{FF2B5EF4-FFF2-40B4-BE49-F238E27FC236}">
                <a16:creationId xmlns:a16="http://schemas.microsoft.com/office/drawing/2014/main" id="{4C13578D-00E8-44AB-8295-5E01EEEC9305}"/>
              </a:ext>
            </a:extLst>
          </p:cNvPr>
          <p:cNvSpPr txBox="1"/>
          <p:nvPr/>
        </p:nvSpPr>
        <p:spPr>
          <a:xfrm>
            <a:off x="3124949" y="2679709"/>
            <a:ext cx="4449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26,6</a:t>
            </a:r>
          </a:p>
        </p:txBody>
      </p:sp>
      <p:cxnSp>
        <p:nvCxnSpPr>
          <p:cNvPr id="150" name="Connecteur droit 149">
            <a:extLst>
              <a:ext uri="{FF2B5EF4-FFF2-40B4-BE49-F238E27FC236}">
                <a16:creationId xmlns:a16="http://schemas.microsoft.com/office/drawing/2014/main" id="{4C56EDC1-504A-42DE-821A-9C3E404DC6EF}"/>
              </a:ext>
            </a:extLst>
          </p:cNvPr>
          <p:cNvCxnSpPr>
            <a:cxnSpLocks/>
            <a:endCxn id="123" idx="4"/>
          </p:cNvCxnSpPr>
          <p:nvPr/>
        </p:nvCxnSpPr>
        <p:spPr>
          <a:xfrm flipV="1">
            <a:off x="9744468" y="3519303"/>
            <a:ext cx="262157" cy="13820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Connecteur droit 152">
            <a:extLst>
              <a:ext uri="{FF2B5EF4-FFF2-40B4-BE49-F238E27FC236}">
                <a16:creationId xmlns:a16="http://schemas.microsoft.com/office/drawing/2014/main" id="{08C22030-5348-4F3F-A1A7-86903486091B}"/>
              </a:ext>
            </a:extLst>
          </p:cNvPr>
          <p:cNvCxnSpPr>
            <a:cxnSpLocks/>
          </p:cNvCxnSpPr>
          <p:nvPr/>
        </p:nvCxnSpPr>
        <p:spPr>
          <a:xfrm flipV="1">
            <a:off x="9744162" y="3528998"/>
            <a:ext cx="199024" cy="134239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5" name="Connecteur droit 154">
            <a:extLst>
              <a:ext uri="{FF2B5EF4-FFF2-40B4-BE49-F238E27FC236}">
                <a16:creationId xmlns:a16="http://schemas.microsoft.com/office/drawing/2014/main" id="{4DF144D1-C5C2-40D8-B77F-96C941572F23}"/>
              </a:ext>
            </a:extLst>
          </p:cNvPr>
          <p:cNvCxnSpPr>
            <a:cxnSpLocks/>
          </p:cNvCxnSpPr>
          <p:nvPr/>
        </p:nvCxnSpPr>
        <p:spPr>
          <a:xfrm flipV="1">
            <a:off x="9742268" y="3528998"/>
            <a:ext cx="329473" cy="134032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7" name="Connecteur droit 156">
            <a:extLst>
              <a:ext uri="{FF2B5EF4-FFF2-40B4-BE49-F238E27FC236}">
                <a16:creationId xmlns:a16="http://schemas.microsoft.com/office/drawing/2014/main" id="{1A34EFAF-21AA-42FA-9A3D-E2E8A92AD43B}"/>
              </a:ext>
            </a:extLst>
          </p:cNvPr>
          <p:cNvCxnSpPr>
            <a:cxnSpLocks/>
          </p:cNvCxnSpPr>
          <p:nvPr/>
        </p:nvCxnSpPr>
        <p:spPr>
          <a:xfrm flipV="1">
            <a:off x="9742267" y="3953718"/>
            <a:ext cx="1030711" cy="89612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8" name="Corde 117">
            <a:extLst>
              <a:ext uri="{FF2B5EF4-FFF2-40B4-BE49-F238E27FC236}">
                <a16:creationId xmlns:a16="http://schemas.microsoft.com/office/drawing/2014/main" id="{F1EC7F6B-99E3-4FD9-9315-1D31A96CBAC6}"/>
              </a:ext>
            </a:extLst>
          </p:cNvPr>
          <p:cNvSpPr/>
          <p:nvPr/>
        </p:nvSpPr>
        <p:spPr>
          <a:xfrm>
            <a:off x="9094747" y="4191001"/>
            <a:ext cx="1375954" cy="1452155"/>
          </a:xfrm>
          <a:prstGeom prst="chord">
            <a:avLst>
              <a:gd name="adj1" fmla="val 10695341"/>
              <a:gd name="adj2" fmla="val 14808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 coins arrondis 119">
            <a:extLst>
              <a:ext uri="{FF2B5EF4-FFF2-40B4-BE49-F238E27FC236}">
                <a16:creationId xmlns:a16="http://schemas.microsoft.com/office/drawing/2014/main" id="{9A871ABF-EBF2-4342-87AF-ABF957FE3F00}"/>
              </a:ext>
            </a:extLst>
          </p:cNvPr>
          <p:cNvSpPr/>
          <p:nvPr/>
        </p:nvSpPr>
        <p:spPr>
          <a:xfrm>
            <a:off x="9172781" y="4834187"/>
            <a:ext cx="1190419" cy="386205"/>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ZoneTexte 120">
            <a:extLst>
              <a:ext uri="{FF2B5EF4-FFF2-40B4-BE49-F238E27FC236}">
                <a16:creationId xmlns:a16="http://schemas.microsoft.com/office/drawing/2014/main" id="{C5DC4964-34CB-4D86-9882-B016D5EA868E}"/>
              </a:ext>
            </a:extLst>
          </p:cNvPr>
          <p:cNvSpPr txBox="1"/>
          <p:nvPr/>
        </p:nvSpPr>
        <p:spPr>
          <a:xfrm>
            <a:off x="9218177" y="4869325"/>
            <a:ext cx="114502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panose="020F0502020204030204"/>
                <a:ea typeface="+mn-ea"/>
                <a:cs typeface="+mn-cs"/>
              </a:rPr>
              <a:t>Excrétion N</a:t>
            </a:r>
          </a:p>
        </p:txBody>
      </p:sp>
      <p:sp>
        <p:nvSpPr>
          <p:cNvPr id="159" name="ZoneTexte 158">
            <a:extLst>
              <a:ext uri="{FF2B5EF4-FFF2-40B4-BE49-F238E27FC236}">
                <a16:creationId xmlns:a16="http://schemas.microsoft.com/office/drawing/2014/main" id="{9B0C3812-CA60-4861-8203-B8D0F6B5D7E9}"/>
              </a:ext>
            </a:extLst>
          </p:cNvPr>
          <p:cNvSpPr txBox="1"/>
          <p:nvPr/>
        </p:nvSpPr>
        <p:spPr>
          <a:xfrm>
            <a:off x="8208407" y="1937801"/>
            <a:ext cx="301696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Comparaison à des références en considérant un élevage NE de 200 truies</a:t>
            </a:r>
          </a:p>
        </p:txBody>
      </p:sp>
      <p:sp>
        <p:nvSpPr>
          <p:cNvPr id="125" name="Ellipse 124">
            <a:extLst>
              <a:ext uri="{FF2B5EF4-FFF2-40B4-BE49-F238E27FC236}">
                <a16:creationId xmlns:a16="http://schemas.microsoft.com/office/drawing/2014/main" id="{EE1EC9C7-85C4-488E-961C-860A7BBAF7D3}"/>
              </a:ext>
            </a:extLst>
          </p:cNvPr>
          <p:cNvSpPr/>
          <p:nvPr/>
        </p:nvSpPr>
        <p:spPr>
          <a:xfrm>
            <a:off x="9521729" y="3185484"/>
            <a:ext cx="325820" cy="333375"/>
          </a:xfrm>
          <a:prstGeom prst="ellipse">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ZoneTexte 125">
            <a:extLst>
              <a:ext uri="{FF2B5EF4-FFF2-40B4-BE49-F238E27FC236}">
                <a16:creationId xmlns:a16="http://schemas.microsoft.com/office/drawing/2014/main" id="{FF329B4D-45FE-4F62-A66D-6430B51AB91D}"/>
              </a:ext>
            </a:extLst>
          </p:cNvPr>
          <p:cNvSpPr txBox="1"/>
          <p:nvPr/>
        </p:nvSpPr>
        <p:spPr>
          <a:xfrm>
            <a:off x="9467618" y="3216379"/>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100</a:t>
            </a:r>
          </a:p>
        </p:txBody>
      </p:sp>
      <p:pic>
        <p:nvPicPr>
          <p:cNvPr id="3" name="Content Placeholder 3">
            <a:extLst>
              <a:ext uri="{FF2B5EF4-FFF2-40B4-BE49-F238E27FC236}">
                <a16:creationId xmlns:a16="http://schemas.microsoft.com/office/drawing/2014/main" id="{F288A844-77E7-B974-2739-D6F53B3965C5}"/>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21365573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3C204EC-C4D0-418D-A01B-DCC65FDBA8D2}"/>
              </a:ext>
            </a:extLst>
          </p:cNvPr>
          <p:cNvSpPr/>
          <p:nvPr/>
        </p:nvSpPr>
        <p:spPr>
          <a:xfrm>
            <a:off x="928819" y="2650523"/>
            <a:ext cx="370087" cy="168155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63E81E2-4E87-4A2E-ADD2-2A1E7E9B0213}"/>
              </a:ext>
            </a:extLst>
          </p:cNvPr>
          <p:cNvSpPr>
            <a:spLocks noGrp="1"/>
          </p:cNvSpPr>
          <p:nvPr>
            <p:ph type="title"/>
          </p:nvPr>
        </p:nvSpPr>
        <p:spPr/>
        <p:txBody>
          <a:bodyPr/>
          <a:lstStyle/>
          <a:p>
            <a:r>
              <a:rPr lang="fr-FR" dirty="0"/>
              <a:t>Excrétion en phosphore</a:t>
            </a:r>
          </a:p>
        </p:txBody>
      </p:sp>
      <p:graphicFrame>
        <p:nvGraphicFramePr>
          <p:cNvPr id="7" name="Tableau 7">
            <a:extLst>
              <a:ext uri="{FF2B5EF4-FFF2-40B4-BE49-F238E27FC236}">
                <a16:creationId xmlns:a16="http://schemas.microsoft.com/office/drawing/2014/main" id="{1D4E8D24-AAAF-472B-A781-F96CC5805E32}"/>
              </a:ext>
            </a:extLst>
          </p:cNvPr>
          <p:cNvGraphicFramePr>
            <a:graphicFrameLocks noGrp="1"/>
          </p:cNvGraphicFramePr>
          <p:nvPr/>
        </p:nvGraphicFramePr>
        <p:xfrm>
          <a:off x="117695" y="1000636"/>
          <a:ext cx="468943" cy="4389120"/>
        </p:xfrm>
        <a:graphic>
          <a:graphicData uri="http://schemas.openxmlformats.org/drawingml/2006/table">
            <a:tbl>
              <a:tblPr firstRow="1" bandRow="1">
                <a:tableStyleId>{5C22544A-7EE6-4342-B048-85BDC9FD1C3A}</a:tableStyleId>
              </a:tblPr>
              <a:tblGrid>
                <a:gridCol w="468943">
                  <a:extLst>
                    <a:ext uri="{9D8B030D-6E8A-4147-A177-3AD203B41FA5}">
                      <a16:colId xmlns:a16="http://schemas.microsoft.com/office/drawing/2014/main" val="775773947"/>
                    </a:ext>
                  </a:extLst>
                </a:gridCol>
              </a:tblGrid>
              <a:tr h="273901">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1055817"/>
                  </a:ext>
                </a:extLst>
              </a:tr>
              <a:tr h="273901">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148846"/>
                  </a:ext>
                </a:extLst>
              </a:tr>
              <a:tr h="273901">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7053811"/>
                  </a:ext>
                </a:extLst>
              </a:tr>
              <a:tr h="273901">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2861793"/>
                  </a:ext>
                </a:extLst>
              </a:tr>
              <a:tr h="273901">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788766"/>
                  </a:ext>
                </a:extLst>
              </a:tr>
              <a:tr h="273901">
                <a:tc>
                  <a:txBody>
                    <a:bodyPr/>
                    <a:lstStyle/>
                    <a:p>
                      <a:pPr algn="r"/>
                      <a:r>
                        <a:rPr lang="fr-FR" sz="1200" b="0" dirty="0">
                          <a:solidFill>
                            <a:schemeClr val="tx1"/>
                          </a:solidFill>
                        </a:rPr>
                        <a:t>20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327472"/>
                  </a:ext>
                </a:extLst>
              </a:tr>
              <a:tr h="273901">
                <a:tc>
                  <a:txBody>
                    <a:bodyPr/>
                    <a:lstStyle/>
                    <a:p>
                      <a:pPr algn="r"/>
                      <a:r>
                        <a:rPr lang="fr-FR" sz="1200" b="0" dirty="0">
                          <a:solidFill>
                            <a:schemeClr val="tx1"/>
                          </a:solidFill>
                        </a:rPr>
                        <a:t>18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681136"/>
                  </a:ext>
                </a:extLst>
              </a:tr>
              <a:tr h="273901">
                <a:tc>
                  <a:txBody>
                    <a:bodyPr/>
                    <a:lstStyle/>
                    <a:p>
                      <a:pPr algn="r"/>
                      <a:r>
                        <a:rPr lang="fr-FR" sz="1200" b="0" dirty="0">
                          <a:solidFill>
                            <a:schemeClr val="tx1"/>
                          </a:solidFill>
                        </a:rPr>
                        <a:t>16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197543"/>
                  </a:ext>
                </a:extLst>
              </a:tr>
              <a:tr h="273901">
                <a:tc>
                  <a:txBody>
                    <a:bodyPr/>
                    <a:lstStyle/>
                    <a:p>
                      <a:pPr algn="r"/>
                      <a:r>
                        <a:rPr lang="fr-FR" sz="1200" dirty="0"/>
                        <a:t>14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817384"/>
                  </a:ext>
                </a:extLst>
              </a:tr>
              <a:tr h="273901">
                <a:tc>
                  <a:txBody>
                    <a:bodyPr/>
                    <a:lstStyle/>
                    <a:p>
                      <a:pPr algn="r"/>
                      <a:r>
                        <a:rPr lang="fr-FR" sz="1200" dirty="0"/>
                        <a:t>12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080008"/>
                  </a:ext>
                </a:extLst>
              </a:tr>
              <a:tr h="273901">
                <a:tc>
                  <a:txBody>
                    <a:bodyPr/>
                    <a:lstStyle/>
                    <a:p>
                      <a:pPr algn="r"/>
                      <a:r>
                        <a:rPr lang="fr-FR" sz="1200" dirty="0"/>
                        <a:t>10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96759"/>
                  </a:ext>
                </a:extLst>
              </a:tr>
              <a:tr h="273901">
                <a:tc>
                  <a:txBody>
                    <a:bodyPr/>
                    <a:lstStyle/>
                    <a:p>
                      <a:pPr algn="r"/>
                      <a:r>
                        <a:rPr lang="fr-FR" sz="1200" dirty="0"/>
                        <a:t>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523400"/>
                  </a:ext>
                </a:extLst>
              </a:tr>
              <a:tr h="273901">
                <a:tc>
                  <a:txBody>
                    <a:bodyPr/>
                    <a:lstStyle/>
                    <a:p>
                      <a:pPr algn="r"/>
                      <a:r>
                        <a:rPr lang="fr-FR" sz="1200" dirty="0"/>
                        <a:t>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59871"/>
                  </a:ext>
                </a:extLst>
              </a:tr>
              <a:tr h="273901">
                <a:tc>
                  <a:txBody>
                    <a:bodyPr/>
                    <a:lstStyle/>
                    <a:p>
                      <a:pPr algn="r"/>
                      <a:r>
                        <a:rPr lang="fr-FR" sz="1200" dirty="0"/>
                        <a:t>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323553"/>
                  </a:ext>
                </a:extLst>
              </a:tr>
              <a:tr h="273901">
                <a:tc>
                  <a:txBody>
                    <a:bodyPr/>
                    <a:lstStyle/>
                    <a:p>
                      <a:pPr algn="r"/>
                      <a:r>
                        <a:rPr lang="fr-FR" sz="1200" dirty="0"/>
                        <a:t>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537207"/>
                  </a:ext>
                </a:extLst>
              </a:tr>
              <a:tr h="273901">
                <a:tc>
                  <a:txBody>
                    <a:bodyPr/>
                    <a:lstStyle/>
                    <a:p>
                      <a:pPr algn="r"/>
                      <a:r>
                        <a:rPr lang="fr-FR" sz="1200" dirty="0"/>
                        <a:t>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596347"/>
                  </a:ext>
                </a:extLst>
              </a:tr>
            </a:tbl>
          </a:graphicData>
        </a:graphic>
      </p:graphicFrame>
      <p:cxnSp>
        <p:nvCxnSpPr>
          <p:cNvPr id="13" name="Connecteur droit 12">
            <a:extLst>
              <a:ext uri="{FF2B5EF4-FFF2-40B4-BE49-F238E27FC236}">
                <a16:creationId xmlns:a16="http://schemas.microsoft.com/office/drawing/2014/main" id="{A6B26588-1E72-4E1B-95A9-A03FD97512BE}"/>
              </a:ext>
            </a:extLst>
          </p:cNvPr>
          <p:cNvCxnSpPr>
            <a:cxnSpLocks/>
          </p:cNvCxnSpPr>
          <p:nvPr/>
        </p:nvCxnSpPr>
        <p:spPr>
          <a:xfrm>
            <a:off x="920775" y="3861334"/>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670576B-8937-4A7E-AA14-CCB9F3366151}"/>
              </a:ext>
            </a:extLst>
          </p:cNvPr>
          <p:cNvSpPr/>
          <p:nvPr/>
        </p:nvSpPr>
        <p:spPr>
          <a:xfrm>
            <a:off x="1625121" y="3657600"/>
            <a:ext cx="370087" cy="69095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D0816D4-7A40-4190-9B8A-2F26DE2D4130}"/>
              </a:ext>
            </a:extLst>
          </p:cNvPr>
          <p:cNvSpPr/>
          <p:nvPr/>
        </p:nvSpPr>
        <p:spPr>
          <a:xfrm>
            <a:off x="2355551" y="3337106"/>
            <a:ext cx="370087" cy="80833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B562493-C842-4E73-8F52-412DD3454E21}"/>
              </a:ext>
            </a:extLst>
          </p:cNvPr>
          <p:cNvSpPr/>
          <p:nvPr/>
        </p:nvSpPr>
        <p:spPr>
          <a:xfrm>
            <a:off x="3154019" y="2650523"/>
            <a:ext cx="370087" cy="130319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Connecteur droit 21">
            <a:extLst>
              <a:ext uri="{FF2B5EF4-FFF2-40B4-BE49-F238E27FC236}">
                <a16:creationId xmlns:a16="http://schemas.microsoft.com/office/drawing/2014/main" id="{4C6ACD42-93B9-486B-A041-044A82F4A6C3}"/>
              </a:ext>
            </a:extLst>
          </p:cNvPr>
          <p:cNvCxnSpPr>
            <a:cxnSpLocks/>
          </p:cNvCxnSpPr>
          <p:nvPr/>
        </p:nvCxnSpPr>
        <p:spPr>
          <a:xfrm>
            <a:off x="1625120" y="3841110"/>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30B0ADAE-1BBF-40BD-9A04-981D59ABD014}"/>
              </a:ext>
            </a:extLst>
          </p:cNvPr>
          <p:cNvCxnSpPr>
            <a:cxnSpLocks/>
          </p:cNvCxnSpPr>
          <p:nvPr/>
        </p:nvCxnSpPr>
        <p:spPr>
          <a:xfrm>
            <a:off x="2352892" y="3660927"/>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ABEF5008-47E1-474F-AC08-6E0A13E279E5}"/>
              </a:ext>
            </a:extLst>
          </p:cNvPr>
          <p:cNvCxnSpPr>
            <a:cxnSpLocks/>
          </p:cNvCxnSpPr>
          <p:nvPr/>
        </p:nvCxnSpPr>
        <p:spPr>
          <a:xfrm>
            <a:off x="3154018" y="3154348"/>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3C5A7851-E534-46DB-B219-50D3DEEC5EBA}"/>
              </a:ext>
            </a:extLst>
          </p:cNvPr>
          <p:cNvSpPr txBox="1"/>
          <p:nvPr/>
        </p:nvSpPr>
        <p:spPr>
          <a:xfrm>
            <a:off x="807541"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sp>
        <p:nvSpPr>
          <p:cNvPr id="27" name="Rectangle 26">
            <a:extLst>
              <a:ext uri="{FF2B5EF4-FFF2-40B4-BE49-F238E27FC236}">
                <a16:creationId xmlns:a16="http://schemas.microsoft.com/office/drawing/2014/main" id="{4434D295-173A-4C94-9618-EA769443C6B4}"/>
              </a:ext>
            </a:extLst>
          </p:cNvPr>
          <p:cNvSpPr/>
          <p:nvPr/>
        </p:nvSpPr>
        <p:spPr>
          <a:xfrm>
            <a:off x="4565907" y="2808514"/>
            <a:ext cx="370087" cy="219515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8" name="Tableau 7">
            <a:extLst>
              <a:ext uri="{FF2B5EF4-FFF2-40B4-BE49-F238E27FC236}">
                <a16:creationId xmlns:a16="http://schemas.microsoft.com/office/drawing/2014/main" id="{6F9407C6-E075-4EF6-BF5C-B6F3B97567AB}"/>
              </a:ext>
            </a:extLst>
          </p:cNvPr>
          <p:cNvGraphicFramePr>
            <a:graphicFrameLocks noGrp="1"/>
          </p:cNvGraphicFramePr>
          <p:nvPr/>
        </p:nvGraphicFramePr>
        <p:xfrm>
          <a:off x="3846461" y="942177"/>
          <a:ext cx="473825" cy="4429347"/>
        </p:xfrm>
        <a:graphic>
          <a:graphicData uri="http://schemas.openxmlformats.org/drawingml/2006/table">
            <a:tbl>
              <a:tblPr firstRow="1" bandRow="1">
                <a:tableStyleId>{5C22544A-7EE6-4342-B048-85BDC9FD1C3A}</a:tableStyleId>
              </a:tblPr>
              <a:tblGrid>
                <a:gridCol w="473825">
                  <a:extLst>
                    <a:ext uri="{9D8B030D-6E8A-4147-A177-3AD203B41FA5}">
                      <a16:colId xmlns:a16="http://schemas.microsoft.com/office/drawing/2014/main" val="775773947"/>
                    </a:ext>
                  </a:extLst>
                </a:gridCol>
              </a:tblGrid>
              <a:tr h="340719">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6249074"/>
                  </a:ext>
                </a:extLst>
              </a:tr>
              <a:tr h="340719">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9433"/>
                  </a:ext>
                </a:extLst>
              </a:tr>
              <a:tr h="340719">
                <a:tc>
                  <a:txBody>
                    <a:bodyPr/>
                    <a:lstStyle/>
                    <a:p>
                      <a:pPr algn="r"/>
                      <a:r>
                        <a:rPr lang="fr-FR" sz="1200" b="0" dirty="0">
                          <a:solidFill>
                            <a:schemeClr val="tx1"/>
                          </a:solidFill>
                        </a:rPr>
                        <a:t>10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327472"/>
                  </a:ext>
                </a:extLst>
              </a:tr>
              <a:tr h="340719">
                <a:tc>
                  <a:txBody>
                    <a:bodyPr/>
                    <a:lstStyle/>
                    <a:p>
                      <a:pPr algn="r"/>
                      <a:r>
                        <a:rPr lang="fr-FR" sz="1200" dirty="0"/>
                        <a:t>9</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681136"/>
                  </a:ext>
                </a:extLst>
              </a:tr>
              <a:tr h="340719">
                <a:tc>
                  <a:txBody>
                    <a:bodyPr/>
                    <a:lstStyle/>
                    <a:p>
                      <a:pPr algn="r"/>
                      <a:r>
                        <a:rPr lang="fr-FR" sz="1200" dirty="0"/>
                        <a:t>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197543"/>
                  </a:ext>
                </a:extLst>
              </a:tr>
              <a:tr h="340719">
                <a:tc>
                  <a:txBody>
                    <a:bodyPr/>
                    <a:lstStyle/>
                    <a:p>
                      <a:pPr algn="r"/>
                      <a:r>
                        <a:rPr lang="fr-FR" sz="1200" dirty="0"/>
                        <a:t>7</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817384"/>
                  </a:ext>
                </a:extLst>
              </a:tr>
              <a:tr h="340719">
                <a:tc>
                  <a:txBody>
                    <a:bodyPr/>
                    <a:lstStyle/>
                    <a:p>
                      <a:pPr algn="r"/>
                      <a:r>
                        <a:rPr lang="fr-FR" sz="1200" dirty="0"/>
                        <a:t>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080008"/>
                  </a:ext>
                </a:extLst>
              </a:tr>
              <a:tr h="340719">
                <a:tc>
                  <a:txBody>
                    <a:bodyPr/>
                    <a:lstStyle/>
                    <a:p>
                      <a:pPr algn="r"/>
                      <a:r>
                        <a:rPr lang="fr-FR" sz="1200" dirty="0"/>
                        <a:t>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96759"/>
                  </a:ext>
                </a:extLst>
              </a:tr>
              <a:tr h="340719">
                <a:tc>
                  <a:txBody>
                    <a:bodyPr/>
                    <a:lstStyle/>
                    <a:p>
                      <a:pPr algn="r"/>
                      <a:r>
                        <a:rPr lang="fr-FR" sz="1200" dirty="0"/>
                        <a:t>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523400"/>
                  </a:ext>
                </a:extLst>
              </a:tr>
              <a:tr h="340719">
                <a:tc>
                  <a:txBody>
                    <a:bodyPr/>
                    <a:lstStyle/>
                    <a:p>
                      <a:pPr algn="r"/>
                      <a:r>
                        <a:rPr lang="fr-FR" sz="1200" dirty="0"/>
                        <a:t>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59871"/>
                  </a:ext>
                </a:extLst>
              </a:tr>
              <a:tr h="340719">
                <a:tc>
                  <a:txBody>
                    <a:bodyPr/>
                    <a:lstStyle/>
                    <a:p>
                      <a:pPr algn="r"/>
                      <a:r>
                        <a:rPr lang="fr-FR" sz="1200" dirty="0"/>
                        <a:t>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323553"/>
                  </a:ext>
                </a:extLst>
              </a:tr>
              <a:tr h="340719">
                <a:tc>
                  <a:txBody>
                    <a:bodyPr/>
                    <a:lstStyle/>
                    <a:p>
                      <a:pPr algn="r"/>
                      <a:r>
                        <a:rPr lang="fr-FR" sz="1200" dirty="0"/>
                        <a:t>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537207"/>
                  </a:ext>
                </a:extLst>
              </a:tr>
              <a:tr h="340719">
                <a:tc>
                  <a:txBody>
                    <a:bodyPr/>
                    <a:lstStyle/>
                    <a:p>
                      <a:pPr algn="r"/>
                      <a:r>
                        <a:rPr lang="fr-FR" sz="1200" dirty="0"/>
                        <a:t>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596347"/>
                  </a:ext>
                </a:extLst>
              </a:tr>
            </a:tbl>
          </a:graphicData>
        </a:graphic>
      </p:graphicFrame>
      <p:cxnSp>
        <p:nvCxnSpPr>
          <p:cNvPr id="29" name="Connecteur droit 28">
            <a:extLst>
              <a:ext uri="{FF2B5EF4-FFF2-40B4-BE49-F238E27FC236}">
                <a16:creationId xmlns:a16="http://schemas.microsoft.com/office/drawing/2014/main" id="{982BF7F5-9890-4C5E-94B5-669957032F2A}"/>
              </a:ext>
            </a:extLst>
          </p:cNvPr>
          <p:cNvCxnSpPr>
            <a:cxnSpLocks/>
          </p:cNvCxnSpPr>
          <p:nvPr/>
        </p:nvCxnSpPr>
        <p:spPr>
          <a:xfrm>
            <a:off x="4565907" y="4626165"/>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EB57A78-6251-4194-B094-8D1288A293A2}"/>
              </a:ext>
            </a:extLst>
          </p:cNvPr>
          <p:cNvSpPr/>
          <p:nvPr/>
        </p:nvSpPr>
        <p:spPr>
          <a:xfrm>
            <a:off x="5262209" y="4539343"/>
            <a:ext cx="370087" cy="46432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6C98A08-1376-4104-8DB7-B5A017FD9C5E}"/>
              </a:ext>
            </a:extLst>
          </p:cNvPr>
          <p:cNvSpPr/>
          <p:nvPr/>
        </p:nvSpPr>
        <p:spPr>
          <a:xfrm>
            <a:off x="5992639" y="4328548"/>
            <a:ext cx="370087" cy="66192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F480FE84-E6DB-4877-A75A-DAC2DE2EB18A}"/>
              </a:ext>
            </a:extLst>
          </p:cNvPr>
          <p:cNvSpPr/>
          <p:nvPr/>
        </p:nvSpPr>
        <p:spPr>
          <a:xfrm>
            <a:off x="6791107" y="2808514"/>
            <a:ext cx="370087" cy="19181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eur droit 32">
            <a:extLst>
              <a:ext uri="{FF2B5EF4-FFF2-40B4-BE49-F238E27FC236}">
                <a16:creationId xmlns:a16="http://schemas.microsoft.com/office/drawing/2014/main" id="{AA2E419E-C954-4756-A473-8265BCD99745}"/>
              </a:ext>
            </a:extLst>
          </p:cNvPr>
          <p:cNvCxnSpPr>
            <a:cxnSpLocks/>
          </p:cNvCxnSpPr>
          <p:nvPr/>
        </p:nvCxnSpPr>
        <p:spPr>
          <a:xfrm>
            <a:off x="5257463" y="4665585"/>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4FFA74CC-1309-4FA3-8637-EC7CF2862A2E}"/>
              </a:ext>
            </a:extLst>
          </p:cNvPr>
          <p:cNvCxnSpPr>
            <a:cxnSpLocks/>
          </p:cNvCxnSpPr>
          <p:nvPr/>
        </p:nvCxnSpPr>
        <p:spPr>
          <a:xfrm>
            <a:off x="6008845" y="4665585"/>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1DA70C8-2867-4A21-9DE5-72078E7DE3FF}"/>
              </a:ext>
            </a:extLst>
          </p:cNvPr>
          <p:cNvCxnSpPr>
            <a:cxnSpLocks/>
          </p:cNvCxnSpPr>
          <p:nvPr/>
        </p:nvCxnSpPr>
        <p:spPr>
          <a:xfrm>
            <a:off x="6797197" y="4296086"/>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2FE78F5C-130A-486A-A044-64A584B0B27B}"/>
              </a:ext>
            </a:extLst>
          </p:cNvPr>
          <p:cNvSpPr txBox="1"/>
          <p:nvPr/>
        </p:nvSpPr>
        <p:spPr>
          <a:xfrm>
            <a:off x="4415166"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grpSp>
        <p:nvGrpSpPr>
          <p:cNvPr id="103" name="Groupe 102">
            <a:extLst>
              <a:ext uri="{FF2B5EF4-FFF2-40B4-BE49-F238E27FC236}">
                <a16:creationId xmlns:a16="http://schemas.microsoft.com/office/drawing/2014/main" id="{DFA345DE-754A-40EF-BA3A-C4C5494FC4CB}"/>
              </a:ext>
            </a:extLst>
          </p:cNvPr>
          <p:cNvGrpSpPr/>
          <p:nvPr/>
        </p:nvGrpSpPr>
        <p:grpSpPr>
          <a:xfrm>
            <a:off x="8276140" y="3429000"/>
            <a:ext cx="2987041" cy="3045824"/>
            <a:chOff x="1924593" y="1406433"/>
            <a:chExt cx="2987041" cy="3045824"/>
          </a:xfrm>
        </p:grpSpPr>
        <p:sp>
          <p:nvSpPr>
            <p:cNvPr id="104" name="Arc partiel 103">
              <a:extLst>
                <a:ext uri="{FF2B5EF4-FFF2-40B4-BE49-F238E27FC236}">
                  <a16:creationId xmlns:a16="http://schemas.microsoft.com/office/drawing/2014/main" id="{76028928-F11D-4C70-8B1F-ADBC4F874338}"/>
                </a:ext>
              </a:extLst>
            </p:cNvPr>
            <p:cNvSpPr/>
            <p:nvPr/>
          </p:nvSpPr>
          <p:spPr>
            <a:xfrm>
              <a:off x="1924593" y="1449978"/>
              <a:ext cx="2934787" cy="2995748"/>
            </a:xfrm>
            <a:prstGeom prst="pie">
              <a:avLst>
                <a:gd name="adj1" fmla="val 15011748"/>
                <a:gd name="adj2" fmla="val 1606510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Arc partiel 104">
              <a:extLst>
                <a:ext uri="{FF2B5EF4-FFF2-40B4-BE49-F238E27FC236}">
                  <a16:creationId xmlns:a16="http://schemas.microsoft.com/office/drawing/2014/main" id="{12E89A41-88BF-4D42-9BCF-67FA193CF0D5}"/>
                </a:ext>
              </a:extLst>
            </p:cNvPr>
            <p:cNvSpPr/>
            <p:nvPr/>
          </p:nvSpPr>
          <p:spPr>
            <a:xfrm>
              <a:off x="1933302" y="1443445"/>
              <a:ext cx="2934787" cy="2995748"/>
            </a:xfrm>
            <a:prstGeom prst="pie">
              <a:avLst>
                <a:gd name="adj1" fmla="val 13848349"/>
                <a:gd name="adj2" fmla="val 14964445"/>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Arc partiel 105">
              <a:extLst>
                <a:ext uri="{FF2B5EF4-FFF2-40B4-BE49-F238E27FC236}">
                  <a16:creationId xmlns:a16="http://schemas.microsoft.com/office/drawing/2014/main" id="{FE57899F-1317-4EBA-98C0-A40035B13F50}"/>
                </a:ext>
              </a:extLst>
            </p:cNvPr>
            <p:cNvSpPr/>
            <p:nvPr/>
          </p:nvSpPr>
          <p:spPr>
            <a:xfrm>
              <a:off x="1959429" y="1421673"/>
              <a:ext cx="2934787" cy="2995748"/>
            </a:xfrm>
            <a:prstGeom prst="pie">
              <a:avLst>
                <a:gd name="adj1" fmla="val 12745708"/>
                <a:gd name="adj2" fmla="val 1374420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Arc partiel 106">
              <a:extLst>
                <a:ext uri="{FF2B5EF4-FFF2-40B4-BE49-F238E27FC236}">
                  <a16:creationId xmlns:a16="http://schemas.microsoft.com/office/drawing/2014/main" id="{C2A9FE66-8F06-47E2-BA95-BCF72631BB63}"/>
                </a:ext>
              </a:extLst>
            </p:cNvPr>
            <p:cNvSpPr/>
            <p:nvPr/>
          </p:nvSpPr>
          <p:spPr>
            <a:xfrm>
              <a:off x="1976847" y="1406433"/>
              <a:ext cx="2934787" cy="2995748"/>
            </a:xfrm>
            <a:prstGeom prst="pie">
              <a:avLst>
                <a:gd name="adj1" fmla="val 11737672"/>
                <a:gd name="adj2" fmla="val 1269335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Arc partiel 107">
              <a:extLst>
                <a:ext uri="{FF2B5EF4-FFF2-40B4-BE49-F238E27FC236}">
                  <a16:creationId xmlns:a16="http://schemas.microsoft.com/office/drawing/2014/main" id="{6DD32B52-B9BA-493F-9F20-9DDA30E7B7E2}"/>
                </a:ext>
              </a:extLst>
            </p:cNvPr>
            <p:cNvSpPr/>
            <p:nvPr/>
          </p:nvSpPr>
          <p:spPr>
            <a:xfrm>
              <a:off x="1976847" y="1406433"/>
              <a:ext cx="2934787" cy="2995748"/>
            </a:xfrm>
            <a:prstGeom prst="pie">
              <a:avLst>
                <a:gd name="adj1" fmla="val 10705834"/>
                <a:gd name="adj2" fmla="val 1173938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Arc partiel 108">
              <a:extLst>
                <a:ext uri="{FF2B5EF4-FFF2-40B4-BE49-F238E27FC236}">
                  <a16:creationId xmlns:a16="http://schemas.microsoft.com/office/drawing/2014/main" id="{E97A4EB8-9A66-45EA-9118-1117F607D6FF}"/>
                </a:ext>
              </a:extLst>
            </p:cNvPr>
            <p:cNvSpPr/>
            <p:nvPr/>
          </p:nvSpPr>
          <p:spPr>
            <a:xfrm rot="21368256" flipH="1">
              <a:off x="1976843" y="1449978"/>
              <a:ext cx="2821574" cy="2995748"/>
            </a:xfrm>
            <a:prstGeom prst="pie">
              <a:avLst>
                <a:gd name="adj1" fmla="val 14898122"/>
                <a:gd name="adj2" fmla="val 1606510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Arc partiel 109">
              <a:extLst>
                <a:ext uri="{FF2B5EF4-FFF2-40B4-BE49-F238E27FC236}">
                  <a16:creationId xmlns:a16="http://schemas.microsoft.com/office/drawing/2014/main" id="{C73DD079-035A-411B-9C58-DD6FB658DDEF}"/>
                </a:ext>
              </a:extLst>
            </p:cNvPr>
            <p:cNvSpPr/>
            <p:nvPr/>
          </p:nvSpPr>
          <p:spPr>
            <a:xfrm rot="21368256" flipH="1">
              <a:off x="1976843" y="1443445"/>
              <a:ext cx="2821574" cy="2995748"/>
            </a:xfrm>
            <a:prstGeom prst="pie">
              <a:avLst>
                <a:gd name="adj1" fmla="val 13792787"/>
                <a:gd name="adj2" fmla="val 14859953"/>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Arc partiel 110">
              <a:extLst>
                <a:ext uri="{FF2B5EF4-FFF2-40B4-BE49-F238E27FC236}">
                  <a16:creationId xmlns:a16="http://schemas.microsoft.com/office/drawing/2014/main" id="{45801188-BC0A-4DB3-B135-4774C9C33200}"/>
                </a:ext>
              </a:extLst>
            </p:cNvPr>
            <p:cNvSpPr/>
            <p:nvPr/>
          </p:nvSpPr>
          <p:spPr>
            <a:xfrm rot="21368256" flipH="1">
              <a:off x="1994261" y="1456509"/>
              <a:ext cx="2821574" cy="2995748"/>
            </a:xfrm>
            <a:prstGeom prst="pie">
              <a:avLst>
                <a:gd name="adj1" fmla="val 12804212"/>
                <a:gd name="adj2" fmla="val 1383816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Arc partiel 111">
              <a:extLst>
                <a:ext uri="{FF2B5EF4-FFF2-40B4-BE49-F238E27FC236}">
                  <a16:creationId xmlns:a16="http://schemas.microsoft.com/office/drawing/2014/main" id="{E28991BC-AE5B-4800-A245-14459BE2A3CE}"/>
                </a:ext>
              </a:extLst>
            </p:cNvPr>
            <p:cNvSpPr/>
            <p:nvPr/>
          </p:nvSpPr>
          <p:spPr>
            <a:xfrm rot="21368256" flipH="1">
              <a:off x="1994261" y="1432560"/>
              <a:ext cx="2821574" cy="2995748"/>
            </a:xfrm>
            <a:prstGeom prst="pie">
              <a:avLst>
                <a:gd name="adj1" fmla="val 11697217"/>
                <a:gd name="adj2" fmla="val 1273485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Arc partiel 112">
              <a:extLst>
                <a:ext uri="{FF2B5EF4-FFF2-40B4-BE49-F238E27FC236}">
                  <a16:creationId xmlns:a16="http://schemas.microsoft.com/office/drawing/2014/main" id="{2D52C3E2-4AB7-4453-AB89-E7BCC80ED189}"/>
                </a:ext>
              </a:extLst>
            </p:cNvPr>
            <p:cNvSpPr/>
            <p:nvPr/>
          </p:nvSpPr>
          <p:spPr>
            <a:xfrm rot="21368256" flipH="1">
              <a:off x="2002970" y="1406433"/>
              <a:ext cx="2821574" cy="2995748"/>
            </a:xfrm>
            <a:prstGeom prst="pie">
              <a:avLst>
                <a:gd name="adj1" fmla="val 10705834"/>
                <a:gd name="adj2" fmla="val 11618430"/>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4" name="Arc partiel 113">
            <a:extLst>
              <a:ext uri="{FF2B5EF4-FFF2-40B4-BE49-F238E27FC236}">
                <a16:creationId xmlns:a16="http://schemas.microsoft.com/office/drawing/2014/main" id="{6A1CB540-8D37-44FF-89C0-F857067A47D9}"/>
              </a:ext>
            </a:extLst>
          </p:cNvPr>
          <p:cNvSpPr/>
          <p:nvPr/>
        </p:nvSpPr>
        <p:spPr>
          <a:xfrm flipH="1">
            <a:off x="8302265" y="3461660"/>
            <a:ext cx="2829247" cy="2962278"/>
          </a:xfrm>
          <a:prstGeom prst="pie">
            <a:avLst>
              <a:gd name="adj1" fmla="val 15507121"/>
              <a:gd name="adj2" fmla="val 16289912"/>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5" name="Connecteur droit 114">
            <a:extLst>
              <a:ext uri="{FF2B5EF4-FFF2-40B4-BE49-F238E27FC236}">
                <a16:creationId xmlns:a16="http://schemas.microsoft.com/office/drawing/2014/main" id="{3A9B7C1F-7526-4537-A103-4B307C47D432}"/>
              </a:ext>
            </a:extLst>
          </p:cNvPr>
          <p:cNvCxnSpPr>
            <a:cxnSpLocks/>
          </p:cNvCxnSpPr>
          <p:nvPr/>
        </p:nvCxnSpPr>
        <p:spPr>
          <a:xfrm flipH="1" flipV="1">
            <a:off x="9699242" y="3475947"/>
            <a:ext cx="9054" cy="124974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Connecteur droit 116">
            <a:extLst>
              <a:ext uri="{FF2B5EF4-FFF2-40B4-BE49-F238E27FC236}">
                <a16:creationId xmlns:a16="http://schemas.microsoft.com/office/drawing/2014/main" id="{9E3EABF0-1B25-42C2-B753-53297AE8F1E8}"/>
              </a:ext>
            </a:extLst>
          </p:cNvPr>
          <p:cNvCxnSpPr>
            <a:cxnSpLocks/>
          </p:cNvCxnSpPr>
          <p:nvPr/>
        </p:nvCxnSpPr>
        <p:spPr>
          <a:xfrm flipV="1">
            <a:off x="9746057" y="3538787"/>
            <a:ext cx="260568" cy="1373129"/>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2" name="ZoneTexte 121">
            <a:extLst>
              <a:ext uri="{FF2B5EF4-FFF2-40B4-BE49-F238E27FC236}">
                <a16:creationId xmlns:a16="http://schemas.microsoft.com/office/drawing/2014/main" id="{F48ABDEA-386D-45E6-96C5-6D42564C92AE}"/>
              </a:ext>
            </a:extLst>
          </p:cNvPr>
          <p:cNvSpPr txBox="1"/>
          <p:nvPr/>
        </p:nvSpPr>
        <p:spPr>
          <a:xfrm>
            <a:off x="9355167" y="2941319"/>
            <a:ext cx="8174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Réf GEEP</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123" name="Ellipse 122">
            <a:extLst>
              <a:ext uri="{FF2B5EF4-FFF2-40B4-BE49-F238E27FC236}">
                <a16:creationId xmlns:a16="http://schemas.microsoft.com/office/drawing/2014/main" id="{75C49A4B-2AC0-4562-920A-E0F3C6BDC20A}"/>
              </a:ext>
            </a:extLst>
          </p:cNvPr>
          <p:cNvSpPr/>
          <p:nvPr/>
        </p:nvSpPr>
        <p:spPr>
          <a:xfrm>
            <a:off x="9919056" y="3197368"/>
            <a:ext cx="325820" cy="333375"/>
          </a:xfrm>
          <a:prstGeom prst="ellipse">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ZoneTexte 123">
            <a:extLst>
              <a:ext uri="{FF2B5EF4-FFF2-40B4-BE49-F238E27FC236}">
                <a16:creationId xmlns:a16="http://schemas.microsoft.com/office/drawing/2014/main" id="{A4174A2A-7B38-4112-9057-E591C2F14361}"/>
              </a:ext>
            </a:extLst>
          </p:cNvPr>
          <p:cNvSpPr txBox="1"/>
          <p:nvPr/>
        </p:nvSpPr>
        <p:spPr>
          <a:xfrm>
            <a:off x="9864945" y="3240424"/>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112</a:t>
            </a:r>
          </a:p>
        </p:txBody>
      </p:sp>
      <p:sp>
        <p:nvSpPr>
          <p:cNvPr id="127" name="ZoneTexte 126">
            <a:extLst>
              <a:ext uri="{FF2B5EF4-FFF2-40B4-BE49-F238E27FC236}">
                <a16:creationId xmlns:a16="http://schemas.microsoft.com/office/drawing/2014/main" id="{0862A0F0-1287-4C08-BE84-98E2927EB0B7}"/>
              </a:ext>
            </a:extLst>
          </p:cNvPr>
          <p:cNvSpPr txBox="1"/>
          <p:nvPr/>
        </p:nvSpPr>
        <p:spPr>
          <a:xfrm>
            <a:off x="10259012" y="2771893"/>
            <a:ext cx="20229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Réf </a:t>
            </a:r>
            <a:r>
              <a:rPr kumimoji="0" lang="fr-FR"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ext</a:t>
            </a:r>
            <a:r>
              <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 11 kg P2O5/truie ; 0,23 kg P2O5/porcelets et 1,52 kg P2O5/PC (RMT, 2016) </a:t>
            </a:r>
          </a:p>
        </p:txBody>
      </p:sp>
      <p:sp>
        <p:nvSpPr>
          <p:cNvPr id="128" name="ZoneTexte 127">
            <a:extLst>
              <a:ext uri="{FF2B5EF4-FFF2-40B4-BE49-F238E27FC236}">
                <a16:creationId xmlns:a16="http://schemas.microsoft.com/office/drawing/2014/main" id="{A9FEA243-E0F7-46BB-B7DB-2054C9244299}"/>
              </a:ext>
            </a:extLst>
          </p:cNvPr>
          <p:cNvSpPr txBox="1"/>
          <p:nvPr/>
        </p:nvSpPr>
        <p:spPr>
          <a:xfrm>
            <a:off x="7972387" y="4825511"/>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0%</a:t>
            </a:r>
          </a:p>
        </p:txBody>
      </p:sp>
      <p:sp>
        <p:nvSpPr>
          <p:cNvPr id="129" name="ZoneTexte 128">
            <a:extLst>
              <a:ext uri="{FF2B5EF4-FFF2-40B4-BE49-F238E27FC236}">
                <a16:creationId xmlns:a16="http://schemas.microsoft.com/office/drawing/2014/main" id="{2B0F4D85-9D91-49D2-9116-897E48DCB9AE}"/>
              </a:ext>
            </a:extLst>
          </p:cNvPr>
          <p:cNvSpPr txBox="1"/>
          <p:nvPr/>
        </p:nvSpPr>
        <p:spPr>
          <a:xfrm>
            <a:off x="11117954" y="4726670"/>
            <a:ext cx="66486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200%</a:t>
            </a:r>
          </a:p>
        </p:txBody>
      </p:sp>
      <p:cxnSp>
        <p:nvCxnSpPr>
          <p:cNvPr id="131" name="Connecteur droit 130">
            <a:extLst>
              <a:ext uri="{FF2B5EF4-FFF2-40B4-BE49-F238E27FC236}">
                <a16:creationId xmlns:a16="http://schemas.microsoft.com/office/drawing/2014/main" id="{69840AB5-FC69-412A-A9F7-FA6FC7239F0B}"/>
              </a:ext>
            </a:extLst>
          </p:cNvPr>
          <p:cNvCxnSpPr>
            <a:cxnSpLocks/>
          </p:cNvCxnSpPr>
          <p:nvPr/>
        </p:nvCxnSpPr>
        <p:spPr>
          <a:xfrm>
            <a:off x="631655" y="1051021"/>
            <a:ext cx="8568" cy="420665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2" name="Connecteur droit 131">
            <a:extLst>
              <a:ext uri="{FF2B5EF4-FFF2-40B4-BE49-F238E27FC236}">
                <a16:creationId xmlns:a16="http://schemas.microsoft.com/office/drawing/2014/main" id="{4F035918-A12E-4C1D-B642-ACF8B863DA7E}"/>
              </a:ext>
            </a:extLst>
          </p:cNvPr>
          <p:cNvCxnSpPr>
            <a:cxnSpLocks/>
          </p:cNvCxnSpPr>
          <p:nvPr/>
        </p:nvCxnSpPr>
        <p:spPr>
          <a:xfrm flipH="1">
            <a:off x="4269604" y="1000636"/>
            <a:ext cx="50682" cy="425656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3" name="Connecteur droit 132">
            <a:extLst>
              <a:ext uri="{FF2B5EF4-FFF2-40B4-BE49-F238E27FC236}">
                <a16:creationId xmlns:a16="http://schemas.microsoft.com/office/drawing/2014/main" id="{AF69E200-BAC8-4A4E-98B5-FD6B41DA3720}"/>
              </a:ext>
            </a:extLst>
          </p:cNvPr>
          <p:cNvCxnSpPr>
            <a:cxnSpLocks/>
          </p:cNvCxnSpPr>
          <p:nvPr/>
        </p:nvCxnSpPr>
        <p:spPr>
          <a:xfrm flipH="1">
            <a:off x="638327"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55DD7CD2-641E-4A1A-A542-0C6808693EAE}"/>
              </a:ext>
            </a:extLst>
          </p:cNvPr>
          <p:cNvCxnSpPr>
            <a:cxnSpLocks/>
          </p:cNvCxnSpPr>
          <p:nvPr/>
        </p:nvCxnSpPr>
        <p:spPr>
          <a:xfrm flipH="1">
            <a:off x="4294616"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6" name="ZoneTexte 135">
            <a:extLst>
              <a:ext uri="{FF2B5EF4-FFF2-40B4-BE49-F238E27FC236}">
                <a16:creationId xmlns:a16="http://schemas.microsoft.com/office/drawing/2014/main" id="{0F4A9020-FB9C-4F0C-9BCB-D934175D88D1}"/>
              </a:ext>
            </a:extLst>
          </p:cNvPr>
          <p:cNvSpPr txBox="1"/>
          <p:nvPr/>
        </p:nvSpPr>
        <p:spPr>
          <a:xfrm>
            <a:off x="875398" y="52330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7" name="ZoneTexte 136">
            <a:extLst>
              <a:ext uri="{FF2B5EF4-FFF2-40B4-BE49-F238E27FC236}">
                <a16:creationId xmlns:a16="http://schemas.microsoft.com/office/drawing/2014/main" id="{EBE6B5D2-973B-4A3A-BDBD-406C34FDFD94}"/>
              </a:ext>
            </a:extLst>
          </p:cNvPr>
          <p:cNvSpPr txBox="1"/>
          <p:nvPr/>
        </p:nvSpPr>
        <p:spPr>
          <a:xfrm>
            <a:off x="4512486" y="52469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8" name="ZoneTexte 137">
            <a:extLst>
              <a:ext uri="{FF2B5EF4-FFF2-40B4-BE49-F238E27FC236}">
                <a16:creationId xmlns:a16="http://schemas.microsoft.com/office/drawing/2014/main" id="{12A2A855-5204-4D2C-A522-F1228C894C79}"/>
              </a:ext>
            </a:extLst>
          </p:cNvPr>
          <p:cNvSpPr txBox="1"/>
          <p:nvPr/>
        </p:nvSpPr>
        <p:spPr>
          <a:xfrm>
            <a:off x="1458687" y="5590670"/>
            <a:ext cx="16953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Truies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(kg P2O5/truie)</a:t>
            </a:r>
          </a:p>
        </p:txBody>
      </p:sp>
      <p:sp>
        <p:nvSpPr>
          <p:cNvPr id="139" name="ZoneTexte 138">
            <a:extLst>
              <a:ext uri="{FF2B5EF4-FFF2-40B4-BE49-F238E27FC236}">
                <a16:creationId xmlns:a16="http://schemas.microsoft.com/office/drawing/2014/main" id="{C424EE19-B616-4BFF-BBA8-74F1FE484B82}"/>
              </a:ext>
            </a:extLst>
          </p:cNvPr>
          <p:cNvSpPr txBox="1"/>
          <p:nvPr/>
        </p:nvSpPr>
        <p:spPr>
          <a:xfrm>
            <a:off x="5209758" y="5569151"/>
            <a:ext cx="17724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Porcs à l’engrais (kg P2O5/PC)</a:t>
            </a:r>
          </a:p>
        </p:txBody>
      </p:sp>
      <p:sp>
        <p:nvSpPr>
          <p:cNvPr id="141" name="ZoneTexte 140">
            <a:extLst>
              <a:ext uri="{FF2B5EF4-FFF2-40B4-BE49-F238E27FC236}">
                <a16:creationId xmlns:a16="http://schemas.microsoft.com/office/drawing/2014/main" id="{AA529E29-3D6F-4635-BB33-ED9056667F6F}"/>
              </a:ext>
            </a:extLst>
          </p:cNvPr>
          <p:cNvSpPr txBox="1"/>
          <p:nvPr/>
        </p:nvSpPr>
        <p:spPr>
          <a:xfrm>
            <a:off x="4565907" y="4328548"/>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1,8</a:t>
            </a:r>
          </a:p>
        </p:txBody>
      </p:sp>
      <p:sp>
        <p:nvSpPr>
          <p:cNvPr id="142" name="ZoneTexte 141">
            <a:extLst>
              <a:ext uri="{FF2B5EF4-FFF2-40B4-BE49-F238E27FC236}">
                <a16:creationId xmlns:a16="http://schemas.microsoft.com/office/drawing/2014/main" id="{C4D42F9D-D8E1-4556-BEB9-C6F4BB085CFD}"/>
              </a:ext>
            </a:extLst>
          </p:cNvPr>
          <p:cNvSpPr txBox="1"/>
          <p:nvPr/>
        </p:nvSpPr>
        <p:spPr>
          <a:xfrm>
            <a:off x="5251085" y="4296086"/>
            <a:ext cx="4590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1,7</a:t>
            </a:r>
          </a:p>
        </p:txBody>
      </p:sp>
      <p:sp>
        <p:nvSpPr>
          <p:cNvPr id="143" name="ZoneTexte 142">
            <a:extLst>
              <a:ext uri="{FF2B5EF4-FFF2-40B4-BE49-F238E27FC236}">
                <a16:creationId xmlns:a16="http://schemas.microsoft.com/office/drawing/2014/main" id="{49FB4802-375F-43A7-B812-D4937F085F82}"/>
              </a:ext>
            </a:extLst>
          </p:cNvPr>
          <p:cNvSpPr txBox="1"/>
          <p:nvPr/>
        </p:nvSpPr>
        <p:spPr>
          <a:xfrm>
            <a:off x="6008845" y="4381362"/>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1,7</a:t>
            </a:r>
          </a:p>
        </p:txBody>
      </p:sp>
      <p:sp>
        <p:nvSpPr>
          <p:cNvPr id="144" name="ZoneTexte 143">
            <a:extLst>
              <a:ext uri="{FF2B5EF4-FFF2-40B4-BE49-F238E27FC236}">
                <a16:creationId xmlns:a16="http://schemas.microsoft.com/office/drawing/2014/main" id="{541A0B3B-E14E-4BF9-A20D-6CA77740344D}"/>
              </a:ext>
            </a:extLst>
          </p:cNvPr>
          <p:cNvSpPr txBox="1"/>
          <p:nvPr/>
        </p:nvSpPr>
        <p:spPr>
          <a:xfrm>
            <a:off x="6796359" y="4014633"/>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2,8</a:t>
            </a:r>
          </a:p>
        </p:txBody>
      </p:sp>
      <p:sp>
        <p:nvSpPr>
          <p:cNvPr id="145" name="ZoneTexte 144">
            <a:extLst>
              <a:ext uri="{FF2B5EF4-FFF2-40B4-BE49-F238E27FC236}">
                <a16:creationId xmlns:a16="http://schemas.microsoft.com/office/drawing/2014/main" id="{24809F0C-02D6-419A-A00A-7CAAA177D467}"/>
              </a:ext>
            </a:extLst>
          </p:cNvPr>
          <p:cNvSpPr txBox="1"/>
          <p:nvPr/>
        </p:nvSpPr>
        <p:spPr>
          <a:xfrm>
            <a:off x="894393" y="3579500"/>
            <a:ext cx="5093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10,2</a:t>
            </a:r>
          </a:p>
        </p:txBody>
      </p:sp>
      <p:sp>
        <p:nvSpPr>
          <p:cNvPr id="146" name="ZoneTexte 145">
            <a:extLst>
              <a:ext uri="{FF2B5EF4-FFF2-40B4-BE49-F238E27FC236}">
                <a16:creationId xmlns:a16="http://schemas.microsoft.com/office/drawing/2014/main" id="{B5476596-3B14-42E5-8B92-352518CEB99D}"/>
              </a:ext>
            </a:extLst>
          </p:cNvPr>
          <p:cNvSpPr txBox="1"/>
          <p:nvPr/>
        </p:nvSpPr>
        <p:spPr>
          <a:xfrm>
            <a:off x="1643283" y="3599724"/>
            <a:ext cx="4224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9,9</a:t>
            </a:r>
          </a:p>
        </p:txBody>
      </p:sp>
      <p:sp>
        <p:nvSpPr>
          <p:cNvPr id="147" name="ZoneTexte 146">
            <a:extLst>
              <a:ext uri="{FF2B5EF4-FFF2-40B4-BE49-F238E27FC236}">
                <a16:creationId xmlns:a16="http://schemas.microsoft.com/office/drawing/2014/main" id="{6A899512-9E8C-447C-B13A-DFAC76BEB9AE}"/>
              </a:ext>
            </a:extLst>
          </p:cNvPr>
          <p:cNvSpPr txBox="1"/>
          <p:nvPr/>
        </p:nvSpPr>
        <p:spPr>
          <a:xfrm>
            <a:off x="2318492" y="3335207"/>
            <a:ext cx="5144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11,2</a:t>
            </a:r>
          </a:p>
        </p:txBody>
      </p:sp>
      <p:sp>
        <p:nvSpPr>
          <p:cNvPr id="148" name="ZoneTexte 147">
            <a:extLst>
              <a:ext uri="{FF2B5EF4-FFF2-40B4-BE49-F238E27FC236}">
                <a16:creationId xmlns:a16="http://schemas.microsoft.com/office/drawing/2014/main" id="{4C13578D-00E8-44AB-8295-5E01EEEC9305}"/>
              </a:ext>
            </a:extLst>
          </p:cNvPr>
          <p:cNvSpPr txBox="1"/>
          <p:nvPr/>
        </p:nvSpPr>
        <p:spPr>
          <a:xfrm>
            <a:off x="3124949" y="2888348"/>
            <a:ext cx="4449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15,4</a:t>
            </a:r>
          </a:p>
        </p:txBody>
      </p:sp>
      <p:cxnSp>
        <p:nvCxnSpPr>
          <p:cNvPr id="150" name="Connecteur droit 149">
            <a:extLst>
              <a:ext uri="{FF2B5EF4-FFF2-40B4-BE49-F238E27FC236}">
                <a16:creationId xmlns:a16="http://schemas.microsoft.com/office/drawing/2014/main" id="{4C56EDC1-504A-42DE-821A-9C3E404DC6EF}"/>
              </a:ext>
            </a:extLst>
          </p:cNvPr>
          <p:cNvCxnSpPr>
            <a:cxnSpLocks/>
          </p:cNvCxnSpPr>
          <p:nvPr/>
        </p:nvCxnSpPr>
        <p:spPr>
          <a:xfrm flipV="1">
            <a:off x="9744468" y="3538787"/>
            <a:ext cx="297276" cy="13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Connecteur droit 152">
            <a:extLst>
              <a:ext uri="{FF2B5EF4-FFF2-40B4-BE49-F238E27FC236}">
                <a16:creationId xmlns:a16="http://schemas.microsoft.com/office/drawing/2014/main" id="{08C22030-5348-4F3F-A1A7-86903486091B}"/>
              </a:ext>
            </a:extLst>
          </p:cNvPr>
          <p:cNvCxnSpPr>
            <a:cxnSpLocks/>
          </p:cNvCxnSpPr>
          <p:nvPr/>
        </p:nvCxnSpPr>
        <p:spPr>
          <a:xfrm flipV="1">
            <a:off x="9744162" y="3502888"/>
            <a:ext cx="157498" cy="136850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5" name="Connecteur droit 154">
            <a:extLst>
              <a:ext uri="{FF2B5EF4-FFF2-40B4-BE49-F238E27FC236}">
                <a16:creationId xmlns:a16="http://schemas.microsoft.com/office/drawing/2014/main" id="{4DF144D1-C5C2-40D8-B77F-96C941572F23}"/>
              </a:ext>
            </a:extLst>
          </p:cNvPr>
          <p:cNvCxnSpPr>
            <a:cxnSpLocks/>
          </p:cNvCxnSpPr>
          <p:nvPr/>
        </p:nvCxnSpPr>
        <p:spPr>
          <a:xfrm flipV="1">
            <a:off x="9742268" y="3517423"/>
            <a:ext cx="214821" cy="135190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7" name="Connecteur droit 156">
            <a:extLst>
              <a:ext uri="{FF2B5EF4-FFF2-40B4-BE49-F238E27FC236}">
                <a16:creationId xmlns:a16="http://schemas.microsoft.com/office/drawing/2014/main" id="{1A34EFAF-21AA-42FA-9A3D-E2E8A92AD43B}"/>
              </a:ext>
            </a:extLst>
          </p:cNvPr>
          <p:cNvCxnSpPr>
            <a:cxnSpLocks/>
          </p:cNvCxnSpPr>
          <p:nvPr/>
        </p:nvCxnSpPr>
        <p:spPr>
          <a:xfrm flipV="1">
            <a:off x="9742267" y="4381362"/>
            <a:ext cx="1292419" cy="46848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8" name="Corde 117">
            <a:extLst>
              <a:ext uri="{FF2B5EF4-FFF2-40B4-BE49-F238E27FC236}">
                <a16:creationId xmlns:a16="http://schemas.microsoft.com/office/drawing/2014/main" id="{F1EC7F6B-99E3-4FD9-9315-1D31A96CBAC6}"/>
              </a:ext>
            </a:extLst>
          </p:cNvPr>
          <p:cNvSpPr/>
          <p:nvPr/>
        </p:nvSpPr>
        <p:spPr>
          <a:xfrm>
            <a:off x="9094747" y="4191001"/>
            <a:ext cx="1375954" cy="1452155"/>
          </a:xfrm>
          <a:prstGeom prst="chord">
            <a:avLst>
              <a:gd name="adj1" fmla="val 10695341"/>
              <a:gd name="adj2" fmla="val 14808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 coins arrondis 119">
            <a:extLst>
              <a:ext uri="{FF2B5EF4-FFF2-40B4-BE49-F238E27FC236}">
                <a16:creationId xmlns:a16="http://schemas.microsoft.com/office/drawing/2014/main" id="{9A871ABF-EBF2-4342-87AF-ABF957FE3F00}"/>
              </a:ext>
            </a:extLst>
          </p:cNvPr>
          <p:cNvSpPr/>
          <p:nvPr/>
        </p:nvSpPr>
        <p:spPr>
          <a:xfrm>
            <a:off x="9172781" y="4834187"/>
            <a:ext cx="1190419" cy="386205"/>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ZoneTexte 120">
            <a:extLst>
              <a:ext uri="{FF2B5EF4-FFF2-40B4-BE49-F238E27FC236}">
                <a16:creationId xmlns:a16="http://schemas.microsoft.com/office/drawing/2014/main" id="{C5DC4964-34CB-4D86-9882-B016D5EA868E}"/>
              </a:ext>
            </a:extLst>
          </p:cNvPr>
          <p:cNvSpPr txBox="1"/>
          <p:nvPr/>
        </p:nvSpPr>
        <p:spPr>
          <a:xfrm>
            <a:off x="9218177" y="4869325"/>
            <a:ext cx="114502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panose="020F0502020204030204"/>
                <a:ea typeface="+mn-ea"/>
                <a:cs typeface="+mn-cs"/>
              </a:rPr>
              <a:t>Excrétion P</a:t>
            </a:r>
          </a:p>
        </p:txBody>
      </p:sp>
      <p:sp>
        <p:nvSpPr>
          <p:cNvPr id="159" name="ZoneTexte 158">
            <a:extLst>
              <a:ext uri="{FF2B5EF4-FFF2-40B4-BE49-F238E27FC236}">
                <a16:creationId xmlns:a16="http://schemas.microsoft.com/office/drawing/2014/main" id="{9B0C3812-CA60-4861-8203-B8D0F6B5D7E9}"/>
              </a:ext>
            </a:extLst>
          </p:cNvPr>
          <p:cNvSpPr txBox="1"/>
          <p:nvPr/>
        </p:nvSpPr>
        <p:spPr>
          <a:xfrm>
            <a:off x="8208407" y="1937801"/>
            <a:ext cx="301696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Comparaison à des références en considérant un élevage NE de 200 truies</a:t>
            </a:r>
          </a:p>
        </p:txBody>
      </p:sp>
      <p:sp>
        <p:nvSpPr>
          <p:cNvPr id="125" name="Ellipse 124">
            <a:extLst>
              <a:ext uri="{FF2B5EF4-FFF2-40B4-BE49-F238E27FC236}">
                <a16:creationId xmlns:a16="http://schemas.microsoft.com/office/drawing/2014/main" id="{EE1EC9C7-85C4-488E-961C-860A7BBAF7D3}"/>
              </a:ext>
            </a:extLst>
          </p:cNvPr>
          <p:cNvSpPr/>
          <p:nvPr/>
        </p:nvSpPr>
        <p:spPr>
          <a:xfrm>
            <a:off x="9521729" y="3185484"/>
            <a:ext cx="325820" cy="333375"/>
          </a:xfrm>
          <a:prstGeom prst="ellipse">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ZoneTexte 125">
            <a:extLst>
              <a:ext uri="{FF2B5EF4-FFF2-40B4-BE49-F238E27FC236}">
                <a16:creationId xmlns:a16="http://schemas.microsoft.com/office/drawing/2014/main" id="{FF329B4D-45FE-4F62-A66D-6430B51AB91D}"/>
              </a:ext>
            </a:extLst>
          </p:cNvPr>
          <p:cNvSpPr txBox="1"/>
          <p:nvPr/>
        </p:nvSpPr>
        <p:spPr>
          <a:xfrm>
            <a:off x="9467618" y="3216379"/>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100</a:t>
            </a:r>
          </a:p>
        </p:txBody>
      </p:sp>
      <p:pic>
        <p:nvPicPr>
          <p:cNvPr id="3" name="Content Placeholder 3">
            <a:extLst>
              <a:ext uri="{FF2B5EF4-FFF2-40B4-BE49-F238E27FC236}">
                <a16:creationId xmlns:a16="http://schemas.microsoft.com/office/drawing/2014/main" id="{C5AD7789-5142-50D1-ACD8-07A6917203C4}"/>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14982328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FDE212-9750-4ADE-991D-4EE675FCD8A7}"/>
              </a:ext>
            </a:extLst>
          </p:cNvPr>
          <p:cNvSpPr>
            <a:spLocks noGrp="1"/>
          </p:cNvSpPr>
          <p:nvPr>
            <p:ph type="title"/>
          </p:nvPr>
        </p:nvSpPr>
        <p:spPr/>
        <p:txBody>
          <a:bodyPr>
            <a:normAutofit/>
          </a:bodyPr>
          <a:lstStyle/>
          <a:p>
            <a:r>
              <a:rPr lang="fr-FR" dirty="0"/>
              <a:t>Teneurs des aliments des élevages enquêtés</a:t>
            </a:r>
          </a:p>
        </p:txBody>
      </p:sp>
      <p:graphicFrame>
        <p:nvGraphicFramePr>
          <p:cNvPr id="9" name="Tableau 9">
            <a:extLst>
              <a:ext uri="{FF2B5EF4-FFF2-40B4-BE49-F238E27FC236}">
                <a16:creationId xmlns:a16="http://schemas.microsoft.com/office/drawing/2014/main" id="{7E4A9C5F-74D2-4E88-904A-1F8FE7A3F806}"/>
              </a:ext>
            </a:extLst>
          </p:cNvPr>
          <p:cNvGraphicFramePr>
            <a:graphicFrameLocks noGrp="1"/>
          </p:cNvGraphicFramePr>
          <p:nvPr/>
        </p:nvGraphicFramePr>
        <p:xfrm>
          <a:off x="1338944" y="1245787"/>
          <a:ext cx="9100455" cy="2814584"/>
        </p:xfrm>
        <a:graphic>
          <a:graphicData uri="http://schemas.openxmlformats.org/drawingml/2006/table">
            <a:tbl>
              <a:tblPr firstRow="1" bandRow="1">
                <a:tableStyleId>{5C22544A-7EE6-4342-B048-85BDC9FD1C3A}</a:tableStyleId>
              </a:tblPr>
              <a:tblGrid>
                <a:gridCol w="1300065">
                  <a:extLst>
                    <a:ext uri="{9D8B030D-6E8A-4147-A177-3AD203B41FA5}">
                      <a16:colId xmlns:a16="http://schemas.microsoft.com/office/drawing/2014/main" val="3895046613"/>
                    </a:ext>
                  </a:extLst>
                </a:gridCol>
                <a:gridCol w="1300065">
                  <a:extLst>
                    <a:ext uri="{9D8B030D-6E8A-4147-A177-3AD203B41FA5}">
                      <a16:colId xmlns:a16="http://schemas.microsoft.com/office/drawing/2014/main" val="4098977617"/>
                    </a:ext>
                  </a:extLst>
                </a:gridCol>
                <a:gridCol w="1300065">
                  <a:extLst>
                    <a:ext uri="{9D8B030D-6E8A-4147-A177-3AD203B41FA5}">
                      <a16:colId xmlns:a16="http://schemas.microsoft.com/office/drawing/2014/main" val="4226824920"/>
                    </a:ext>
                  </a:extLst>
                </a:gridCol>
                <a:gridCol w="1300065">
                  <a:extLst>
                    <a:ext uri="{9D8B030D-6E8A-4147-A177-3AD203B41FA5}">
                      <a16:colId xmlns:a16="http://schemas.microsoft.com/office/drawing/2014/main" val="1974480885"/>
                    </a:ext>
                  </a:extLst>
                </a:gridCol>
                <a:gridCol w="1300065">
                  <a:extLst>
                    <a:ext uri="{9D8B030D-6E8A-4147-A177-3AD203B41FA5}">
                      <a16:colId xmlns:a16="http://schemas.microsoft.com/office/drawing/2014/main" val="2521702899"/>
                    </a:ext>
                  </a:extLst>
                </a:gridCol>
                <a:gridCol w="1300065">
                  <a:extLst>
                    <a:ext uri="{9D8B030D-6E8A-4147-A177-3AD203B41FA5}">
                      <a16:colId xmlns:a16="http://schemas.microsoft.com/office/drawing/2014/main" val="4109907087"/>
                    </a:ext>
                  </a:extLst>
                </a:gridCol>
                <a:gridCol w="1300065">
                  <a:extLst>
                    <a:ext uri="{9D8B030D-6E8A-4147-A177-3AD203B41FA5}">
                      <a16:colId xmlns:a16="http://schemas.microsoft.com/office/drawing/2014/main" val="1585969183"/>
                    </a:ext>
                  </a:extLst>
                </a:gridCol>
              </a:tblGrid>
              <a:tr h="909584">
                <a:tc>
                  <a:txBody>
                    <a:bodyPr/>
                    <a:lstStyle/>
                    <a:p>
                      <a:pPr algn="ctr" fontAlgn="b"/>
                      <a:endParaRPr lang="fr-FR" sz="1600" b="1" i="0" u="none" strike="noStrike" dirty="0">
                        <a:solidFill>
                          <a:schemeClr val="tx1"/>
                        </a:solidFill>
                        <a:effectLst/>
                        <a:latin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b="1" i="0" u="none" strike="noStrike" dirty="0">
                          <a:solidFill>
                            <a:schemeClr val="tx1"/>
                          </a:solidFill>
                          <a:effectLst/>
                          <a:latin typeface="Arial" panose="020B0604020202020204" pitchFamily="34" charset="0"/>
                        </a:rPr>
                        <a:t>Teneur MAT aliments Truie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b="1" i="0" u="none" strike="noStrike" dirty="0">
                          <a:solidFill>
                            <a:schemeClr val="tx1"/>
                          </a:solidFill>
                          <a:effectLst/>
                          <a:latin typeface="Arial" panose="020B0604020202020204" pitchFamily="34" charset="0"/>
                        </a:rPr>
                        <a:t>Teneur MAT aliments PS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b="1" i="0" u="none" strike="noStrike" dirty="0">
                          <a:solidFill>
                            <a:schemeClr val="tx1"/>
                          </a:solidFill>
                          <a:effectLst/>
                          <a:latin typeface="Arial" panose="020B0604020202020204" pitchFamily="34" charset="0"/>
                        </a:rPr>
                        <a:t>Teneur MAT aliments E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b="1" i="0" u="none" strike="noStrike" dirty="0">
                          <a:solidFill>
                            <a:schemeClr val="tx1"/>
                          </a:solidFill>
                          <a:effectLst/>
                          <a:latin typeface="Arial" panose="020B0604020202020204" pitchFamily="34" charset="0"/>
                        </a:rPr>
                        <a:t>Teneur P aliments Truie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b="1" i="0" u="none" strike="noStrike" dirty="0">
                          <a:solidFill>
                            <a:schemeClr val="tx1"/>
                          </a:solidFill>
                          <a:effectLst/>
                          <a:latin typeface="Arial" panose="020B0604020202020204" pitchFamily="34" charset="0"/>
                        </a:rPr>
                        <a:t>Teneur P aliments PS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b="1" i="0" u="none" strike="noStrike" dirty="0">
                          <a:solidFill>
                            <a:schemeClr val="tx1"/>
                          </a:solidFill>
                          <a:effectLst/>
                          <a:latin typeface="Arial" panose="020B0604020202020204" pitchFamily="34" charset="0"/>
                        </a:rPr>
                        <a:t>Teneur P aliments E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7850687"/>
                  </a:ext>
                </a:extLst>
              </a:tr>
              <a:tr h="522514">
                <a:tc>
                  <a:txBody>
                    <a:bodyPr/>
                    <a:lstStyle/>
                    <a:p>
                      <a:pPr algn="ctr" fontAlgn="b"/>
                      <a:r>
                        <a:rPr lang="fr-FR" sz="1600" b="1" i="0" u="none" strike="noStrike" dirty="0">
                          <a:solidFill>
                            <a:schemeClr val="tx1"/>
                          </a:solidFill>
                          <a:effectLst/>
                          <a:latin typeface="Arial" panose="020B0604020202020204" pitchFamily="34" charset="0"/>
                        </a:rPr>
                        <a:t>Tous les élevages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b="1" i="0" u="none" strike="noStrike" dirty="0">
                          <a:solidFill>
                            <a:schemeClr val="tx1"/>
                          </a:solidFill>
                          <a:effectLst/>
                          <a:latin typeface="Arial" panose="020B0604020202020204" pitchFamily="34" charset="0"/>
                        </a:rPr>
                        <a:t>14,1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fr-FR" sz="1600" b="1" i="0" u="none" strike="noStrike" dirty="0">
                          <a:solidFill>
                            <a:schemeClr val="tx1"/>
                          </a:solidFill>
                          <a:effectLst/>
                          <a:latin typeface="Arial" panose="020B0604020202020204" pitchFamily="34" charset="0"/>
                        </a:rPr>
                        <a:t>17,3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fr-FR" sz="1600" b="1" i="0" u="none" strike="noStrike" dirty="0">
                          <a:solidFill>
                            <a:schemeClr val="tx1"/>
                          </a:solidFill>
                          <a:effectLst/>
                          <a:latin typeface="Arial" panose="020B0604020202020204" pitchFamily="34" charset="0"/>
                        </a:rPr>
                        <a:t>15,2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fr-FR" sz="1600" b="1" i="0" u="none" strike="noStrike" dirty="0">
                          <a:solidFill>
                            <a:schemeClr val="tx1"/>
                          </a:solidFill>
                          <a:effectLst/>
                          <a:latin typeface="Arial" panose="020B0604020202020204" pitchFamily="34" charset="0"/>
                        </a:rPr>
                        <a:t>0,51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fr-FR" sz="1600" b="1" i="0" u="none" strike="noStrike" dirty="0">
                          <a:solidFill>
                            <a:schemeClr val="tx1"/>
                          </a:solidFill>
                          <a:effectLst/>
                          <a:latin typeface="Arial" panose="020B0604020202020204" pitchFamily="34" charset="0"/>
                        </a:rPr>
                        <a:t>0,54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fr-FR" sz="1600" b="1" i="0" u="none" strike="noStrike" dirty="0">
                          <a:solidFill>
                            <a:schemeClr val="tx1"/>
                          </a:solidFill>
                          <a:effectLst/>
                          <a:latin typeface="Arial" panose="020B0604020202020204" pitchFamily="34" charset="0"/>
                        </a:rPr>
                        <a:t>0,47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448777587"/>
                  </a:ext>
                </a:extLst>
              </a:tr>
              <a:tr h="446314">
                <a:tc>
                  <a:txBody>
                    <a:bodyPr/>
                    <a:lstStyle/>
                    <a:p>
                      <a:pPr algn="ctr" fontAlgn="b"/>
                      <a:r>
                        <a:rPr lang="fr-FR" sz="1600" b="1" i="1" u="none" strike="noStrike" dirty="0">
                          <a:solidFill>
                            <a:schemeClr val="tx1"/>
                          </a:solidFill>
                          <a:effectLst/>
                          <a:latin typeface="Arial" panose="020B0604020202020204" pitchFamily="34" charset="0"/>
                        </a:rPr>
                        <a:t>Groupe 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b="0" i="1" u="none" strike="noStrike" dirty="0">
                          <a:solidFill>
                            <a:schemeClr val="tx1"/>
                          </a:solidFill>
                          <a:effectLst/>
                          <a:latin typeface="Arial" panose="020B0604020202020204" pitchFamily="34" charset="0"/>
                        </a:rPr>
                        <a:t>13,7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fr-FR" sz="1600" b="0" i="1" u="none" strike="noStrike" dirty="0">
                          <a:solidFill>
                            <a:schemeClr val="tx1"/>
                          </a:solidFill>
                          <a:effectLst/>
                          <a:latin typeface="Arial" panose="020B0604020202020204" pitchFamily="34" charset="0"/>
                        </a:rPr>
                        <a:t>17,7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fr-FR" sz="1600" b="0" i="1" u="none" strike="noStrike" dirty="0">
                          <a:solidFill>
                            <a:schemeClr val="tx1"/>
                          </a:solidFill>
                          <a:effectLst/>
                          <a:latin typeface="Arial" panose="020B0604020202020204" pitchFamily="34" charset="0"/>
                        </a:rPr>
                        <a:t>14,6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fr-FR" sz="1600" b="0" i="1" u="none" strike="noStrike" dirty="0">
                          <a:solidFill>
                            <a:schemeClr val="tx1"/>
                          </a:solidFill>
                          <a:effectLst/>
                          <a:latin typeface="Arial" panose="020B0604020202020204" pitchFamily="34" charset="0"/>
                        </a:rPr>
                        <a:t>0,49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fr-FR" sz="1600" b="0" i="1" u="none" strike="noStrike" dirty="0">
                          <a:solidFill>
                            <a:schemeClr val="tx1"/>
                          </a:solidFill>
                          <a:effectLst/>
                          <a:latin typeface="Arial" panose="020B0604020202020204" pitchFamily="34" charset="0"/>
                        </a:rPr>
                        <a:t>0,54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fr-FR" sz="1600" b="0" i="1" u="none" strike="noStrike" dirty="0">
                          <a:solidFill>
                            <a:schemeClr val="tx1"/>
                          </a:solidFill>
                          <a:effectLst/>
                          <a:latin typeface="Arial" panose="020B0604020202020204" pitchFamily="34" charset="0"/>
                        </a:rPr>
                        <a:t>0,45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141376776"/>
                  </a:ext>
                </a:extLst>
              </a:tr>
              <a:tr h="468086">
                <a:tc>
                  <a:txBody>
                    <a:bodyPr/>
                    <a:lstStyle/>
                    <a:p>
                      <a:pPr algn="ctr" fontAlgn="b"/>
                      <a:r>
                        <a:rPr lang="fr-FR" sz="1600" b="1" i="1" u="none" strike="noStrike" dirty="0">
                          <a:solidFill>
                            <a:schemeClr val="tx1"/>
                          </a:solidFill>
                          <a:effectLst/>
                          <a:latin typeface="Arial" panose="020B0604020202020204" pitchFamily="34" charset="0"/>
                        </a:rPr>
                        <a:t>Groupe 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b="0" i="1" u="none" strike="noStrike" dirty="0">
                          <a:solidFill>
                            <a:schemeClr val="tx1"/>
                          </a:solidFill>
                          <a:effectLst/>
                          <a:latin typeface="Arial" panose="020B0604020202020204" pitchFamily="34" charset="0"/>
                        </a:rPr>
                        <a:t>14,4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fr-FR" sz="1600" b="0" i="1" u="none" strike="noStrike" dirty="0">
                          <a:solidFill>
                            <a:schemeClr val="tx1"/>
                          </a:solidFill>
                          <a:effectLst/>
                          <a:latin typeface="Arial" panose="020B0604020202020204" pitchFamily="34" charset="0"/>
                        </a:rPr>
                        <a:t>17,3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fr-FR" sz="1600" b="0" i="1" u="none" strike="noStrike" dirty="0">
                          <a:solidFill>
                            <a:schemeClr val="tx1"/>
                          </a:solidFill>
                          <a:effectLst/>
                          <a:latin typeface="Arial" panose="020B0604020202020204" pitchFamily="34" charset="0"/>
                        </a:rPr>
                        <a:t>15,4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fr-FR" sz="1600" b="0" i="1" u="none" strike="noStrike" dirty="0">
                          <a:solidFill>
                            <a:schemeClr val="tx1"/>
                          </a:solidFill>
                          <a:effectLst/>
                          <a:latin typeface="Arial" panose="020B0604020202020204" pitchFamily="34" charset="0"/>
                        </a:rPr>
                        <a:t>0,5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fr-FR" sz="1600" b="0" i="1" u="none" strike="noStrike" dirty="0">
                          <a:solidFill>
                            <a:schemeClr val="tx1"/>
                          </a:solidFill>
                          <a:effectLst/>
                          <a:latin typeface="Arial" panose="020B0604020202020204" pitchFamily="34" charset="0"/>
                        </a:rPr>
                        <a:t>0,55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fr-FR" sz="1600" b="0" i="1" u="none" strike="noStrike" dirty="0">
                          <a:solidFill>
                            <a:schemeClr val="tx1"/>
                          </a:solidFill>
                          <a:effectLst/>
                          <a:latin typeface="Arial" panose="020B0604020202020204" pitchFamily="34" charset="0"/>
                        </a:rPr>
                        <a:t>0,47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5929515"/>
                  </a:ext>
                </a:extLst>
              </a:tr>
              <a:tr h="468086">
                <a:tc>
                  <a:txBody>
                    <a:bodyPr/>
                    <a:lstStyle/>
                    <a:p>
                      <a:pPr algn="ctr" fontAlgn="b"/>
                      <a:r>
                        <a:rPr lang="fr-FR" sz="1600" b="1" i="1" u="none" strike="noStrike" dirty="0">
                          <a:solidFill>
                            <a:schemeClr val="tx1"/>
                          </a:solidFill>
                          <a:effectLst/>
                          <a:latin typeface="Arial" panose="020B0604020202020204" pitchFamily="34" charset="0"/>
                        </a:rPr>
                        <a:t>Groupe 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b="0" i="1" u="none" strike="noStrike" dirty="0">
                          <a:solidFill>
                            <a:schemeClr val="tx1"/>
                          </a:solidFill>
                          <a:effectLst/>
                          <a:latin typeface="Arial" panose="020B0604020202020204" pitchFamily="34" charset="0"/>
                        </a:rPr>
                        <a:t>14,5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fr-FR" sz="1600" b="0" i="1" u="none" strike="noStrike" dirty="0">
                          <a:solidFill>
                            <a:schemeClr val="tx1"/>
                          </a:solidFill>
                          <a:effectLst/>
                          <a:latin typeface="Arial" panose="020B0604020202020204" pitchFamily="34" charset="0"/>
                        </a:rPr>
                        <a:t>16,8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fr-FR" sz="1600" b="0" i="1" u="none" strike="noStrike" dirty="0">
                          <a:solidFill>
                            <a:schemeClr val="tx1"/>
                          </a:solidFill>
                          <a:effectLst/>
                          <a:latin typeface="Arial" panose="020B0604020202020204" pitchFamily="34" charset="0"/>
                        </a:rPr>
                        <a:t>16,0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fr-FR" sz="1600" b="0" i="1" u="none" strike="noStrike" dirty="0">
                          <a:solidFill>
                            <a:schemeClr val="tx1"/>
                          </a:solidFill>
                          <a:effectLst/>
                          <a:latin typeface="Arial" panose="020B0604020202020204" pitchFamily="34" charset="0"/>
                        </a:rPr>
                        <a:t>0,55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fr-FR" sz="1600" b="0" i="1" u="none" strike="noStrike" dirty="0">
                          <a:solidFill>
                            <a:schemeClr val="tx1"/>
                          </a:solidFill>
                          <a:effectLst/>
                          <a:latin typeface="Arial" panose="020B0604020202020204" pitchFamily="34" charset="0"/>
                        </a:rPr>
                        <a:t>0,53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fr-FR" sz="1600" b="0" i="1" u="none" strike="noStrike" dirty="0">
                          <a:solidFill>
                            <a:schemeClr val="tx1"/>
                          </a:solidFill>
                          <a:effectLst/>
                          <a:latin typeface="Arial" panose="020B0604020202020204" pitchFamily="34" charset="0"/>
                        </a:rPr>
                        <a:t>0,51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907839771"/>
                  </a:ext>
                </a:extLst>
              </a:tr>
            </a:tbl>
          </a:graphicData>
        </a:graphic>
      </p:graphicFrame>
      <p:graphicFrame>
        <p:nvGraphicFramePr>
          <p:cNvPr id="10" name="Tableau 9">
            <a:extLst>
              <a:ext uri="{FF2B5EF4-FFF2-40B4-BE49-F238E27FC236}">
                <a16:creationId xmlns:a16="http://schemas.microsoft.com/office/drawing/2014/main" id="{50FB5FDE-E1B5-447E-9BA0-0C993B42DBFA}"/>
              </a:ext>
            </a:extLst>
          </p:cNvPr>
          <p:cNvGraphicFramePr>
            <a:graphicFrameLocks noGrp="1"/>
          </p:cNvGraphicFramePr>
          <p:nvPr/>
        </p:nvGraphicFramePr>
        <p:xfrm>
          <a:off x="2619745" y="5108032"/>
          <a:ext cx="7819656" cy="727524"/>
        </p:xfrm>
        <a:graphic>
          <a:graphicData uri="http://schemas.openxmlformats.org/drawingml/2006/table">
            <a:tbl>
              <a:tblPr firstRow="1" bandRow="1">
                <a:tableStyleId>{5C22544A-7EE6-4342-B048-85BDC9FD1C3A}</a:tableStyleId>
              </a:tblPr>
              <a:tblGrid>
                <a:gridCol w="1303276">
                  <a:extLst>
                    <a:ext uri="{9D8B030D-6E8A-4147-A177-3AD203B41FA5}">
                      <a16:colId xmlns:a16="http://schemas.microsoft.com/office/drawing/2014/main" val="3415674304"/>
                    </a:ext>
                  </a:extLst>
                </a:gridCol>
                <a:gridCol w="1303276">
                  <a:extLst>
                    <a:ext uri="{9D8B030D-6E8A-4147-A177-3AD203B41FA5}">
                      <a16:colId xmlns:a16="http://schemas.microsoft.com/office/drawing/2014/main" val="904071333"/>
                    </a:ext>
                  </a:extLst>
                </a:gridCol>
                <a:gridCol w="1303276">
                  <a:extLst>
                    <a:ext uri="{9D8B030D-6E8A-4147-A177-3AD203B41FA5}">
                      <a16:colId xmlns:a16="http://schemas.microsoft.com/office/drawing/2014/main" val="694923079"/>
                    </a:ext>
                  </a:extLst>
                </a:gridCol>
                <a:gridCol w="1303276">
                  <a:extLst>
                    <a:ext uri="{9D8B030D-6E8A-4147-A177-3AD203B41FA5}">
                      <a16:colId xmlns:a16="http://schemas.microsoft.com/office/drawing/2014/main" val="912638702"/>
                    </a:ext>
                  </a:extLst>
                </a:gridCol>
                <a:gridCol w="1303276">
                  <a:extLst>
                    <a:ext uri="{9D8B030D-6E8A-4147-A177-3AD203B41FA5}">
                      <a16:colId xmlns:a16="http://schemas.microsoft.com/office/drawing/2014/main" val="3117835733"/>
                    </a:ext>
                  </a:extLst>
                </a:gridCol>
                <a:gridCol w="1303276">
                  <a:extLst>
                    <a:ext uri="{9D8B030D-6E8A-4147-A177-3AD203B41FA5}">
                      <a16:colId xmlns:a16="http://schemas.microsoft.com/office/drawing/2014/main" val="4195180964"/>
                    </a:ext>
                  </a:extLst>
                </a:gridCol>
              </a:tblGrid>
              <a:tr h="727524">
                <a:tc>
                  <a:txBody>
                    <a:bodyPr/>
                    <a:lstStyle/>
                    <a:p>
                      <a:pPr algn="ctr" fontAlgn="b"/>
                      <a:r>
                        <a:rPr lang="fr-FR" sz="1600" b="1" i="0" u="none" strike="noStrike" dirty="0">
                          <a:effectLst/>
                          <a:latin typeface="Arial" panose="020B0604020202020204" pitchFamily="34" charset="0"/>
                        </a:rPr>
                        <a:t>14,75</a:t>
                      </a:r>
                    </a:p>
                  </a:txBody>
                  <a:tcPr marL="0" marR="0" marT="0" marB="0" anchor="ctr">
                    <a:solidFill>
                      <a:schemeClr val="bg1">
                        <a:lumMod val="75000"/>
                      </a:schemeClr>
                    </a:solidFill>
                  </a:tcPr>
                </a:tc>
                <a:tc>
                  <a:txBody>
                    <a:bodyPr/>
                    <a:lstStyle/>
                    <a:p>
                      <a:pPr algn="ctr" fontAlgn="b"/>
                      <a:r>
                        <a:rPr lang="fr-FR" sz="1600" b="1" i="0" u="none" strike="noStrike" dirty="0">
                          <a:effectLst/>
                          <a:latin typeface="Arial" panose="020B0604020202020204" pitchFamily="34" charset="0"/>
                        </a:rPr>
                        <a:t>18,4</a:t>
                      </a:r>
                    </a:p>
                  </a:txBody>
                  <a:tcPr marL="0" marR="0" marT="0" marB="0" anchor="ctr">
                    <a:solidFill>
                      <a:schemeClr val="bg1">
                        <a:lumMod val="75000"/>
                      </a:schemeClr>
                    </a:solidFill>
                  </a:tcPr>
                </a:tc>
                <a:tc>
                  <a:txBody>
                    <a:bodyPr/>
                    <a:lstStyle/>
                    <a:p>
                      <a:pPr algn="ctr" fontAlgn="b"/>
                      <a:r>
                        <a:rPr lang="fr-FR" sz="1600" b="1" i="0" u="none" strike="noStrike" dirty="0">
                          <a:effectLst/>
                          <a:latin typeface="Arial" panose="020B0604020202020204" pitchFamily="34" charset="0"/>
                        </a:rPr>
                        <a:t>15,4</a:t>
                      </a:r>
                    </a:p>
                  </a:txBody>
                  <a:tcPr marL="0" marR="0" marT="0" marB="0" anchor="ctr">
                    <a:solidFill>
                      <a:schemeClr val="bg1">
                        <a:lumMod val="75000"/>
                      </a:schemeClr>
                    </a:solidFill>
                  </a:tcPr>
                </a:tc>
                <a:tc>
                  <a:txBody>
                    <a:bodyPr/>
                    <a:lstStyle/>
                    <a:p>
                      <a:pPr algn="ctr" fontAlgn="b"/>
                      <a:r>
                        <a:rPr lang="fr-FR" sz="1600" b="1" i="0" u="none" strike="noStrike" dirty="0">
                          <a:effectLst/>
                          <a:latin typeface="Arial" panose="020B0604020202020204" pitchFamily="34" charset="0"/>
                        </a:rPr>
                        <a:t>0,54</a:t>
                      </a:r>
                    </a:p>
                  </a:txBody>
                  <a:tcPr marL="0" marR="0" marT="0" marB="0" anchor="ctr">
                    <a:solidFill>
                      <a:schemeClr val="bg1">
                        <a:lumMod val="75000"/>
                      </a:schemeClr>
                    </a:solidFill>
                  </a:tcPr>
                </a:tc>
                <a:tc>
                  <a:txBody>
                    <a:bodyPr/>
                    <a:lstStyle/>
                    <a:p>
                      <a:pPr algn="ctr" fontAlgn="b"/>
                      <a:r>
                        <a:rPr lang="fr-FR" sz="1600" b="1" i="0" u="none" strike="noStrike" dirty="0">
                          <a:effectLst/>
                          <a:latin typeface="Arial" panose="020B0604020202020204" pitchFamily="34" charset="0"/>
                        </a:rPr>
                        <a:t>0,58</a:t>
                      </a:r>
                    </a:p>
                  </a:txBody>
                  <a:tcPr marL="0" marR="0" marT="0" marB="0" anchor="ctr">
                    <a:solidFill>
                      <a:schemeClr val="bg1">
                        <a:lumMod val="75000"/>
                      </a:schemeClr>
                    </a:solidFill>
                  </a:tcPr>
                </a:tc>
                <a:tc>
                  <a:txBody>
                    <a:bodyPr/>
                    <a:lstStyle/>
                    <a:p>
                      <a:pPr algn="ctr" fontAlgn="b"/>
                      <a:r>
                        <a:rPr lang="fr-FR" sz="1600" b="1" i="0" u="none" strike="noStrike" dirty="0">
                          <a:effectLst/>
                          <a:latin typeface="Arial" panose="020B0604020202020204" pitchFamily="34" charset="0"/>
                        </a:rPr>
                        <a:t>0,46</a:t>
                      </a:r>
                    </a:p>
                  </a:txBody>
                  <a:tcPr marL="0" marR="0" marT="0" marB="0" anchor="ctr">
                    <a:solidFill>
                      <a:schemeClr val="bg1">
                        <a:lumMod val="75000"/>
                      </a:schemeClr>
                    </a:solidFill>
                  </a:tcPr>
                </a:tc>
                <a:extLst>
                  <a:ext uri="{0D108BD9-81ED-4DB2-BD59-A6C34878D82A}">
                    <a16:rowId xmlns:a16="http://schemas.microsoft.com/office/drawing/2014/main" val="4121375793"/>
                  </a:ext>
                </a:extLst>
              </a:tr>
            </a:tbl>
          </a:graphicData>
        </a:graphic>
      </p:graphicFrame>
      <p:sp>
        <p:nvSpPr>
          <p:cNvPr id="11" name="ZoneTexte 10">
            <a:extLst>
              <a:ext uri="{FF2B5EF4-FFF2-40B4-BE49-F238E27FC236}">
                <a16:creationId xmlns:a16="http://schemas.microsoft.com/office/drawing/2014/main" id="{8C877D26-E2FD-4F71-8738-EDE2440B0BCB}"/>
              </a:ext>
            </a:extLst>
          </p:cNvPr>
          <p:cNvSpPr txBox="1"/>
          <p:nvPr/>
        </p:nvSpPr>
        <p:spPr>
          <a:xfrm>
            <a:off x="431716" y="5108032"/>
            <a:ext cx="21880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Référence Alimentation biphase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(RMT, 2016)*</a:t>
            </a:r>
          </a:p>
        </p:txBody>
      </p:sp>
      <p:sp>
        <p:nvSpPr>
          <p:cNvPr id="12" name="ZoneTexte 11">
            <a:extLst>
              <a:ext uri="{FF2B5EF4-FFF2-40B4-BE49-F238E27FC236}">
                <a16:creationId xmlns:a16="http://schemas.microsoft.com/office/drawing/2014/main" id="{CEDE0CE9-4C5F-4B9D-B8E7-A48CBB9494E1}"/>
              </a:ext>
            </a:extLst>
          </p:cNvPr>
          <p:cNvSpPr txBox="1"/>
          <p:nvPr/>
        </p:nvSpPr>
        <p:spPr>
          <a:xfrm>
            <a:off x="2619745" y="5914859"/>
            <a:ext cx="67600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*Hypothèses utilisées pour la proportion des deux aliments : </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30% allaitante / 70 % gestante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20% 1</a:t>
            </a:r>
            <a:r>
              <a:rPr kumimoji="0" lang="fr-FR" sz="12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mn-cs"/>
              </a:rPr>
              <a:t>er</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âge / 80% 2</a:t>
            </a:r>
            <a:r>
              <a:rPr kumimoji="0" lang="fr-FR" sz="12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mn-cs"/>
              </a:rPr>
              <a:t>ème</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âge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40% croissance / 60% finition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B861410-237B-493A-A591-8640607D1254}"/>
              </a:ext>
            </a:extLst>
          </p:cNvPr>
          <p:cNvSpPr/>
          <p:nvPr/>
        </p:nvSpPr>
        <p:spPr>
          <a:xfrm>
            <a:off x="1338944" y="4437081"/>
            <a:ext cx="522514" cy="39188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838E4380-A844-4D32-B0F4-C7DF5EEAFE67}"/>
              </a:ext>
            </a:extLst>
          </p:cNvPr>
          <p:cNvSpPr txBox="1"/>
          <p:nvPr/>
        </p:nvSpPr>
        <p:spPr>
          <a:xfrm>
            <a:off x="1894116" y="4355710"/>
            <a:ext cx="22968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Teneurs conformes aux recommandations</a:t>
            </a:r>
          </a:p>
        </p:txBody>
      </p:sp>
      <p:sp>
        <p:nvSpPr>
          <p:cNvPr id="15" name="Rectangle 14">
            <a:extLst>
              <a:ext uri="{FF2B5EF4-FFF2-40B4-BE49-F238E27FC236}">
                <a16:creationId xmlns:a16="http://schemas.microsoft.com/office/drawing/2014/main" id="{FA6560DD-B034-40BB-A3BB-3088224A4037}"/>
              </a:ext>
            </a:extLst>
          </p:cNvPr>
          <p:cNvSpPr/>
          <p:nvPr/>
        </p:nvSpPr>
        <p:spPr>
          <a:xfrm>
            <a:off x="4604658" y="4438505"/>
            <a:ext cx="522514" cy="39188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6AF31971-A207-4269-BCE3-ACDAA8E956BD}"/>
              </a:ext>
            </a:extLst>
          </p:cNvPr>
          <p:cNvSpPr txBox="1"/>
          <p:nvPr/>
        </p:nvSpPr>
        <p:spPr>
          <a:xfrm>
            <a:off x="5159830" y="4357134"/>
            <a:ext cx="22968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Teneurs supérieures aux recommandations</a:t>
            </a:r>
          </a:p>
        </p:txBody>
      </p:sp>
      <p:pic>
        <p:nvPicPr>
          <p:cNvPr id="3" name="Content Placeholder 3">
            <a:extLst>
              <a:ext uri="{FF2B5EF4-FFF2-40B4-BE49-F238E27FC236}">
                <a16:creationId xmlns:a16="http://schemas.microsoft.com/office/drawing/2014/main" id="{BD87CA58-EDE9-033E-AE2A-262F56E61746}"/>
              </a:ext>
            </a:extLst>
          </p:cNvPr>
          <p:cNvPicPr>
            <a:picLocks noChangeAspect="1"/>
          </p:cNvPicPr>
          <p:nvPr/>
        </p:nvPicPr>
        <p:blipFill>
          <a:blip r:embed="rId2"/>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39898386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7B0670-C7A0-4013-B754-F941C01AC10F}"/>
              </a:ext>
            </a:extLst>
          </p:cNvPr>
          <p:cNvSpPr>
            <a:spLocks noGrp="1"/>
          </p:cNvSpPr>
          <p:nvPr>
            <p:ph type="title"/>
          </p:nvPr>
        </p:nvSpPr>
        <p:spPr/>
        <p:txBody>
          <a:bodyPr/>
          <a:lstStyle/>
          <a:p>
            <a:r>
              <a:rPr lang="fr-FR" dirty="0"/>
              <a:t>Bilan Excrétions N et P</a:t>
            </a:r>
          </a:p>
        </p:txBody>
      </p:sp>
      <p:graphicFrame>
        <p:nvGraphicFramePr>
          <p:cNvPr id="7" name="Tableau 7">
            <a:extLst>
              <a:ext uri="{FF2B5EF4-FFF2-40B4-BE49-F238E27FC236}">
                <a16:creationId xmlns:a16="http://schemas.microsoft.com/office/drawing/2014/main" id="{C2DE97DE-A105-46F0-BB81-5730B7FA76CE}"/>
              </a:ext>
            </a:extLst>
          </p:cNvPr>
          <p:cNvGraphicFramePr>
            <a:graphicFrameLocks noGrp="1"/>
          </p:cNvGraphicFramePr>
          <p:nvPr/>
        </p:nvGraphicFramePr>
        <p:xfrm>
          <a:off x="1033978" y="1089781"/>
          <a:ext cx="10210967" cy="1285240"/>
        </p:xfrm>
        <a:graphic>
          <a:graphicData uri="http://schemas.openxmlformats.org/drawingml/2006/table">
            <a:tbl>
              <a:tblPr firstRow="1" bandRow="1">
                <a:tableStyleId>{7DF18680-E054-41AD-8BC1-D1AEF772440D}</a:tableStyleId>
              </a:tblPr>
              <a:tblGrid>
                <a:gridCol w="2416793">
                  <a:extLst>
                    <a:ext uri="{9D8B030D-6E8A-4147-A177-3AD203B41FA5}">
                      <a16:colId xmlns:a16="http://schemas.microsoft.com/office/drawing/2014/main" val="1688140591"/>
                    </a:ext>
                  </a:extLst>
                </a:gridCol>
                <a:gridCol w="2082219">
                  <a:extLst>
                    <a:ext uri="{9D8B030D-6E8A-4147-A177-3AD203B41FA5}">
                      <a16:colId xmlns:a16="http://schemas.microsoft.com/office/drawing/2014/main" val="3992363474"/>
                    </a:ext>
                  </a:extLst>
                </a:gridCol>
                <a:gridCol w="427672">
                  <a:extLst>
                    <a:ext uri="{9D8B030D-6E8A-4147-A177-3AD203B41FA5}">
                      <a16:colId xmlns:a16="http://schemas.microsoft.com/office/drawing/2014/main" val="454850328"/>
                    </a:ext>
                  </a:extLst>
                </a:gridCol>
                <a:gridCol w="427672">
                  <a:extLst>
                    <a:ext uri="{9D8B030D-6E8A-4147-A177-3AD203B41FA5}">
                      <a16:colId xmlns:a16="http://schemas.microsoft.com/office/drawing/2014/main" val="752841507"/>
                    </a:ext>
                  </a:extLst>
                </a:gridCol>
                <a:gridCol w="427672">
                  <a:extLst>
                    <a:ext uri="{9D8B030D-6E8A-4147-A177-3AD203B41FA5}">
                      <a16:colId xmlns:a16="http://schemas.microsoft.com/office/drawing/2014/main" val="509234521"/>
                    </a:ext>
                  </a:extLst>
                </a:gridCol>
                <a:gridCol w="427672">
                  <a:extLst>
                    <a:ext uri="{9D8B030D-6E8A-4147-A177-3AD203B41FA5}">
                      <a16:colId xmlns:a16="http://schemas.microsoft.com/office/drawing/2014/main" val="2207984649"/>
                    </a:ext>
                  </a:extLst>
                </a:gridCol>
                <a:gridCol w="4001267">
                  <a:extLst>
                    <a:ext uri="{9D8B030D-6E8A-4147-A177-3AD203B41FA5}">
                      <a16:colId xmlns:a16="http://schemas.microsoft.com/office/drawing/2014/main" val="457141336"/>
                    </a:ext>
                  </a:extLst>
                </a:gridCol>
              </a:tblGrid>
              <a:tr h="370840">
                <a:tc>
                  <a:txBody>
                    <a:bodyPr/>
                    <a:lstStyle/>
                    <a:p>
                      <a:r>
                        <a:rPr lang="fr-FR" dirty="0"/>
                        <a:t>Aspects du bilan</a:t>
                      </a:r>
                    </a:p>
                  </a:txBody>
                  <a:tcPr/>
                </a:tc>
                <a:tc>
                  <a:txBody>
                    <a:bodyPr/>
                    <a:lstStyle/>
                    <a:p>
                      <a:r>
                        <a:rPr lang="fr-FR" dirty="0"/>
                        <a:t>Indicateurs</a:t>
                      </a:r>
                    </a:p>
                  </a:txBody>
                  <a:tcPr/>
                </a:tc>
                <a:tc gridSpan="4">
                  <a:txBody>
                    <a:bodyPr/>
                    <a:lstStyle/>
                    <a:p>
                      <a:r>
                        <a:rPr lang="fr-FR" dirty="0"/>
                        <a:t>Résultats</a:t>
                      </a: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r>
                        <a:rPr lang="fr-FR" dirty="0"/>
                        <a:t>Facteurs explicatifs</a:t>
                      </a:r>
                    </a:p>
                  </a:txBody>
                  <a:tcPr/>
                </a:tc>
                <a:extLst>
                  <a:ext uri="{0D108BD9-81ED-4DB2-BD59-A6C34878D82A}">
                    <a16:rowId xmlns:a16="http://schemas.microsoft.com/office/drawing/2014/main" val="33784031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Performances des unités de production</a:t>
                      </a:r>
                    </a:p>
                    <a:p>
                      <a:endParaRPr lang="fr-FR" dirty="0"/>
                    </a:p>
                  </a:txBody>
                  <a:tcPr/>
                </a:tc>
                <a:tc>
                  <a:txBody>
                    <a:bodyPr/>
                    <a:lstStyle/>
                    <a:p>
                      <a:r>
                        <a:rPr lang="fr-FR" dirty="0"/>
                        <a:t>Excrétion N et P</a:t>
                      </a:r>
                    </a:p>
                  </a:txBody>
                  <a:tcPr/>
                </a:tc>
                <a:tc>
                  <a:txBody>
                    <a:bodyPr/>
                    <a:lstStyle/>
                    <a:p>
                      <a:r>
                        <a:rPr lang="fr-FR" sz="1400" dirty="0"/>
                        <a:t>M</a:t>
                      </a:r>
                    </a:p>
                  </a:txBody>
                  <a:tcPr>
                    <a:solidFill>
                      <a:schemeClr val="accent2">
                        <a:lumMod val="60000"/>
                        <a:lumOff val="40000"/>
                      </a:schemeClr>
                    </a:solidFill>
                  </a:tcPr>
                </a:tc>
                <a:tc>
                  <a:txBody>
                    <a:bodyPr/>
                    <a:lstStyle/>
                    <a:p>
                      <a:r>
                        <a:rPr lang="fr-FR" sz="1400" dirty="0"/>
                        <a:t>G1</a:t>
                      </a:r>
                    </a:p>
                  </a:txBody>
                  <a:tcPr>
                    <a:solidFill>
                      <a:schemeClr val="accent2">
                        <a:lumMod val="60000"/>
                        <a:lumOff val="40000"/>
                      </a:schemeClr>
                    </a:solidFill>
                  </a:tcPr>
                </a:tc>
                <a:tc>
                  <a:txBody>
                    <a:bodyPr/>
                    <a:lstStyle/>
                    <a:p>
                      <a:r>
                        <a:rPr lang="fr-FR" sz="1400" dirty="0"/>
                        <a:t>G2</a:t>
                      </a:r>
                    </a:p>
                  </a:txBody>
                  <a:tcPr>
                    <a:solidFill>
                      <a:schemeClr val="accent2">
                        <a:lumMod val="60000"/>
                        <a:lumOff val="40000"/>
                      </a:schemeClr>
                    </a:solidFill>
                  </a:tcPr>
                </a:tc>
                <a:tc>
                  <a:txBody>
                    <a:bodyPr/>
                    <a:lstStyle/>
                    <a:p>
                      <a:r>
                        <a:rPr lang="fr-FR" sz="1400" dirty="0"/>
                        <a:t>G3</a:t>
                      </a:r>
                    </a:p>
                  </a:txBody>
                  <a:tcPr>
                    <a:solidFill>
                      <a:schemeClr val="accent2">
                        <a:lumMod val="60000"/>
                        <a:lumOff val="40000"/>
                      </a:schemeClr>
                    </a:solidFill>
                  </a:tcPr>
                </a:tc>
                <a:tc>
                  <a:txBody>
                    <a:bodyPr/>
                    <a:lstStyle/>
                    <a:p>
                      <a:pPr marL="0" lvl="3" indent="0"/>
                      <a:r>
                        <a:rPr lang="fr-FR" dirty="0">
                          <a:latin typeface="+mn-lt"/>
                        </a:rPr>
                        <a:t>Surtout du aux performances techniques</a:t>
                      </a:r>
                    </a:p>
                  </a:txBody>
                  <a:tcPr/>
                </a:tc>
                <a:extLst>
                  <a:ext uri="{0D108BD9-81ED-4DB2-BD59-A6C34878D82A}">
                    <a16:rowId xmlns:a16="http://schemas.microsoft.com/office/drawing/2014/main" val="3965822259"/>
                  </a:ext>
                </a:extLst>
              </a:tr>
            </a:tbl>
          </a:graphicData>
        </a:graphic>
      </p:graphicFrame>
      <p:pic>
        <p:nvPicPr>
          <p:cNvPr id="5" name="Picture 2" descr="Afficher l’image source">
            <a:extLst>
              <a:ext uri="{FF2B5EF4-FFF2-40B4-BE49-F238E27FC236}">
                <a16:creationId xmlns:a16="http://schemas.microsoft.com/office/drawing/2014/main" id="{5B3C8F14-14CF-4064-925A-5197DD3BF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1044" y="-2803"/>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3">
            <a:extLst>
              <a:ext uri="{FF2B5EF4-FFF2-40B4-BE49-F238E27FC236}">
                <a16:creationId xmlns:a16="http://schemas.microsoft.com/office/drawing/2014/main" id="{AE255B9B-F55B-3697-B24A-2D453E768567}"/>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22301388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0CDB20AC-DBDA-4DAA-A5FE-E51D9C8D83FC}"/>
              </a:ext>
            </a:extLst>
          </p:cNvPr>
          <p:cNvSpPr/>
          <p:nvPr/>
        </p:nvSpPr>
        <p:spPr>
          <a:xfrm>
            <a:off x="7643308" y="3486176"/>
            <a:ext cx="1041813" cy="250360"/>
          </a:xfrm>
          <a:prstGeom prst="rect">
            <a:avLst/>
          </a:prstGeom>
          <a:solidFill>
            <a:schemeClr val="accent6">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DD59A1C4-A1A6-415A-88C6-59AF9CBD277E}"/>
              </a:ext>
            </a:extLst>
          </p:cNvPr>
          <p:cNvSpPr/>
          <p:nvPr/>
        </p:nvSpPr>
        <p:spPr>
          <a:xfrm>
            <a:off x="7643308" y="2683438"/>
            <a:ext cx="1041813" cy="802738"/>
          </a:xfrm>
          <a:prstGeom prst="rect">
            <a:avLst/>
          </a:prstGeom>
          <a:solidFill>
            <a:schemeClr val="accent2">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3C204EC-C4D0-418D-A01B-DCC65FDBA8D2}"/>
              </a:ext>
            </a:extLst>
          </p:cNvPr>
          <p:cNvSpPr/>
          <p:nvPr/>
        </p:nvSpPr>
        <p:spPr>
          <a:xfrm>
            <a:off x="3468270" y="3449795"/>
            <a:ext cx="1041813" cy="1421749"/>
          </a:xfrm>
          <a:prstGeom prst="rect">
            <a:avLst/>
          </a:prstGeom>
          <a:solidFill>
            <a:schemeClr val="accent6">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63E81E2-4E87-4A2E-ADD2-2A1E7E9B0213}"/>
              </a:ext>
            </a:extLst>
          </p:cNvPr>
          <p:cNvSpPr>
            <a:spLocks noGrp="1"/>
          </p:cNvSpPr>
          <p:nvPr>
            <p:ph type="title"/>
          </p:nvPr>
        </p:nvSpPr>
        <p:spPr/>
        <p:txBody>
          <a:bodyPr/>
          <a:lstStyle/>
          <a:p>
            <a:r>
              <a:rPr lang="fr-FR" dirty="0"/>
              <a:t>Bilan N et P sur les surfaces d’épandage</a:t>
            </a:r>
          </a:p>
        </p:txBody>
      </p:sp>
      <p:graphicFrame>
        <p:nvGraphicFramePr>
          <p:cNvPr id="7" name="Tableau 7">
            <a:extLst>
              <a:ext uri="{FF2B5EF4-FFF2-40B4-BE49-F238E27FC236}">
                <a16:creationId xmlns:a16="http://schemas.microsoft.com/office/drawing/2014/main" id="{1D4E8D24-AAAF-472B-A781-F96CC5805E32}"/>
              </a:ext>
            </a:extLst>
          </p:cNvPr>
          <p:cNvGraphicFramePr>
            <a:graphicFrameLocks noGrp="1"/>
          </p:cNvGraphicFramePr>
          <p:nvPr/>
        </p:nvGraphicFramePr>
        <p:xfrm>
          <a:off x="2463125" y="1277635"/>
          <a:ext cx="468943" cy="4257045"/>
        </p:xfrm>
        <a:graphic>
          <a:graphicData uri="http://schemas.openxmlformats.org/drawingml/2006/table">
            <a:tbl>
              <a:tblPr firstRow="1" bandRow="1">
                <a:tableStyleId>{5C22544A-7EE6-4342-B048-85BDC9FD1C3A}</a:tableStyleId>
              </a:tblPr>
              <a:tblGrid>
                <a:gridCol w="468943">
                  <a:extLst>
                    <a:ext uri="{9D8B030D-6E8A-4147-A177-3AD203B41FA5}">
                      <a16:colId xmlns:a16="http://schemas.microsoft.com/office/drawing/2014/main" val="775773947"/>
                    </a:ext>
                  </a:extLst>
                </a:gridCol>
              </a:tblGrid>
              <a:tr h="327465">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2861793"/>
                  </a:ext>
                </a:extLst>
              </a:tr>
              <a:tr h="327465">
                <a:tc>
                  <a:txBody>
                    <a:bodyPr/>
                    <a:lstStyle/>
                    <a:p>
                      <a:pPr algn="r"/>
                      <a:r>
                        <a:rPr lang="fr-FR" sz="1200" b="0" dirty="0">
                          <a:solidFill>
                            <a:schemeClr val="tx1"/>
                          </a:solidFill>
                        </a:rPr>
                        <a:t>100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788766"/>
                  </a:ext>
                </a:extLst>
              </a:tr>
              <a:tr h="327465">
                <a:tc>
                  <a:txBody>
                    <a:bodyPr/>
                    <a:lstStyle/>
                    <a:p>
                      <a:pPr algn="r"/>
                      <a:r>
                        <a:rPr lang="fr-FR" sz="1200" b="0" dirty="0">
                          <a:solidFill>
                            <a:schemeClr val="tx1"/>
                          </a:solidFill>
                        </a:rPr>
                        <a:t>80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327472"/>
                  </a:ext>
                </a:extLst>
              </a:tr>
              <a:tr h="327465">
                <a:tc>
                  <a:txBody>
                    <a:bodyPr/>
                    <a:lstStyle/>
                    <a:p>
                      <a:pPr algn="r"/>
                      <a:r>
                        <a:rPr lang="fr-FR" sz="1200" b="0" dirty="0">
                          <a:solidFill>
                            <a:schemeClr val="tx1"/>
                          </a:solidFill>
                        </a:rPr>
                        <a:t>60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681136"/>
                  </a:ext>
                </a:extLst>
              </a:tr>
              <a:tr h="327465">
                <a:tc>
                  <a:txBody>
                    <a:bodyPr/>
                    <a:lstStyle/>
                    <a:p>
                      <a:pPr algn="r"/>
                      <a:r>
                        <a:rPr lang="fr-FR" sz="1200" b="0" dirty="0">
                          <a:solidFill>
                            <a:schemeClr val="tx1"/>
                          </a:solidFill>
                        </a:rPr>
                        <a:t>40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197543"/>
                  </a:ext>
                </a:extLst>
              </a:tr>
              <a:tr h="327465">
                <a:tc>
                  <a:txBody>
                    <a:bodyPr/>
                    <a:lstStyle/>
                    <a:p>
                      <a:pPr algn="r"/>
                      <a:r>
                        <a:rPr lang="fr-FR" sz="1200" dirty="0"/>
                        <a:t>20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817384"/>
                  </a:ext>
                </a:extLst>
              </a:tr>
              <a:tr h="327465">
                <a:tc>
                  <a:txBody>
                    <a:bodyPr/>
                    <a:lstStyle/>
                    <a:p>
                      <a:pPr algn="r"/>
                      <a:r>
                        <a:rPr lang="fr-FR" sz="1200" dirty="0"/>
                        <a:t>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080008"/>
                  </a:ext>
                </a:extLst>
              </a:tr>
              <a:tr h="327465">
                <a:tc>
                  <a:txBody>
                    <a:bodyPr/>
                    <a:lstStyle/>
                    <a:p>
                      <a:pPr algn="r"/>
                      <a:r>
                        <a:rPr lang="fr-FR" sz="1200" dirty="0"/>
                        <a:t>-20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96759"/>
                  </a:ext>
                </a:extLst>
              </a:tr>
              <a:tr h="327465">
                <a:tc>
                  <a:txBody>
                    <a:bodyPr/>
                    <a:lstStyle/>
                    <a:p>
                      <a:pPr algn="r"/>
                      <a:r>
                        <a:rPr lang="fr-FR" sz="1200" dirty="0"/>
                        <a:t>-40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523400"/>
                  </a:ext>
                </a:extLst>
              </a:tr>
              <a:tr h="327465">
                <a:tc>
                  <a:txBody>
                    <a:bodyPr/>
                    <a:lstStyle/>
                    <a:p>
                      <a:pPr algn="r"/>
                      <a:r>
                        <a:rPr lang="fr-FR" sz="1200" dirty="0"/>
                        <a:t>-60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59871"/>
                  </a:ext>
                </a:extLst>
              </a:tr>
              <a:tr h="327465">
                <a:tc>
                  <a:txBody>
                    <a:bodyPr/>
                    <a:lstStyle/>
                    <a:p>
                      <a:pPr algn="r"/>
                      <a:r>
                        <a:rPr lang="fr-FR" sz="1200" dirty="0"/>
                        <a:t>-80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323553"/>
                  </a:ext>
                </a:extLst>
              </a:tr>
              <a:tr h="327465">
                <a:tc>
                  <a:txBody>
                    <a:bodyPr/>
                    <a:lstStyle/>
                    <a:p>
                      <a:pPr algn="r"/>
                      <a:r>
                        <a:rPr lang="fr-FR" sz="1200" dirty="0"/>
                        <a:t>-100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537207"/>
                  </a:ext>
                </a:extLst>
              </a:tr>
              <a:tr h="327465">
                <a:tc>
                  <a:txBody>
                    <a:bodyPr/>
                    <a:lstStyle/>
                    <a:p>
                      <a:pPr algn="r"/>
                      <a:endParaRPr lang="fr-FR" sz="120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596347"/>
                  </a:ext>
                </a:extLst>
              </a:tr>
            </a:tbl>
          </a:graphicData>
        </a:graphic>
      </p:graphicFrame>
      <p:cxnSp>
        <p:nvCxnSpPr>
          <p:cNvPr id="13" name="Connecteur droit 12">
            <a:extLst>
              <a:ext uri="{FF2B5EF4-FFF2-40B4-BE49-F238E27FC236}">
                <a16:creationId xmlns:a16="http://schemas.microsoft.com/office/drawing/2014/main" id="{A6B26588-1E72-4E1B-95A9-A03FD97512BE}"/>
              </a:ext>
            </a:extLst>
          </p:cNvPr>
          <p:cNvCxnSpPr>
            <a:cxnSpLocks/>
          </p:cNvCxnSpPr>
          <p:nvPr/>
        </p:nvCxnSpPr>
        <p:spPr>
          <a:xfrm>
            <a:off x="3468270" y="3663264"/>
            <a:ext cx="1041813" cy="127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3C5A7851-E534-46DB-B219-50D3DEEC5EBA}"/>
              </a:ext>
            </a:extLst>
          </p:cNvPr>
          <p:cNvSpPr txBox="1"/>
          <p:nvPr/>
        </p:nvSpPr>
        <p:spPr>
          <a:xfrm>
            <a:off x="3152971" y="1189521"/>
            <a:ext cx="4031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 au prorata des surfaces d’épandage</a:t>
            </a:r>
          </a:p>
        </p:txBody>
      </p:sp>
      <p:cxnSp>
        <p:nvCxnSpPr>
          <p:cNvPr id="131" name="Connecteur droit 130">
            <a:extLst>
              <a:ext uri="{FF2B5EF4-FFF2-40B4-BE49-F238E27FC236}">
                <a16:creationId xmlns:a16="http://schemas.microsoft.com/office/drawing/2014/main" id="{69840AB5-FC69-412A-A9F7-FA6FC7239F0B}"/>
              </a:ext>
            </a:extLst>
          </p:cNvPr>
          <p:cNvCxnSpPr>
            <a:cxnSpLocks/>
          </p:cNvCxnSpPr>
          <p:nvPr/>
        </p:nvCxnSpPr>
        <p:spPr>
          <a:xfrm>
            <a:off x="2977085" y="1328020"/>
            <a:ext cx="8568" cy="420665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3" name="Connecteur droit 132">
            <a:extLst>
              <a:ext uri="{FF2B5EF4-FFF2-40B4-BE49-F238E27FC236}">
                <a16:creationId xmlns:a16="http://schemas.microsoft.com/office/drawing/2014/main" id="{AF69E200-BAC8-4A4E-98B5-FD6B41DA3720}"/>
              </a:ext>
            </a:extLst>
          </p:cNvPr>
          <p:cNvCxnSpPr>
            <a:cxnSpLocks/>
          </p:cNvCxnSpPr>
          <p:nvPr/>
        </p:nvCxnSpPr>
        <p:spPr>
          <a:xfrm flipH="1">
            <a:off x="2977085" y="3449325"/>
            <a:ext cx="196650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6" name="ZoneTexte 135">
            <a:extLst>
              <a:ext uri="{FF2B5EF4-FFF2-40B4-BE49-F238E27FC236}">
                <a16:creationId xmlns:a16="http://schemas.microsoft.com/office/drawing/2014/main" id="{0F4A9020-FB9C-4F0C-9BCB-D934175D88D1}"/>
              </a:ext>
            </a:extLst>
          </p:cNvPr>
          <p:cNvSpPr txBox="1"/>
          <p:nvPr/>
        </p:nvSpPr>
        <p:spPr>
          <a:xfrm>
            <a:off x="3787203" y="5534680"/>
            <a:ext cx="194936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Bilan 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(kg N/ha)</a:t>
            </a:r>
          </a:p>
        </p:txBody>
      </p:sp>
      <p:sp>
        <p:nvSpPr>
          <p:cNvPr id="145" name="ZoneTexte 144">
            <a:extLst>
              <a:ext uri="{FF2B5EF4-FFF2-40B4-BE49-F238E27FC236}">
                <a16:creationId xmlns:a16="http://schemas.microsoft.com/office/drawing/2014/main" id="{24809F0C-02D6-419A-A00A-7CAAA177D467}"/>
              </a:ext>
            </a:extLst>
          </p:cNvPr>
          <p:cNvSpPr txBox="1"/>
          <p:nvPr/>
        </p:nvSpPr>
        <p:spPr>
          <a:xfrm>
            <a:off x="3787203" y="3449796"/>
            <a:ext cx="5093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-17</a:t>
            </a:r>
          </a:p>
        </p:txBody>
      </p:sp>
      <p:sp>
        <p:nvSpPr>
          <p:cNvPr id="9" name="ZoneTexte 8">
            <a:extLst>
              <a:ext uri="{FF2B5EF4-FFF2-40B4-BE49-F238E27FC236}">
                <a16:creationId xmlns:a16="http://schemas.microsoft.com/office/drawing/2014/main" id="{43970F1F-CF66-4BF3-895C-560BBB8F2AFD}"/>
              </a:ext>
            </a:extLst>
          </p:cNvPr>
          <p:cNvSpPr txBox="1"/>
          <p:nvPr/>
        </p:nvSpPr>
        <p:spPr>
          <a:xfrm>
            <a:off x="620486" y="1088534"/>
            <a:ext cx="18614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Données de 19 élevages sur les 39 enquêtés</a:t>
            </a:r>
          </a:p>
        </p:txBody>
      </p:sp>
      <p:sp>
        <p:nvSpPr>
          <p:cNvPr id="90" name="ZoneTexte 89">
            <a:extLst>
              <a:ext uri="{FF2B5EF4-FFF2-40B4-BE49-F238E27FC236}">
                <a16:creationId xmlns:a16="http://schemas.microsoft.com/office/drawing/2014/main" id="{7B3E0FE8-9EDE-49C0-A5A0-EC5AA53621EC}"/>
              </a:ext>
            </a:extLst>
          </p:cNvPr>
          <p:cNvSpPr txBox="1"/>
          <p:nvPr/>
        </p:nvSpPr>
        <p:spPr>
          <a:xfrm>
            <a:off x="8214658" y="5534675"/>
            <a:ext cx="22212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Bilan P2O5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(kg P2O5/ha)</a:t>
            </a:r>
          </a:p>
        </p:txBody>
      </p:sp>
      <p:graphicFrame>
        <p:nvGraphicFramePr>
          <p:cNvPr id="92" name="Tableau 7">
            <a:extLst>
              <a:ext uri="{FF2B5EF4-FFF2-40B4-BE49-F238E27FC236}">
                <a16:creationId xmlns:a16="http://schemas.microsoft.com/office/drawing/2014/main" id="{64FC4FF6-5EB7-4959-B243-2242CC910E93}"/>
              </a:ext>
            </a:extLst>
          </p:cNvPr>
          <p:cNvGraphicFramePr>
            <a:graphicFrameLocks noGrp="1"/>
          </p:cNvGraphicFramePr>
          <p:nvPr/>
        </p:nvGraphicFramePr>
        <p:xfrm>
          <a:off x="6647125" y="1314486"/>
          <a:ext cx="468943" cy="4257045"/>
        </p:xfrm>
        <a:graphic>
          <a:graphicData uri="http://schemas.openxmlformats.org/drawingml/2006/table">
            <a:tbl>
              <a:tblPr firstRow="1" bandRow="1">
                <a:tableStyleId>{5C22544A-7EE6-4342-B048-85BDC9FD1C3A}</a:tableStyleId>
              </a:tblPr>
              <a:tblGrid>
                <a:gridCol w="468943">
                  <a:extLst>
                    <a:ext uri="{9D8B030D-6E8A-4147-A177-3AD203B41FA5}">
                      <a16:colId xmlns:a16="http://schemas.microsoft.com/office/drawing/2014/main" val="775773947"/>
                    </a:ext>
                  </a:extLst>
                </a:gridCol>
              </a:tblGrid>
              <a:tr h="327465">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2861793"/>
                  </a:ext>
                </a:extLst>
              </a:tr>
              <a:tr h="327465">
                <a:tc>
                  <a:txBody>
                    <a:bodyPr/>
                    <a:lstStyle/>
                    <a:p>
                      <a:pPr algn="r"/>
                      <a:r>
                        <a:rPr lang="fr-FR" sz="1200" b="0" dirty="0">
                          <a:solidFill>
                            <a:schemeClr val="tx1"/>
                          </a:solidFill>
                        </a:rPr>
                        <a:t>100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788766"/>
                  </a:ext>
                </a:extLst>
              </a:tr>
              <a:tr h="327465">
                <a:tc>
                  <a:txBody>
                    <a:bodyPr/>
                    <a:lstStyle/>
                    <a:p>
                      <a:pPr algn="r"/>
                      <a:r>
                        <a:rPr lang="fr-FR" sz="1200" b="0" dirty="0">
                          <a:solidFill>
                            <a:schemeClr val="tx1"/>
                          </a:solidFill>
                        </a:rPr>
                        <a:t>80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327472"/>
                  </a:ext>
                </a:extLst>
              </a:tr>
              <a:tr h="327465">
                <a:tc>
                  <a:txBody>
                    <a:bodyPr/>
                    <a:lstStyle/>
                    <a:p>
                      <a:pPr algn="r"/>
                      <a:r>
                        <a:rPr lang="fr-FR" sz="1200" b="0" dirty="0">
                          <a:solidFill>
                            <a:schemeClr val="tx1"/>
                          </a:solidFill>
                        </a:rPr>
                        <a:t>60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681136"/>
                  </a:ext>
                </a:extLst>
              </a:tr>
              <a:tr h="327465">
                <a:tc>
                  <a:txBody>
                    <a:bodyPr/>
                    <a:lstStyle/>
                    <a:p>
                      <a:pPr algn="r"/>
                      <a:r>
                        <a:rPr lang="fr-FR" sz="1200" b="0" dirty="0">
                          <a:solidFill>
                            <a:schemeClr val="tx1"/>
                          </a:solidFill>
                        </a:rPr>
                        <a:t>40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197543"/>
                  </a:ext>
                </a:extLst>
              </a:tr>
              <a:tr h="327465">
                <a:tc>
                  <a:txBody>
                    <a:bodyPr/>
                    <a:lstStyle/>
                    <a:p>
                      <a:pPr algn="r"/>
                      <a:r>
                        <a:rPr lang="fr-FR" sz="1200" dirty="0"/>
                        <a:t>20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817384"/>
                  </a:ext>
                </a:extLst>
              </a:tr>
              <a:tr h="327465">
                <a:tc>
                  <a:txBody>
                    <a:bodyPr/>
                    <a:lstStyle/>
                    <a:p>
                      <a:pPr algn="r"/>
                      <a:r>
                        <a:rPr lang="fr-FR" sz="1200" dirty="0"/>
                        <a:t>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080008"/>
                  </a:ext>
                </a:extLst>
              </a:tr>
              <a:tr h="327465">
                <a:tc>
                  <a:txBody>
                    <a:bodyPr/>
                    <a:lstStyle/>
                    <a:p>
                      <a:pPr algn="r"/>
                      <a:r>
                        <a:rPr lang="fr-FR" sz="1200" dirty="0"/>
                        <a:t>-20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96759"/>
                  </a:ext>
                </a:extLst>
              </a:tr>
              <a:tr h="327465">
                <a:tc>
                  <a:txBody>
                    <a:bodyPr/>
                    <a:lstStyle/>
                    <a:p>
                      <a:pPr algn="r"/>
                      <a:r>
                        <a:rPr lang="fr-FR" sz="1200" dirty="0"/>
                        <a:t>-40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523400"/>
                  </a:ext>
                </a:extLst>
              </a:tr>
              <a:tr h="327465">
                <a:tc>
                  <a:txBody>
                    <a:bodyPr/>
                    <a:lstStyle/>
                    <a:p>
                      <a:pPr algn="r"/>
                      <a:r>
                        <a:rPr lang="fr-FR" sz="1200" dirty="0"/>
                        <a:t>-60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59871"/>
                  </a:ext>
                </a:extLst>
              </a:tr>
              <a:tr h="327465">
                <a:tc>
                  <a:txBody>
                    <a:bodyPr/>
                    <a:lstStyle/>
                    <a:p>
                      <a:pPr algn="r"/>
                      <a:r>
                        <a:rPr lang="fr-FR" sz="1200" dirty="0"/>
                        <a:t>-80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323553"/>
                  </a:ext>
                </a:extLst>
              </a:tr>
              <a:tr h="327465">
                <a:tc>
                  <a:txBody>
                    <a:bodyPr/>
                    <a:lstStyle/>
                    <a:p>
                      <a:pPr algn="r"/>
                      <a:r>
                        <a:rPr lang="fr-FR" sz="1200" dirty="0"/>
                        <a:t>-100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537207"/>
                  </a:ext>
                </a:extLst>
              </a:tr>
              <a:tr h="327465">
                <a:tc>
                  <a:txBody>
                    <a:bodyPr/>
                    <a:lstStyle/>
                    <a:p>
                      <a:pPr algn="r"/>
                      <a:endParaRPr lang="fr-FR" sz="120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596347"/>
                  </a:ext>
                </a:extLst>
              </a:tr>
            </a:tbl>
          </a:graphicData>
        </a:graphic>
      </p:graphicFrame>
      <p:cxnSp>
        <p:nvCxnSpPr>
          <p:cNvPr id="93" name="Connecteur droit 92">
            <a:extLst>
              <a:ext uri="{FF2B5EF4-FFF2-40B4-BE49-F238E27FC236}">
                <a16:creationId xmlns:a16="http://schemas.microsoft.com/office/drawing/2014/main" id="{E281D711-7BEB-4A30-B62F-6BED539AAD88}"/>
              </a:ext>
            </a:extLst>
          </p:cNvPr>
          <p:cNvCxnSpPr>
            <a:cxnSpLocks/>
          </p:cNvCxnSpPr>
          <p:nvPr/>
        </p:nvCxnSpPr>
        <p:spPr>
          <a:xfrm>
            <a:off x="7643308" y="3327484"/>
            <a:ext cx="10418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ZoneTexte 93">
            <a:extLst>
              <a:ext uri="{FF2B5EF4-FFF2-40B4-BE49-F238E27FC236}">
                <a16:creationId xmlns:a16="http://schemas.microsoft.com/office/drawing/2014/main" id="{55D3582A-061F-4EFC-9E0D-7F8BC20D7F03}"/>
              </a:ext>
            </a:extLst>
          </p:cNvPr>
          <p:cNvSpPr txBox="1"/>
          <p:nvPr/>
        </p:nvSpPr>
        <p:spPr>
          <a:xfrm>
            <a:off x="7336971" y="1226372"/>
            <a:ext cx="4031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 au prorata des surfaces d’épandage</a:t>
            </a:r>
          </a:p>
        </p:txBody>
      </p:sp>
      <p:cxnSp>
        <p:nvCxnSpPr>
          <p:cNvPr id="95" name="Connecteur droit 94">
            <a:extLst>
              <a:ext uri="{FF2B5EF4-FFF2-40B4-BE49-F238E27FC236}">
                <a16:creationId xmlns:a16="http://schemas.microsoft.com/office/drawing/2014/main" id="{D906E4B3-2140-4CF5-9853-639D0A79DA14}"/>
              </a:ext>
            </a:extLst>
          </p:cNvPr>
          <p:cNvCxnSpPr>
            <a:cxnSpLocks/>
          </p:cNvCxnSpPr>
          <p:nvPr/>
        </p:nvCxnSpPr>
        <p:spPr>
          <a:xfrm>
            <a:off x="7161085" y="1364871"/>
            <a:ext cx="8568" cy="420665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Connecteur droit 95">
            <a:extLst>
              <a:ext uri="{FF2B5EF4-FFF2-40B4-BE49-F238E27FC236}">
                <a16:creationId xmlns:a16="http://schemas.microsoft.com/office/drawing/2014/main" id="{4487F7B3-95DA-488F-A55C-E30EA825EB46}"/>
              </a:ext>
            </a:extLst>
          </p:cNvPr>
          <p:cNvCxnSpPr>
            <a:cxnSpLocks/>
          </p:cNvCxnSpPr>
          <p:nvPr/>
        </p:nvCxnSpPr>
        <p:spPr>
          <a:xfrm flipH="1">
            <a:off x="7161085" y="3486176"/>
            <a:ext cx="196650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7" name="ZoneTexte 96">
            <a:extLst>
              <a:ext uri="{FF2B5EF4-FFF2-40B4-BE49-F238E27FC236}">
                <a16:creationId xmlns:a16="http://schemas.microsoft.com/office/drawing/2014/main" id="{A0AA9C9E-E56D-4482-8F0C-69BD71CCAA1B}"/>
              </a:ext>
            </a:extLst>
          </p:cNvPr>
          <p:cNvSpPr txBox="1"/>
          <p:nvPr/>
        </p:nvSpPr>
        <p:spPr>
          <a:xfrm>
            <a:off x="7970452" y="3065874"/>
            <a:ext cx="5093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101" name="Rectangle 100">
            <a:extLst>
              <a:ext uri="{FF2B5EF4-FFF2-40B4-BE49-F238E27FC236}">
                <a16:creationId xmlns:a16="http://schemas.microsoft.com/office/drawing/2014/main" id="{03537284-BCD3-4F0E-9F0C-5ADAD5D07046}"/>
              </a:ext>
            </a:extLst>
          </p:cNvPr>
          <p:cNvSpPr/>
          <p:nvPr/>
        </p:nvSpPr>
        <p:spPr>
          <a:xfrm>
            <a:off x="3479682" y="2931107"/>
            <a:ext cx="1030401" cy="518689"/>
          </a:xfrm>
          <a:prstGeom prst="rect">
            <a:avLst/>
          </a:prstGeom>
          <a:solidFill>
            <a:schemeClr val="accent2">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ZoneTexte 21">
            <a:extLst>
              <a:ext uri="{FF2B5EF4-FFF2-40B4-BE49-F238E27FC236}">
                <a16:creationId xmlns:a16="http://schemas.microsoft.com/office/drawing/2014/main" id="{29D3B169-BFC5-4F73-BAB7-16F20090D51E}"/>
              </a:ext>
            </a:extLst>
          </p:cNvPr>
          <p:cNvSpPr txBox="1"/>
          <p:nvPr/>
        </p:nvSpPr>
        <p:spPr>
          <a:xfrm>
            <a:off x="501488" y="3443007"/>
            <a:ext cx="189313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Analyses faites sur des extrapolations de plans d’épandages sans mise à jour des surfaces à disposition</a:t>
            </a:r>
          </a:p>
        </p:txBody>
      </p:sp>
      <p:pic>
        <p:nvPicPr>
          <p:cNvPr id="23" name="Picture 2" descr="See the source image">
            <a:extLst>
              <a:ext uri="{FF2B5EF4-FFF2-40B4-BE49-F238E27FC236}">
                <a16:creationId xmlns:a16="http://schemas.microsoft.com/office/drawing/2014/main" id="{0A4C1B7C-18CD-4F50-9F9A-F8ADC11C4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50" y="2564362"/>
            <a:ext cx="740992" cy="668128"/>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3">
            <a:extLst>
              <a:ext uri="{FF2B5EF4-FFF2-40B4-BE49-F238E27FC236}">
                <a16:creationId xmlns:a16="http://schemas.microsoft.com/office/drawing/2014/main" id="{A6DC0F85-10ED-EC55-5013-93D3B36D7366}"/>
              </a:ext>
            </a:extLst>
          </p:cNvPr>
          <p:cNvPicPr>
            <a:picLocks noChangeAspect="1"/>
          </p:cNvPicPr>
          <p:nvPr/>
        </p:nvPicPr>
        <p:blipFill>
          <a:blip r:embed="rId4"/>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37335666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7B0670-C7A0-4013-B754-F941C01AC10F}"/>
              </a:ext>
            </a:extLst>
          </p:cNvPr>
          <p:cNvSpPr>
            <a:spLocks noGrp="1"/>
          </p:cNvSpPr>
          <p:nvPr>
            <p:ph type="title"/>
          </p:nvPr>
        </p:nvSpPr>
        <p:spPr/>
        <p:txBody>
          <a:bodyPr/>
          <a:lstStyle/>
          <a:p>
            <a:r>
              <a:rPr lang="fr-FR" dirty="0"/>
              <a:t>Bilan Epandage effluents N et P</a:t>
            </a:r>
          </a:p>
        </p:txBody>
      </p:sp>
      <p:graphicFrame>
        <p:nvGraphicFramePr>
          <p:cNvPr id="7" name="Tableau 7">
            <a:extLst>
              <a:ext uri="{FF2B5EF4-FFF2-40B4-BE49-F238E27FC236}">
                <a16:creationId xmlns:a16="http://schemas.microsoft.com/office/drawing/2014/main" id="{C2DE97DE-A105-46F0-BB81-5730B7FA76CE}"/>
              </a:ext>
            </a:extLst>
          </p:cNvPr>
          <p:cNvGraphicFramePr>
            <a:graphicFrameLocks noGrp="1"/>
          </p:cNvGraphicFramePr>
          <p:nvPr/>
        </p:nvGraphicFramePr>
        <p:xfrm>
          <a:off x="1033978" y="1089781"/>
          <a:ext cx="10210967" cy="1833880"/>
        </p:xfrm>
        <a:graphic>
          <a:graphicData uri="http://schemas.openxmlformats.org/drawingml/2006/table">
            <a:tbl>
              <a:tblPr firstRow="1" bandRow="1">
                <a:tableStyleId>{7DF18680-E054-41AD-8BC1-D1AEF772440D}</a:tableStyleId>
              </a:tblPr>
              <a:tblGrid>
                <a:gridCol w="2416793">
                  <a:extLst>
                    <a:ext uri="{9D8B030D-6E8A-4147-A177-3AD203B41FA5}">
                      <a16:colId xmlns:a16="http://schemas.microsoft.com/office/drawing/2014/main" val="1688140591"/>
                    </a:ext>
                  </a:extLst>
                </a:gridCol>
                <a:gridCol w="2082219">
                  <a:extLst>
                    <a:ext uri="{9D8B030D-6E8A-4147-A177-3AD203B41FA5}">
                      <a16:colId xmlns:a16="http://schemas.microsoft.com/office/drawing/2014/main" val="3992363474"/>
                    </a:ext>
                  </a:extLst>
                </a:gridCol>
                <a:gridCol w="427672">
                  <a:extLst>
                    <a:ext uri="{9D8B030D-6E8A-4147-A177-3AD203B41FA5}">
                      <a16:colId xmlns:a16="http://schemas.microsoft.com/office/drawing/2014/main" val="454850328"/>
                    </a:ext>
                  </a:extLst>
                </a:gridCol>
                <a:gridCol w="427672">
                  <a:extLst>
                    <a:ext uri="{9D8B030D-6E8A-4147-A177-3AD203B41FA5}">
                      <a16:colId xmlns:a16="http://schemas.microsoft.com/office/drawing/2014/main" val="752841507"/>
                    </a:ext>
                  </a:extLst>
                </a:gridCol>
                <a:gridCol w="427672">
                  <a:extLst>
                    <a:ext uri="{9D8B030D-6E8A-4147-A177-3AD203B41FA5}">
                      <a16:colId xmlns:a16="http://schemas.microsoft.com/office/drawing/2014/main" val="509234521"/>
                    </a:ext>
                  </a:extLst>
                </a:gridCol>
                <a:gridCol w="427672">
                  <a:extLst>
                    <a:ext uri="{9D8B030D-6E8A-4147-A177-3AD203B41FA5}">
                      <a16:colId xmlns:a16="http://schemas.microsoft.com/office/drawing/2014/main" val="2207984649"/>
                    </a:ext>
                  </a:extLst>
                </a:gridCol>
                <a:gridCol w="4001267">
                  <a:extLst>
                    <a:ext uri="{9D8B030D-6E8A-4147-A177-3AD203B41FA5}">
                      <a16:colId xmlns:a16="http://schemas.microsoft.com/office/drawing/2014/main" val="457141336"/>
                    </a:ext>
                  </a:extLst>
                </a:gridCol>
              </a:tblGrid>
              <a:tr h="370840">
                <a:tc>
                  <a:txBody>
                    <a:bodyPr/>
                    <a:lstStyle/>
                    <a:p>
                      <a:r>
                        <a:rPr lang="fr-FR" dirty="0"/>
                        <a:t>Aspects du bilan</a:t>
                      </a:r>
                    </a:p>
                  </a:txBody>
                  <a:tcPr/>
                </a:tc>
                <a:tc>
                  <a:txBody>
                    <a:bodyPr/>
                    <a:lstStyle/>
                    <a:p>
                      <a:r>
                        <a:rPr lang="fr-FR" dirty="0"/>
                        <a:t>Indicateurs</a:t>
                      </a:r>
                    </a:p>
                  </a:txBody>
                  <a:tcPr/>
                </a:tc>
                <a:tc gridSpan="4">
                  <a:txBody>
                    <a:bodyPr/>
                    <a:lstStyle/>
                    <a:p>
                      <a:r>
                        <a:rPr lang="fr-FR" dirty="0"/>
                        <a:t>Résultats</a:t>
                      </a: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r>
                        <a:rPr lang="fr-FR" dirty="0"/>
                        <a:t>Facteurs explicatifs</a:t>
                      </a:r>
                    </a:p>
                  </a:txBody>
                  <a:tcPr/>
                </a:tc>
                <a:extLst>
                  <a:ext uri="{0D108BD9-81ED-4DB2-BD59-A6C34878D82A}">
                    <a16:rowId xmlns:a16="http://schemas.microsoft.com/office/drawing/2014/main" val="33784031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Performances des unités de production</a:t>
                      </a:r>
                    </a:p>
                    <a:p>
                      <a:endParaRPr lang="fr-FR" dirty="0"/>
                    </a:p>
                  </a:txBody>
                  <a:tcPr/>
                </a:tc>
                <a:tc>
                  <a:txBody>
                    <a:bodyPr/>
                    <a:lstStyle/>
                    <a:p>
                      <a:r>
                        <a:rPr lang="fr-FR" dirty="0"/>
                        <a:t>Gestion N et P épandage</a:t>
                      </a:r>
                    </a:p>
                  </a:txBody>
                  <a:tcPr/>
                </a:tc>
                <a:tc>
                  <a:txBody>
                    <a:bodyPr/>
                    <a:lstStyle/>
                    <a:p>
                      <a:r>
                        <a:rPr lang="fr-FR" sz="1400" dirty="0"/>
                        <a:t>M</a:t>
                      </a:r>
                    </a:p>
                  </a:txBody>
                  <a:tcPr>
                    <a:solidFill>
                      <a:schemeClr val="accent2">
                        <a:lumMod val="60000"/>
                        <a:lumOff val="40000"/>
                      </a:schemeClr>
                    </a:solidFill>
                  </a:tcPr>
                </a:tc>
                <a:tc>
                  <a:txBody>
                    <a:bodyPr/>
                    <a:lstStyle/>
                    <a:p>
                      <a:r>
                        <a:rPr lang="fr-FR" sz="1400" dirty="0"/>
                        <a:t>G1</a:t>
                      </a:r>
                    </a:p>
                  </a:txBody>
                  <a:tcPr>
                    <a:solidFill>
                      <a:schemeClr val="bg1">
                        <a:lumMod val="75000"/>
                      </a:schemeClr>
                    </a:solidFill>
                  </a:tcPr>
                </a:tc>
                <a:tc>
                  <a:txBody>
                    <a:bodyPr/>
                    <a:lstStyle/>
                    <a:p>
                      <a:r>
                        <a:rPr lang="fr-FR" sz="1400" dirty="0"/>
                        <a:t>G2</a:t>
                      </a:r>
                    </a:p>
                  </a:txBody>
                  <a:tcPr>
                    <a:solidFill>
                      <a:schemeClr val="bg1">
                        <a:lumMod val="75000"/>
                      </a:schemeClr>
                    </a:solidFill>
                  </a:tcPr>
                </a:tc>
                <a:tc>
                  <a:txBody>
                    <a:bodyPr/>
                    <a:lstStyle/>
                    <a:p>
                      <a:r>
                        <a:rPr lang="fr-FR" sz="1400" dirty="0"/>
                        <a:t>G3</a:t>
                      </a:r>
                    </a:p>
                  </a:txBody>
                  <a:tcPr>
                    <a:solidFill>
                      <a:schemeClr val="bg1">
                        <a:lumMod val="75000"/>
                      </a:schemeClr>
                    </a:solidFill>
                  </a:tcPr>
                </a:tc>
                <a:tc>
                  <a:txBody>
                    <a:bodyPr/>
                    <a:lstStyle/>
                    <a:p>
                      <a:pPr marL="0" lvl="3" indent="0"/>
                      <a:r>
                        <a:rPr lang="fr-FR" dirty="0">
                          <a:latin typeface="+mn-lt"/>
                        </a:rPr>
                        <a:t>Des plans d’épandage manquant d’actualisation sur les surfaces disponibles et basés sur des réglementations anciennes et variant selon les doctrines départementales</a:t>
                      </a:r>
                    </a:p>
                  </a:txBody>
                  <a:tcPr/>
                </a:tc>
                <a:extLst>
                  <a:ext uri="{0D108BD9-81ED-4DB2-BD59-A6C34878D82A}">
                    <a16:rowId xmlns:a16="http://schemas.microsoft.com/office/drawing/2014/main" val="1884705292"/>
                  </a:ext>
                </a:extLst>
              </a:tr>
            </a:tbl>
          </a:graphicData>
        </a:graphic>
      </p:graphicFrame>
      <p:pic>
        <p:nvPicPr>
          <p:cNvPr id="5" name="Picture 2" descr="Afficher l’image source">
            <a:extLst>
              <a:ext uri="{FF2B5EF4-FFF2-40B4-BE49-F238E27FC236}">
                <a16:creationId xmlns:a16="http://schemas.microsoft.com/office/drawing/2014/main" id="{5B3C8F14-14CF-4064-925A-5197DD3BF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1044" y="-2803"/>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3">
            <a:extLst>
              <a:ext uri="{FF2B5EF4-FFF2-40B4-BE49-F238E27FC236}">
                <a16:creationId xmlns:a16="http://schemas.microsoft.com/office/drawing/2014/main" id="{203514BA-DEB2-FAFB-A521-8165F6195432}"/>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33932749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3C204EC-C4D0-418D-A01B-DCC65FDBA8D2}"/>
              </a:ext>
            </a:extLst>
          </p:cNvPr>
          <p:cNvSpPr/>
          <p:nvPr/>
        </p:nvSpPr>
        <p:spPr>
          <a:xfrm>
            <a:off x="928819" y="1312293"/>
            <a:ext cx="370087" cy="320326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63E81E2-4E87-4A2E-ADD2-2A1E7E9B0213}"/>
              </a:ext>
            </a:extLst>
          </p:cNvPr>
          <p:cNvSpPr>
            <a:spLocks noGrp="1"/>
          </p:cNvSpPr>
          <p:nvPr>
            <p:ph type="title"/>
          </p:nvPr>
        </p:nvSpPr>
        <p:spPr/>
        <p:txBody>
          <a:bodyPr/>
          <a:lstStyle/>
          <a:p>
            <a:r>
              <a:rPr lang="fr-FR" dirty="0"/>
              <a:t>Émissions d’ammoniac</a:t>
            </a:r>
          </a:p>
        </p:txBody>
      </p:sp>
      <p:graphicFrame>
        <p:nvGraphicFramePr>
          <p:cNvPr id="7" name="Tableau 7">
            <a:extLst>
              <a:ext uri="{FF2B5EF4-FFF2-40B4-BE49-F238E27FC236}">
                <a16:creationId xmlns:a16="http://schemas.microsoft.com/office/drawing/2014/main" id="{1D4E8D24-AAAF-472B-A781-F96CC5805E32}"/>
              </a:ext>
            </a:extLst>
          </p:cNvPr>
          <p:cNvGraphicFramePr>
            <a:graphicFrameLocks noGrp="1"/>
          </p:cNvGraphicFramePr>
          <p:nvPr/>
        </p:nvGraphicFramePr>
        <p:xfrm>
          <a:off x="106486" y="1078200"/>
          <a:ext cx="468943" cy="4663440"/>
        </p:xfrm>
        <a:graphic>
          <a:graphicData uri="http://schemas.openxmlformats.org/drawingml/2006/table">
            <a:tbl>
              <a:tblPr firstRow="1" bandRow="1">
                <a:tableStyleId>{5C22544A-7EE6-4342-B048-85BDC9FD1C3A}</a:tableStyleId>
              </a:tblPr>
              <a:tblGrid>
                <a:gridCol w="468943">
                  <a:extLst>
                    <a:ext uri="{9D8B030D-6E8A-4147-A177-3AD203B41FA5}">
                      <a16:colId xmlns:a16="http://schemas.microsoft.com/office/drawing/2014/main" val="775773947"/>
                    </a:ext>
                  </a:extLst>
                </a:gridCol>
              </a:tblGrid>
              <a:tr h="273901">
                <a:tc>
                  <a:txBody>
                    <a:bodyPr/>
                    <a:lstStyle/>
                    <a:p>
                      <a:pPr algn="r"/>
                      <a:r>
                        <a:rPr lang="fr-FR" sz="1200" b="0" dirty="0">
                          <a:solidFill>
                            <a:schemeClr val="tx1"/>
                          </a:solidFill>
                        </a:rPr>
                        <a:t>16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7040647"/>
                  </a:ext>
                </a:extLst>
              </a:tr>
              <a:tr h="273901">
                <a:tc>
                  <a:txBody>
                    <a:bodyPr/>
                    <a:lstStyle/>
                    <a:p>
                      <a:pPr algn="r"/>
                      <a:r>
                        <a:rPr lang="fr-FR" sz="1200" b="0" dirty="0">
                          <a:solidFill>
                            <a:schemeClr val="tx1"/>
                          </a:solidFill>
                        </a:rPr>
                        <a:t>15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1055817"/>
                  </a:ext>
                </a:extLst>
              </a:tr>
              <a:tr h="273901">
                <a:tc>
                  <a:txBody>
                    <a:bodyPr/>
                    <a:lstStyle/>
                    <a:p>
                      <a:pPr algn="r"/>
                      <a:r>
                        <a:rPr lang="fr-FR" sz="1200" b="0" dirty="0">
                          <a:solidFill>
                            <a:schemeClr val="tx1"/>
                          </a:solidFill>
                        </a:rPr>
                        <a:t>14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148846"/>
                  </a:ext>
                </a:extLst>
              </a:tr>
              <a:tr h="273901">
                <a:tc>
                  <a:txBody>
                    <a:bodyPr/>
                    <a:lstStyle/>
                    <a:p>
                      <a:pPr algn="r"/>
                      <a:r>
                        <a:rPr lang="fr-FR" sz="1200" b="0" dirty="0">
                          <a:solidFill>
                            <a:schemeClr val="tx1"/>
                          </a:solidFill>
                        </a:rPr>
                        <a:t>13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7053811"/>
                  </a:ext>
                </a:extLst>
              </a:tr>
              <a:tr h="273901">
                <a:tc>
                  <a:txBody>
                    <a:bodyPr/>
                    <a:lstStyle/>
                    <a:p>
                      <a:pPr algn="r"/>
                      <a:r>
                        <a:rPr lang="fr-FR" sz="1200" b="0" dirty="0">
                          <a:solidFill>
                            <a:schemeClr val="tx1"/>
                          </a:solidFill>
                        </a:rPr>
                        <a:t>12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2861793"/>
                  </a:ext>
                </a:extLst>
              </a:tr>
              <a:tr h="273901">
                <a:tc>
                  <a:txBody>
                    <a:bodyPr/>
                    <a:lstStyle/>
                    <a:p>
                      <a:pPr algn="r"/>
                      <a:r>
                        <a:rPr lang="fr-FR" sz="1200" b="0" dirty="0">
                          <a:solidFill>
                            <a:schemeClr val="tx1"/>
                          </a:solidFill>
                        </a:rPr>
                        <a:t>11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788766"/>
                  </a:ext>
                </a:extLst>
              </a:tr>
              <a:tr h="273901">
                <a:tc>
                  <a:txBody>
                    <a:bodyPr/>
                    <a:lstStyle/>
                    <a:p>
                      <a:pPr algn="r"/>
                      <a:r>
                        <a:rPr lang="fr-FR" sz="1200" b="0" dirty="0">
                          <a:solidFill>
                            <a:schemeClr val="tx1"/>
                          </a:solidFill>
                        </a:rPr>
                        <a:t>10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327472"/>
                  </a:ext>
                </a:extLst>
              </a:tr>
              <a:tr h="273901">
                <a:tc>
                  <a:txBody>
                    <a:bodyPr/>
                    <a:lstStyle/>
                    <a:p>
                      <a:pPr algn="r"/>
                      <a:r>
                        <a:rPr lang="fr-FR" sz="1200" b="0" dirty="0">
                          <a:solidFill>
                            <a:schemeClr val="tx1"/>
                          </a:solidFill>
                        </a:rPr>
                        <a:t>9</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681136"/>
                  </a:ext>
                </a:extLst>
              </a:tr>
              <a:tr h="273901">
                <a:tc>
                  <a:txBody>
                    <a:bodyPr/>
                    <a:lstStyle/>
                    <a:p>
                      <a:pPr algn="r"/>
                      <a:r>
                        <a:rPr lang="fr-FR" sz="1200" b="0" dirty="0">
                          <a:solidFill>
                            <a:schemeClr val="tx1"/>
                          </a:solidFill>
                        </a:rPr>
                        <a:t>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197543"/>
                  </a:ext>
                </a:extLst>
              </a:tr>
              <a:tr h="273901">
                <a:tc>
                  <a:txBody>
                    <a:bodyPr/>
                    <a:lstStyle/>
                    <a:p>
                      <a:pPr algn="r"/>
                      <a:r>
                        <a:rPr lang="fr-FR" sz="1200" dirty="0"/>
                        <a:t>7</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817384"/>
                  </a:ext>
                </a:extLst>
              </a:tr>
              <a:tr h="273901">
                <a:tc>
                  <a:txBody>
                    <a:bodyPr/>
                    <a:lstStyle/>
                    <a:p>
                      <a:pPr algn="r"/>
                      <a:r>
                        <a:rPr lang="fr-FR" sz="1200" dirty="0"/>
                        <a:t>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080008"/>
                  </a:ext>
                </a:extLst>
              </a:tr>
              <a:tr h="273901">
                <a:tc>
                  <a:txBody>
                    <a:bodyPr/>
                    <a:lstStyle/>
                    <a:p>
                      <a:pPr algn="r"/>
                      <a:r>
                        <a:rPr lang="fr-FR" sz="1200" dirty="0"/>
                        <a:t>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96759"/>
                  </a:ext>
                </a:extLst>
              </a:tr>
              <a:tr h="273901">
                <a:tc>
                  <a:txBody>
                    <a:bodyPr/>
                    <a:lstStyle/>
                    <a:p>
                      <a:pPr algn="r"/>
                      <a:r>
                        <a:rPr lang="fr-FR" sz="1200" dirty="0"/>
                        <a:t>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523400"/>
                  </a:ext>
                </a:extLst>
              </a:tr>
              <a:tr h="273901">
                <a:tc>
                  <a:txBody>
                    <a:bodyPr/>
                    <a:lstStyle/>
                    <a:p>
                      <a:pPr algn="r"/>
                      <a:r>
                        <a:rPr lang="fr-FR" sz="1200" dirty="0"/>
                        <a:t>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59871"/>
                  </a:ext>
                </a:extLst>
              </a:tr>
              <a:tr h="273901">
                <a:tc>
                  <a:txBody>
                    <a:bodyPr/>
                    <a:lstStyle/>
                    <a:p>
                      <a:pPr algn="r"/>
                      <a:r>
                        <a:rPr lang="fr-FR" sz="1200" dirty="0"/>
                        <a:t>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323553"/>
                  </a:ext>
                </a:extLst>
              </a:tr>
              <a:tr h="273901">
                <a:tc>
                  <a:txBody>
                    <a:bodyPr/>
                    <a:lstStyle/>
                    <a:p>
                      <a:pPr algn="r"/>
                      <a:r>
                        <a:rPr lang="fr-FR" sz="1200" dirty="0"/>
                        <a:t>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537207"/>
                  </a:ext>
                </a:extLst>
              </a:tr>
              <a:tr h="273901">
                <a:tc>
                  <a:txBody>
                    <a:bodyPr/>
                    <a:lstStyle/>
                    <a:p>
                      <a:pPr algn="r"/>
                      <a:r>
                        <a:rPr lang="fr-FR" sz="1200" dirty="0"/>
                        <a:t>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596347"/>
                  </a:ext>
                </a:extLst>
              </a:tr>
            </a:tbl>
          </a:graphicData>
        </a:graphic>
      </p:graphicFrame>
      <p:cxnSp>
        <p:nvCxnSpPr>
          <p:cNvPr id="13" name="Connecteur droit 12">
            <a:extLst>
              <a:ext uri="{FF2B5EF4-FFF2-40B4-BE49-F238E27FC236}">
                <a16:creationId xmlns:a16="http://schemas.microsoft.com/office/drawing/2014/main" id="{A6B26588-1E72-4E1B-95A9-A03FD97512BE}"/>
              </a:ext>
            </a:extLst>
          </p:cNvPr>
          <p:cNvCxnSpPr>
            <a:cxnSpLocks/>
          </p:cNvCxnSpPr>
          <p:nvPr/>
        </p:nvCxnSpPr>
        <p:spPr>
          <a:xfrm>
            <a:off x="920775" y="3828678"/>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670576B-8937-4A7E-AA14-CCB9F3366151}"/>
              </a:ext>
            </a:extLst>
          </p:cNvPr>
          <p:cNvSpPr/>
          <p:nvPr/>
        </p:nvSpPr>
        <p:spPr>
          <a:xfrm>
            <a:off x="1625121" y="3058886"/>
            <a:ext cx="370087" cy="1456669"/>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D0816D4-7A40-4190-9B8A-2F26DE2D4130}"/>
              </a:ext>
            </a:extLst>
          </p:cNvPr>
          <p:cNvSpPr/>
          <p:nvPr/>
        </p:nvSpPr>
        <p:spPr>
          <a:xfrm>
            <a:off x="2355551" y="2618286"/>
            <a:ext cx="370087" cy="135155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B562493-C842-4E73-8F52-412DD3454E21}"/>
              </a:ext>
            </a:extLst>
          </p:cNvPr>
          <p:cNvSpPr/>
          <p:nvPr/>
        </p:nvSpPr>
        <p:spPr>
          <a:xfrm>
            <a:off x="3154019" y="1312294"/>
            <a:ext cx="370087" cy="222649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Connecteur droit 21">
            <a:extLst>
              <a:ext uri="{FF2B5EF4-FFF2-40B4-BE49-F238E27FC236}">
                <a16:creationId xmlns:a16="http://schemas.microsoft.com/office/drawing/2014/main" id="{4C6ACD42-93B9-486B-A041-044A82F4A6C3}"/>
              </a:ext>
            </a:extLst>
          </p:cNvPr>
          <p:cNvCxnSpPr>
            <a:cxnSpLocks/>
          </p:cNvCxnSpPr>
          <p:nvPr/>
        </p:nvCxnSpPr>
        <p:spPr>
          <a:xfrm>
            <a:off x="1611273" y="3836128"/>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30B0ADAE-1BBF-40BD-9A04-981D59ABD014}"/>
              </a:ext>
            </a:extLst>
          </p:cNvPr>
          <p:cNvCxnSpPr>
            <a:cxnSpLocks/>
          </p:cNvCxnSpPr>
          <p:nvPr/>
        </p:nvCxnSpPr>
        <p:spPr>
          <a:xfrm>
            <a:off x="2352892" y="3486759"/>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ABEF5008-47E1-474F-AC08-6E0A13E279E5}"/>
              </a:ext>
            </a:extLst>
          </p:cNvPr>
          <p:cNvCxnSpPr>
            <a:cxnSpLocks/>
          </p:cNvCxnSpPr>
          <p:nvPr/>
        </p:nvCxnSpPr>
        <p:spPr>
          <a:xfrm>
            <a:off x="3154018" y="2686264"/>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3C5A7851-E534-46DB-B219-50D3DEEC5EBA}"/>
              </a:ext>
            </a:extLst>
          </p:cNvPr>
          <p:cNvSpPr txBox="1"/>
          <p:nvPr/>
        </p:nvSpPr>
        <p:spPr>
          <a:xfrm>
            <a:off x="807541" y="92526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sp>
        <p:nvSpPr>
          <p:cNvPr id="27" name="Rectangle 26">
            <a:extLst>
              <a:ext uri="{FF2B5EF4-FFF2-40B4-BE49-F238E27FC236}">
                <a16:creationId xmlns:a16="http://schemas.microsoft.com/office/drawing/2014/main" id="{4434D295-173A-4C94-9618-EA769443C6B4}"/>
              </a:ext>
            </a:extLst>
          </p:cNvPr>
          <p:cNvSpPr/>
          <p:nvPr/>
        </p:nvSpPr>
        <p:spPr>
          <a:xfrm>
            <a:off x="4565907" y="3058886"/>
            <a:ext cx="370087" cy="214899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8" name="Tableau 7">
            <a:extLst>
              <a:ext uri="{FF2B5EF4-FFF2-40B4-BE49-F238E27FC236}">
                <a16:creationId xmlns:a16="http://schemas.microsoft.com/office/drawing/2014/main" id="{6F9407C6-E075-4EF6-BF5C-B6F3B97567AB}"/>
              </a:ext>
            </a:extLst>
          </p:cNvPr>
          <p:cNvGraphicFramePr>
            <a:graphicFrameLocks noGrp="1"/>
          </p:cNvGraphicFramePr>
          <p:nvPr/>
        </p:nvGraphicFramePr>
        <p:xfrm>
          <a:off x="3846461" y="1312293"/>
          <a:ext cx="473825" cy="4429347"/>
        </p:xfrm>
        <a:graphic>
          <a:graphicData uri="http://schemas.openxmlformats.org/drawingml/2006/table">
            <a:tbl>
              <a:tblPr firstRow="1" bandRow="1">
                <a:tableStyleId>{5C22544A-7EE6-4342-B048-85BDC9FD1C3A}</a:tableStyleId>
              </a:tblPr>
              <a:tblGrid>
                <a:gridCol w="473825">
                  <a:extLst>
                    <a:ext uri="{9D8B030D-6E8A-4147-A177-3AD203B41FA5}">
                      <a16:colId xmlns:a16="http://schemas.microsoft.com/office/drawing/2014/main" val="775773947"/>
                    </a:ext>
                  </a:extLst>
                </a:gridCol>
              </a:tblGrid>
              <a:tr h="340719">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6249074"/>
                  </a:ext>
                </a:extLst>
              </a:tr>
              <a:tr h="340719">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9433"/>
                  </a:ext>
                </a:extLst>
              </a:tr>
              <a:tr h="340719">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327472"/>
                  </a:ext>
                </a:extLst>
              </a:tr>
              <a:tr h="340719">
                <a:tc>
                  <a:txBody>
                    <a:bodyPr/>
                    <a:lstStyle/>
                    <a:p>
                      <a:pPr algn="r"/>
                      <a:endParaRPr lang="fr-FR" sz="120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681136"/>
                  </a:ext>
                </a:extLst>
              </a:tr>
              <a:tr h="340719">
                <a:tc>
                  <a:txBody>
                    <a:bodyPr/>
                    <a:lstStyle/>
                    <a:p>
                      <a:pPr algn="r"/>
                      <a:r>
                        <a:rPr lang="fr-FR" sz="1200" dirty="0"/>
                        <a:t>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197543"/>
                  </a:ext>
                </a:extLst>
              </a:tr>
              <a:tr h="340719">
                <a:tc>
                  <a:txBody>
                    <a:bodyPr/>
                    <a:lstStyle/>
                    <a:p>
                      <a:pPr algn="r"/>
                      <a:r>
                        <a:rPr lang="fr-FR" sz="1200" dirty="0"/>
                        <a:t>3,5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817384"/>
                  </a:ext>
                </a:extLst>
              </a:tr>
              <a:tr h="340719">
                <a:tc>
                  <a:txBody>
                    <a:bodyPr/>
                    <a:lstStyle/>
                    <a:p>
                      <a:pPr algn="r"/>
                      <a:r>
                        <a:rPr lang="fr-FR" sz="1200" dirty="0"/>
                        <a:t>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080008"/>
                  </a:ext>
                </a:extLst>
              </a:tr>
              <a:tr h="340719">
                <a:tc>
                  <a:txBody>
                    <a:bodyPr/>
                    <a:lstStyle/>
                    <a:p>
                      <a:pPr algn="r"/>
                      <a:r>
                        <a:rPr lang="fr-FR" sz="1200" dirty="0"/>
                        <a:t>2,5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96759"/>
                  </a:ext>
                </a:extLst>
              </a:tr>
              <a:tr h="340719">
                <a:tc>
                  <a:txBody>
                    <a:bodyPr/>
                    <a:lstStyle/>
                    <a:p>
                      <a:pPr algn="r"/>
                      <a:r>
                        <a:rPr lang="fr-FR" sz="1200" dirty="0"/>
                        <a:t>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523400"/>
                  </a:ext>
                </a:extLst>
              </a:tr>
              <a:tr h="340719">
                <a:tc>
                  <a:txBody>
                    <a:bodyPr/>
                    <a:lstStyle/>
                    <a:p>
                      <a:pPr algn="r"/>
                      <a:r>
                        <a:rPr lang="fr-FR" sz="1200" dirty="0"/>
                        <a:t>1,5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59871"/>
                  </a:ext>
                </a:extLst>
              </a:tr>
              <a:tr h="340719">
                <a:tc>
                  <a:txBody>
                    <a:bodyPr/>
                    <a:lstStyle/>
                    <a:p>
                      <a:pPr algn="r"/>
                      <a:r>
                        <a:rPr lang="fr-FR" sz="1200" dirty="0"/>
                        <a:t>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323553"/>
                  </a:ext>
                </a:extLst>
              </a:tr>
              <a:tr h="340719">
                <a:tc>
                  <a:txBody>
                    <a:bodyPr/>
                    <a:lstStyle/>
                    <a:p>
                      <a:pPr algn="r"/>
                      <a:r>
                        <a:rPr lang="fr-FR" sz="1200" dirty="0"/>
                        <a:t>0,5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537207"/>
                  </a:ext>
                </a:extLst>
              </a:tr>
              <a:tr h="340719">
                <a:tc>
                  <a:txBody>
                    <a:bodyPr/>
                    <a:lstStyle/>
                    <a:p>
                      <a:pPr algn="r"/>
                      <a:r>
                        <a:rPr lang="fr-FR" sz="1200" dirty="0"/>
                        <a:t>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596347"/>
                  </a:ext>
                </a:extLst>
              </a:tr>
            </a:tbl>
          </a:graphicData>
        </a:graphic>
      </p:graphicFrame>
      <p:cxnSp>
        <p:nvCxnSpPr>
          <p:cNvPr id="29" name="Connecteur droit 28">
            <a:extLst>
              <a:ext uri="{FF2B5EF4-FFF2-40B4-BE49-F238E27FC236}">
                <a16:creationId xmlns:a16="http://schemas.microsoft.com/office/drawing/2014/main" id="{982BF7F5-9890-4C5E-94B5-669957032F2A}"/>
              </a:ext>
            </a:extLst>
          </p:cNvPr>
          <p:cNvCxnSpPr>
            <a:cxnSpLocks/>
          </p:cNvCxnSpPr>
          <p:nvPr/>
        </p:nvCxnSpPr>
        <p:spPr>
          <a:xfrm>
            <a:off x="4565906" y="4751478"/>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EB57A78-6251-4194-B094-8D1288A293A2}"/>
              </a:ext>
            </a:extLst>
          </p:cNvPr>
          <p:cNvSpPr/>
          <p:nvPr/>
        </p:nvSpPr>
        <p:spPr>
          <a:xfrm>
            <a:off x="5262209" y="4593772"/>
            <a:ext cx="370087" cy="44193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6C98A08-1376-4104-8DB7-B5A017FD9C5E}"/>
              </a:ext>
            </a:extLst>
          </p:cNvPr>
          <p:cNvSpPr/>
          <p:nvPr/>
        </p:nvSpPr>
        <p:spPr>
          <a:xfrm>
            <a:off x="5992639" y="4323834"/>
            <a:ext cx="370087" cy="80876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F480FE84-E6DB-4877-A75A-DAC2DE2EB18A}"/>
              </a:ext>
            </a:extLst>
          </p:cNvPr>
          <p:cNvSpPr/>
          <p:nvPr/>
        </p:nvSpPr>
        <p:spPr>
          <a:xfrm>
            <a:off x="6791107" y="3058886"/>
            <a:ext cx="370087" cy="184251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eur droit 32">
            <a:extLst>
              <a:ext uri="{FF2B5EF4-FFF2-40B4-BE49-F238E27FC236}">
                <a16:creationId xmlns:a16="http://schemas.microsoft.com/office/drawing/2014/main" id="{AA2E419E-C954-4756-A473-8265BCD99745}"/>
              </a:ext>
            </a:extLst>
          </p:cNvPr>
          <p:cNvCxnSpPr>
            <a:cxnSpLocks/>
          </p:cNvCxnSpPr>
          <p:nvPr/>
        </p:nvCxnSpPr>
        <p:spPr>
          <a:xfrm>
            <a:off x="5257463" y="4842898"/>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4FFA74CC-1309-4FA3-8637-EC7CF2862A2E}"/>
              </a:ext>
            </a:extLst>
          </p:cNvPr>
          <p:cNvCxnSpPr>
            <a:cxnSpLocks/>
          </p:cNvCxnSpPr>
          <p:nvPr/>
        </p:nvCxnSpPr>
        <p:spPr>
          <a:xfrm>
            <a:off x="6008845" y="4757979"/>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1DA70C8-2867-4A21-9DE5-72078E7DE3FF}"/>
              </a:ext>
            </a:extLst>
          </p:cNvPr>
          <p:cNvCxnSpPr>
            <a:cxnSpLocks/>
          </p:cNvCxnSpPr>
          <p:nvPr/>
        </p:nvCxnSpPr>
        <p:spPr>
          <a:xfrm>
            <a:off x="6797197" y="4320678"/>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2FE78F5C-130A-486A-A044-64A584B0B27B}"/>
              </a:ext>
            </a:extLst>
          </p:cNvPr>
          <p:cNvSpPr txBox="1"/>
          <p:nvPr/>
        </p:nvSpPr>
        <p:spPr>
          <a:xfrm>
            <a:off x="4415166"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grpSp>
        <p:nvGrpSpPr>
          <p:cNvPr id="103" name="Groupe 102">
            <a:extLst>
              <a:ext uri="{FF2B5EF4-FFF2-40B4-BE49-F238E27FC236}">
                <a16:creationId xmlns:a16="http://schemas.microsoft.com/office/drawing/2014/main" id="{DFA345DE-754A-40EF-BA3A-C4C5494FC4CB}"/>
              </a:ext>
            </a:extLst>
          </p:cNvPr>
          <p:cNvGrpSpPr/>
          <p:nvPr/>
        </p:nvGrpSpPr>
        <p:grpSpPr>
          <a:xfrm>
            <a:off x="8276140" y="3429000"/>
            <a:ext cx="2987041" cy="3045824"/>
            <a:chOff x="1924593" y="1406433"/>
            <a:chExt cx="2987041" cy="3045824"/>
          </a:xfrm>
        </p:grpSpPr>
        <p:sp>
          <p:nvSpPr>
            <p:cNvPr id="104" name="Arc partiel 103">
              <a:extLst>
                <a:ext uri="{FF2B5EF4-FFF2-40B4-BE49-F238E27FC236}">
                  <a16:creationId xmlns:a16="http://schemas.microsoft.com/office/drawing/2014/main" id="{76028928-F11D-4C70-8B1F-ADBC4F874338}"/>
                </a:ext>
              </a:extLst>
            </p:cNvPr>
            <p:cNvSpPr/>
            <p:nvPr/>
          </p:nvSpPr>
          <p:spPr>
            <a:xfrm>
              <a:off x="1924593" y="1449978"/>
              <a:ext cx="2934787" cy="2995748"/>
            </a:xfrm>
            <a:prstGeom prst="pie">
              <a:avLst>
                <a:gd name="adj1" fmla="val 15011748"/>
                <a:gd name="adj2" fmla="val 1606510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Arc partiel 104">
              <a:extLst>
                <a:ext uri="{FF2B5EF4-FFF2-40B4-BE49-F238E27FC236}">
                  <a16:creationId xmlns:a16="http://schemas.microsoft.com/office/drawing/2014/main" id="{12E89A41-88BF-4D42-9BCF-67FA193CF0D5}"/>
                </a:ext>
              </a:extLst>
            </p:cNvPr>
            <p:cNvSpPr/>
            <p:nvPr/>
          </p:nvSpPr>
          <p:spPr>
            <a:xfrm>
              <a:off x="1933302" y="1443445"/>
              <a:ext cx="2934787" cy="2995748"/>
            </a:xfrm>
            <a:prstGeom prst="pie">
              <a:avLst>
                <a:gd name="adj1" fmla="val 13848349"/>
                <a:gd name="adj2" fmla="val 14964445"/>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Arc partiel 105">
              <a:extLst>
                <a:ext uri="{FF2B5EF4-FFF2-40B4-BE49-F238E27FC236}">
                  <a16:creationId xmlns:a16="http://schemas.microsoft.com/office/drawing/2014/main" id="{FE57899F-1317-4EBA-98C0-A40035B13F50}"/>
                </a:ext>
              </a:extLst>
            </p:cNvPr>
            <p:cNvSpPr/>
            <p:nvPr/>
          </p:nvSpPr>
          <p:spPr>
            <a:xfrm>
              <a:off x="1959429" y="1421673"/>
              <a:ext cx="2934787" cy="2995748"/>
            </a:xfrm>
            <a:prstGeom prst="pie">
              <a:avLst>
                <a:gd name="adj1" fmla="val 12745708"/>
                <a:gd name="adj2" fmla="val 1374420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Arc partiel 106">
              <a:extLst>
                <a:ext uri="{FF2B5EF4-FFF2-40B4-BE49-F238E27FC236}">
                  <a16:creationId xmlns:a16="http://schemas.microsoft.com/office/drawing/2014/main" id="{C2A9FE66-8F06-47E2-BA95-BCF72631BB63}"/>
                </a:ext>
              </a:extLst>
            </p:cNvPr>
            <p:cNvSpPr/>
            <p:nvPr/>
          </p:nvSpPr>
          <p:spPr>
            <a:xfrm>
              <a:off x="1976847" y="1406433"/>
              <a:ext cx="2934787" cy="2995748"/>
            </a:xfrm>
            <a:prstGeom prst="pie">
              <a:avLst>
                <a:gd name="adj1" fmla="val 11737672"/>
                <a:gd name="adj2" fmla="val 1269335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Arc partiel 107">
              <a:extLst>
                <a:ext uri="{FF2B5EF4-FFF2-40B4-BE49-F238E27FC236}">
                  <a16:creationId xmlns:a16="http://schemas.microsoft.com/office/drawing/2014/main" id="{6DD32B52-B9BA-493F-9F20-9DDA30E7B7E2}"/>
                </a:ext>
              </a:extLst>
            </p:cNvPr>
            <p:cNvSpPr/>
            <p:nvPr/>
          </p:nvSpPr>
          <p:spPr>
            <a:xfrm>
              <a:off x="1976847" y="1406433"/>
              <a:ext cx="2934787" cy="2995748"/>
            </a:xfrm>
            <a:prstGeom prst="pie">
              <a:avLst>
                <a:gd name="adj1" fmla="val 10705834"/>
                <a:gd name="adj2" fmla="val 1173938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Arc partiel 108">
              <a:extLst>
                <a:ext uri="{FF2B5EF4-FFF2-40B4-BE49-F238E27FC236}">
                  <a16:creationId xmlns:a16="http://schemas.microsoft.com/office/drawing/2014/main" id="{E97A4EB8-9A66-45EA-9118-1117F607D6FF}"/>
                </a:ext>
              </a:extLst>
            </p:cNvPr>
            <p:cNvSpPr/>
            <p:nvPr/>
          </p:nvSpPr>
          <p:spPr>
            <a:xfrm rot="21368256" flipH="1">
              <a:off x="1976843" y="1449978"/>
              <a:ext cx="2821574" cy="2995748"/>
            </a:xfrm>
            <a:prstGeom prst="pie">
              <a:avLst>
                <a:gd name="adj1" fmla="val 14898122"/>
                <a:gd name="adj2" fmla="val 1606510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Arc partiel 109">
              <a:extLst>
                <a:ext uri="{FF2B5EF4-FFF2-40B4-BE49-F238E27FC236}">
                  <a16:creationId xmlns:a16="http://schemas.microsoft.com/office/drawing/2014/main" id="{C73DD079-035A-411B-9C58-DD6FB658DDEF}"/>
                </a:ext>
              </a:extLst>
            </p:cNvPr>
            <p:cNvSpPr/>
            <p:nvPr/>
          </p:nvSpPr>
          <p:spPr>
            <a:xfrm rot="21368256" flipH="1">
              <a:off x="1976843" y="1443445"/>
              <a:ext cx="2821574" cy="2995748"/>
            </a:xfrm>
            <a:prstGeom prst="pie">
              <a:avLst>
                <a:gd name="adj1" fmla="val 13792787"/>
                <a:gd name="adj2" fmla="val 14859953"/>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Arc partiel 110">
              <a:extLst>
                <a:ext uri="{FF2B5EF4-FFF2-40B4-BE49-F238E27FC236}">
                  <a16:creationId xmlns:a16="http://schemas.microsoft.com/office/drawing/2014/main" id="{45801188-BC0A-4DB3-B135-4774C9C33200}"/>
                </a:ext>
              </a:extLst>
            </p:cNvPr>
            <p:cNvSpPr/>
            <p:nvPr/>
          </p:nvSpPr>
          <p:spPr>
            <a:xfrm rot="21368256" flipH="1">
              <a:off x="1994261" y="1456509"/>
              <a:ext cx="2821574" cy="2995748"/>
            </a:xfrm>
            <a:prstGeom prst="pie">
              <a:avLst>
                <a:gd name="adj1" fmla="val 12804212"/>
                <a:gd name="adj2" fmla="val 1383816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Arc partiel 111">
              <a:extLst>
                <a:ext uri="{FF2B5EF4-FFF2-40B4-BE49-F238E27FC236}">
                  <a16:creationId xmlns:a16="http://schemas.microsoft.com/office/drawing/2014/main" id="{E28991BC-AE5B-4800-A245-14459BE2A3CE}"/>
                </a:ext>
              </a:extLst>
            </p:cNvPr>
            <p:cNvSpPr/>
            <p:nvPr/>
          </p:nvSpPr>
          <p:spPr>
            <a:xfrm rot="21368256" flipH="1">
              <a:off x="1994261" y="1432560"/>
              <a:ext cx="2821574" cy="2995748"/>
            </a:xfrm>
            <a:prstGeom prst="pie">
              <a:avLst>
                <a:gd name="adj1" fmla="val 11697217"/>
                <a:gd name="adj2" fmla="val 1273485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Arc partiel 112">
              <a:extLst>
                <a:ext uri="{FF2B5EF4-FFF2-40B4-BE49-F238E27FC236}">
                  <a16:creationId xmlns:a16="http://schemas.microsoft.com/office/drawing/2014/main" id="{2D52C3E2-4AB7-4453-AB89-E7BCC80ED189}"/>
                </a:ext>
              </a:extLst>
            </p:cNvPr>
            <p:cNvSpPr/>
            <p:nvPr/>
          </p:nvSpPr>
          <p:spPr>
            <a:xfrm rot="21368256" flipH="1">
              <a:off x="2002970" y="1406433"/>
              <a:ext cx="2821574" cy="2995748"/>
            </a:xfrm>
            <a:prstGeom prst="pie">
              <a:avLst>
                <a:gd name="adj1" fmla="val 10705834"/>
                <a:gd name="adj2" fmla="val 11618430"/>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4" name="Arc partiel 113">
            <a:extLst>
              <a:ext uri="{FF2B5EF4-FFF2-40B4-BE49-F238E27FC236}">
                <a16:creationId xmlns:a16="http://schemas.microsoft.com/office/drawing/2014/main" id="{6A1CB540-8D37-44FF-89C0-F857067A47D9}"/>
              </a:ext>
            </a:extLst>
          </p:cNvPr>
          <p:cNvSpPr/>
          <p:nvPr/>
        </p:nvSpPr>
        <p:spPr>
          <a:xfrm flipH="1">
            <a:off x="8302265" y="3461660"/>
            <a:ext cx="2829247" cy="2962278"/>
          </a:xfrm>
          <a:prstGeom prst="pie">
            <a:avLst>
              <a:gd name="adj1" fmla="val 14992621"/>
              <a:gd name="adj2" fmla="val 16289912"/>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5" name="Connecteur droit 114">
            <a:extLst>
              <a:ext uri="{FF2B5EF4-FFF2-40B4-BE49-F238E27FC236}">
                <a16:creationId xmlns:a16="http://schemas.microsoft.com/office/drawing/2014/main" id="{3A9B7C1F-7526-4537-A103-4B307C47D432}"/>
              </a:ext>
            </a:extLst>
          </p:cNvPr>
          <p:cNvCxnSpPr>
            <a:cxnSpLocks/>
          </p:cNvCxnSpPr>
          <p:nvPr/>
        </p:nvCxnSpPr>
        <p:spPr>
          <a:xfrm flipH="1" flipV="1">
            <a:off x="9699242" y="3475947"/>
            <a:ext cx="9054" cy="124974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Connecteur droit 116">
            <a:extLst>
              <a:ext uri="{FF2B5EF4-FFF2-40B4-BE49-F238E27FC236}">
                <a16:creationId xmlns:a16="http://schemas.microsoft.com/office/drawing/2014/main" id="{9E3EABF0-1B25-42C2-B753-53297AE8F1E8}"/>
              </a:ext>
            </a:extLst>
          </p:cNvPr>
          <p:cNvCxnSpPr>
            <a:cxnSpLocks/>
          </p:cNvCxnSpPr>
          <p:nvPr/>
        </p:nvCxnSpPr>
        <p:spPr>
          <a:xfrm flipV="1">
            <a:off x="9746057" y="3595989"/>
            <a:ext cx="486330" cy="131592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2" name="ZoneTexte 121">
            <a:extLst>
              <a:ext uri="{FF2B5EF4-FFF2-40B4-BE49-F238E27FC236}">
                <a16:creationId xmlns:a16="http://schemas.microsoft.com/office/drawing/2014/main" id="{F48ABDEA-386D-45E6-96C5-6D42564C92AE}"/>
              </a:ext>
            </a:extLst>
          </p:cNvPr>
          <p:cNvSpPr txBox="1"/>
          <p:nvPr/>
        </p:nvSpPr>
        <p:spPr>
          <a:xfrm>
            <a:off x="9355167" y="2941319"/>
            <a:ext cx="8174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Réf GEEP</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123" name="Ellipse 122">
            <a:extLst>
              <a:ext uri="{FF2B5EF4-FFF2-40B4-BE49-F238E27FC236}">
                <a16:creationId xmlns:a16="http://schemas.microsoft.com/office/drawing/2014/main" id="{75C49A4B-2AC0-4562-920A-E0F3C6BDC20A}"/>
              </a:ext>
            </a:extLst>
          </p:cNvPr>
          <p:cNvSpPr/>
          <p:nvPr/>
        </p:nvSpPr>
        <p:spPr>
          <a:xfrm>
            <a:off x="9919056" y="3197368"/>
            <a:ext cx="325820" cy="333375"/>
          </a:xfrm>
          <a:prstGeom prst="ellipse">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ZoneTexte 123">
            <a:extLst>
              <a:ext uri="{FF2B5EF4-FFF2-40B4-BE49-F238E27FC236}">
                <a16:creationId xmlns:a16="http://schemas.microsoft.com/office/drawing/2014/main" id="{A4174A2A-7B38-4112-9057-E591C2F14361}"/>
              </a:ext>
            </a:extLst>
          </p:cNvPr>
          <p:cNvSpPr txBox="1"/>
          <p:nvPr/>
        </p:nvSpPr>
        <p:spPr>
          <a:xfrm>
            <a:off x="9864945" y="3240424"/>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114</a:t>
            </a:r>
          </a:p>
        </p:txBody>
      </p:sp>
      <p:sp>
        <p:nvSpPr>
          <p:cNvPr id="127" name="ZoneTexte 126">
            <a:extLst>
              <a:ext uri="{FF2B5EF4-FFF2-40B4-BE49-F238E27FC236}">
                <a16:creationId xmlns:a16="http://schemas.microsoft.com/office/drawing/2014/main" id="{0862A0F0-1287-4C08-BE84-98E2927EB0B7}"/>
              </a:ext>
            </a:extLst>
          </p:cNvPr>
          <p:cNvSpPr txBox="1"/>
          <p:nvPr/>
        </p:nvSpPr>
        <p:spPr>
          <a:xfrm>
            <a:off x="10403479" y="2630388"/>
            <a:ext cx="20229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Réf </a:t>
            </a:r>
            <a:r>
              <a:rPr kumimoji="0" lang="fr-FR"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ext</a:t>
            </a:r>
            <a:r>
              <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 26% N excrété (EMEP, 2019) ; 29,3% N excrété (RMT, 2016)</a:t>
            </a:r>
          </a:p>
        </p:txBody>
      </p:sp>
      <p:sp>
        <p:nvSpPr>
          <p:cNvPr id="128" name="ZoneTexte 127">
            <a:extLst>
              <a:ext uri="{FF2B5EF4-FFF2-40B4-BE49-F238E27FC236}">
                <a16:creationId xmlns:a16="http://schemas.microsoft.com/office/drawing/2014/main" id="{A9FEA243-E0F7-46BB-B7DB-2054C9244299}"/>
              </a:ext>
            </a:extLst>
          </p:cNvPr>
          <p:cNvSpPr txBox="1"/>
          <p:nvPr/>
        </p:nvSpPr>
        <p:spPr>
          <a:xfrm>
            <a:off x="7972387" y="4825511"/>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0%</a:t>
            </a:r>
          </a:p>
        </p:txBody>
      </p:sp>
      <p:sp>
        <p:nvSpPr>
          <p:cNvPr id="129" name="ZoneTexte 128">
            <a:extLst>
              <a:ext uri="{FF2B5EF4-FFF2-40B4-BE49-F238E27FC236}">
                <a16:creationId xmlns:a16="http://schemas.microsoft.com/office/drawing/2014/main" id="{2B0F4D85-9D91-49D2-9116-897E48DCB9AE}"/>
              </a:ext>
            </a:extLst>
          </p:cNvPr>
          <p:cNvSpPr txBox="1"/>
          <p:nvPr/>
        </p:nvSpPr>
        <p:spPr>
          <a:xfrm>
            <a:off x="11117954" y="4726670"/>
            <a:ext cx="66486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200%</a:t>
            </a:r>
          </a:p>
        </p:txBody>
      </p:sp>
      <p:cxnSp>
        <p:nvCxnSpPr>
          <p:cNvPr id="131" name="Connecteur droit 130">
            <a:extLst>
              <a:ext uri="{FF2B5EF4-FFF2-40B4-BE49-F238E27FC236}">
                <a16:creationId xmlns:a16="http://schemas.microsoft.com/office/drawing/2014/main" id="{69840AB5-FC69-412A-A9F7-FA6FC7239F0B}"/>
              </a:ext>
            </a:extLst>
          </p:cNvPr>
          <p:cNvCxnSpPr>
            <a:cxnSpLocks/>
          </p:cNvCxnSpPr>
          <p:nvPr/>
        </p:nvCxnSpPr>
        <p:spPr>
          <a:xfrm>
            <a:off x="640223" y="1226372"/>
            <a:ext cx="0" cy="440142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2" name="Connecteur droit 131">
            <a:extLst>
              <a:ext uri="{FF2B5EF4-FFF2-40B4-BE49-F238E27FC236}">
                <a16:creationId xmlns:a16="http://schemas.microsoft.com/office/drawing/2014/main" id="{4F035918-A12E-4C1D-B642-ACF8B863DA7E}"/>
              </a:ext>
            </a:extLst>
          </p:cNvPr>
          <p:cNvCxnSpPr>
            <a:cxnSpLocks/>
          </p:cNvCxnSpPr>
          <p:nvPr/>
        </p:nvCxnSpPr>
        <p:spPr>
          <a:xfrm flipH="1">
            <a:off x="4269604" y="1370752"/>
            <a:ext cx="50682" cy="425656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3" name="Connecteur droit 132">
            <a:extLst>
              <a:ext uri="{FF2B5EF4-FFF2-40B4-BE49-F238E27FC236}">
                <a16:creationId xmlns:a16="http://schemas.microsoft.com/office/drawing/2014/main" id="{AF69E200-BAC8-4A4E-98B5-FD6B41DA3720}"/>
              </a:ext>
            </a:extLst>
          </p:cNvPr>
          <p:cNvCxnSpPr>
            <a:cxnSpLocks/>
          </p:cNvCxnSpPr>
          <p:nvPr/>
        </p:nvCxnSpPr>
        <p:spPr>
          <a:xfrm flipH="1">
            <a:off x="638327" y="5627312"/>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55DD7CD2-641E-4A1A-A542-0C6808693EAE}"/>
              </a:ext>
            </a:extLst>
          </p:cNvPr>
          <p:cNvCxnSpPr>
            <a:cxnSpLocks/>
          </p:cNvCxnSpPr>
          <p:nvPr/>
        </p:nvCxnSpPr>
        <p:spPr>
          <a:xfrm flipH="1">
            <a:off x="4294616" y="5627312"/>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6" name="ZoneTexte 135">
            <a:extLst>
              <a:ext uri="{FF2B5EF4-FFF2-40B4-BE49-F238E27FC236}">
                <a16:creationId xmlns:a16="http://schemas.microsoft.com/office/drawing/2014/main" id="{0F4A9020-FB9C-4F0C-9BCB-D934175D88D1}"/>
              </a:ext>
            </a:extLst>
          </p:cNvPr>
          <p:cNvSpPr txBox="1"/>
          <p:nvPr/>
        </p:nvSpPr>
        <p:spPr>
          <a:xfrm>
            <a:off x="875398" y="5603141"/>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7" name="ZoneTexte 136">
            <a:extLst>
              <a:ext uri="{FF2B5EF4-FFF2-40B4-BE49-F238E27FC236}">
                <a16:creationId xmlns:a16="http://schemas.microsoft.com/office/drawing/2014/main" id="{EBE6B5D2-973B-4A3A-BDBD-406C34FDFD94}"/>
              </a:ext>
            </a:extLst>
          </p:cNvPr>
          <p:cNvSpPr txBox="1"/>
          <p:nvPr/>
        </p:nvSpPr>
        <p:spPr>
          <a:xfrm>
            <a:off x="4473716" y="5620243"/>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8" name="ZoneTexte 137">
            <a:extLst>
              <a:ext uri="{FF2B5EF4-FFF2-40B4-BE49-F238E27FC236}">
                <a16:creationId xmlns:a16="http://schemas.microsoft.com/office/drawing/2014/main" id="{12A2A855-5204-4D2C-A522-F1228C894C79}"/>
              </a:ext>
            </a:extLst>
          </p:cNvPr>
          <p:cNvSpPr txBox="1"/>
          <p:nvPr/>
        </p:nvSpPr>
        <p:spPr>
          <a:xfrm>
            <a:off x="1458687" y="5960786"/>
            <a:ext cx="16953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Truies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(kg NH3/truie)</a:t>
            </a:r>
          </a:p>
        </p:txBody>
      </p:sp>
      <p:sp>
        <p:nvSpPr>
          <p:cNvPr id="139" name="ZoneTexte 138">
            <a:extLst>
              <a:ext uri="{FF2B5EF4-FFF2-40B4-BE49-F238E27FC236}">
                <a16:creationId xmlns:a16="http://schemas.microsoft.com/office/drawing/2014/main" id="{C424EE19-B616-4BFF-BBA8-74F1FE484B82}"/>
              </a:ext>
            </a:extLst>
          </p:cNvPr>
          <p:cNvSpPr txBox="1"/>
          <p:nvPr/>
        </p:nvSpPr>
        <p:spPr>
          <a:xfrm>
            <a:off x="5209758" y="5939267"/>
            <a:ext cx="17724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Porcs à l’engrais (kg NH3/PC)</a:t>
            </a:r>
          </a:p>
        </p:txBody>
      </p:sp>
      <p:sp>
        <p:nvSpPr>
          <p:cNvPr id="141" name="ZoneTexte 140">
            <a:extLst>
              <a:ext uri="{FF2B5EF4-FFF2-40B4-BE49-F238E27FC236}">
                <a16:creationId xmlns:a16="http://schemas.microsoft.com/office/drawing/2014/main" id="{AA529E29-3D6F-4635-BB33-ED9056667F6F}"/>
              </a:ext>
            </a:extLst>
          </p:cNvPr>
          <p:cNvSpPr txBox="1"/>
          <p:nvPr/>
        </p:nvSpPr>
        <p:spPr>
          <a:xfrm>
            <a:off x="4565907" y="4465060"/>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1,3</a:t>
            </a:r>
          </a:p>
        </p:txBody>
      </p:sp>
      <p:sp>
        <p:nvSpPr>
          <p:cNvPr id="142" name="ZoneTexte 141">
            <a:extLst>
              <a:ext uri="{FF2B5EF4-FFF2-40B4-BE49-F238E27FC236}">
                <a16:creationId xmlns:a16="http://schemas.microsoft.com/office/drawing/2014/main" id="{C4D42F9D-D8E1-4556-BEB9-C6F4BB085CFD}"/>
              </a:ext>
            </a:extLst>
          </p:cNvPr>
          <p:cNvSpPr txBox="1"/>
          <p:nvPr/>
        </p:nvSpPr>
        <p:spPr>
          <a:xfrm>
            <a:off x="5251085" y="4588232"/>
            <a:ext cx="4590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sp>
        <p:nvSpPr>
          <p:cNvPr id="143" name="ZoneTexte 142">
            <a:extLst>
              <a:ext uri="{FF2B5EF4-FFF2-40B4-BE49-F238E27FC236}">
                <a16:creationId xmlns:a16="http://schemas.microsoft.com/office/drawing/2014/main" id="{49FB4802-375F-43A7-B812-D4937F085F82}"/>
              </a:ext>
            </a:extLst>
          </p:cNvPr>
          <p:cNvSpPr txBox="1"/>
          <p:nvPr/>
        </p:nvSpPr>
        <p:spPr>
          <a:xfrm>
            <a:off x="5999840" y="4489868"/>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1,3</a:t>
            </a:r>
          </a:p>
        </p:txBody>
      </p:sp>
      <p:sp>
        <p:nvSpPr>
          <p:cNvPr id="144" name="ZoneTexte 143">
            <a:extLst>
              <a:ext uri="{FF2B5EF4-FFF2-40B4-BE49-F238E27FC236}">
                <a16:creationId xmlns:a16="http://schemas.microsoft.com/office/drawing/2014/main" id="{541A0B3B-E14E-4BF9-A20D-6CA77740344D}"/>
              </a:ext>
            </a:extLst>
          </p:cNvPr>
          <p:cNvSpPr txBox="1"/>
          <p:nvPr/>
        </p:nvSpPr>
        <p:spPr>
          <a:xfrm>
            <a:off x="6773689" y="4059068"/>
            <a:ext cx="3700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1,9</a:t>
            </a:r>
          </a:p>
        </p:txBody>
      </p:sp>
      <p:sp>
        <p:nvSpPr>
          <p:cNvPr id="145" name="ZoneTexte 144">
            <a:extLst>
              <a:ext uri="{FF2B5EF4-FFF2-40B4-BE49-F238E27FC236}">
                <a16:creationId xmlns:a16="http://schemas.microsoft.com/office/drawing/2014/main" id="{24809F0C-02D6-419A-A00A-7CAAA177D467}"/>
              </a:ext>
            </a:extLst>
          </p:cNvPr>
          <p:cNvSpPr txBox="1"/>
          <p:nvPr/>
        </p:nvSpPr>
        <p:spPr>
          <a:xfrm>
            <a:off x="949311" y="3567068"/>
            <a:ext cx="5093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6,5</a:t>
            </a:r>
          </a:p>
        </p:txBody>
      </p:sp>
      <p:sp>
        <p:nvSpPr>
          <p:cNvPr id="146" name="ZoneTexte 145">
            <a:extLst>
              <a:ext uri="{FF2B5EF4-FFF2-40B4-BE49-F238E27FC236}">
                <a16:creationId xmlns:a16="http://schemas.microsoft.com/office/drawing/2014/main" id="{B5476596-3B14-42E5-8B92-352518CEB99D}"/>
              </a:ext>
            </a:extLst>
          </p:cNvPr>
          <p:cNvSpPr txBox="1"/>
          <p:nvPr/>
        </p:nvSpPr>
        <p:spPr>
          <a:xfrm>
            <a:off x="1611273" y="3563622"/>
            <a:ext cx="4224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6,5</a:t>
            </a:r>
          </a:p>
        </p:txBody>
      </p:sp>
      <p:sp>
        <p:nvSpPr>
          <p:cNvPr id="147" name="ZoneTexte 146">
            <a:extLst>
              <a:ext uri="{FF2B5EF4-FFF2-40B4-BE49-F238E27FC236}">
                <a16:creationId xmlns:a16="http://schemas.microsoft.com/office/drawing/2014/main" id="{6A899512-9E8C-447C-B13A-DFAC76BEB9AE}"/>
              </a:ext>
            </a:extLst>
          </p:cNvPr>
          <p:cNvSpPr txBox="1"/>
          <p:nvPr/>
        </p:nvSpPr>
        <p:spPr>
          <a:xfrm>
            <a:off x="2362048" y="3235948"/>
            <a:ext cx="5144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7,5</a:t>
            </a:r>
          </a:p>
        </p:txBody>
      </p:sp>
      <p:sp>
        <p:nvSpPr>
          <p:cNvPr id="148" name="ZoneTexte 147">
            <a:extLst>
              <a:ext uri="{FF2B5EF4-FFF2-40B4-BE49-F238E27FC236}">
                <a16:creationId xmlns:a16="http://schemas.microsoft.com/office/drawing/2014/main" id="{4C13578D-00E8-44AB-8295-5E01EEEC9305}"/>
              </a:ext>
            </a:extLst>
          </p:cNvPr>
          <p:cNvSpPr txBox="1"/>
          <p:nvPr/>
        </p:nvSpPr>
        <p:spPr>
          <a:xfrm>
            <a:off x="3124949" y="2410120"/>
            <a:ext cx="4449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10,4</a:t>
            </a:r>
          </a:p>
        </p:txBody>
      </p:sp>
      <p:cxnSp>
        <p:nvCxnSpPr>
          <p:cNvPr id="150" name="Connecteur droit 149">
            <a:extLst>
              <a:ext uri="{FF2B5EF4-FFF2-40B4-BE49-F238E27FC236}">
                <a16:creationId xmlns:a16="http://schemas.microsoft.com/office/drawing/2014/main" id="{4C56EDC1-504A-42DE-821A-9C3E404DC6EF}"/>
              </a:ext>
            </a:extLst>
          </p:cNvPr>
          <p:cNvCxnSpPr>
            <a:cxnSpLocks/>
            <a:endCxn id="114" idx="3"/>
          </p:cNvCxnSpPr>
          <p:nvPr/>
        </p:nvCxnSpPr>
        <p:spPr>
          <a:xfrm flipH="1" flipV="1">
            <a:off x="9716888" y="3461660"/>
            <a:ext cx="27580" cy="14397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Connecteur droit 152">
            <a:extLst>
              <a:ext uri="{FF2B5EF4-FFF2-40B4-BE49-F238E27FC236}">
                <a16:creationId xmlns:a16="http://schemas.microsoft.com/office/drawing/2014/main" id="{08C22030-5348-4F3F-A1A7-86903486091B}"/>
              </a:ext>
            </a:extLst>
          </p:cNvPr>
          <p:cNvCxnSpPr>
            <a:cxnSpLocks/>
          </p:cNvCxnSpPr>
          <p:nvPr/>
        </p:nvCxnSpPr>
        <p:spPr>
          <a:xfrm flipH="1" flipV="1">
            <a:off x="9666514" y="3516086"/>
            <a:ext cx="77649" cy="135530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5" name="Connecteur droit 154">
            <a:extLst>
              <a:ext uri="{FF2B5EF4-FFF2-40B4-BE49-F238E27FC236}">
                <a16:creationId xmlns:a16="http://schemas.microsoft.com/office/drawing/2014/main" id="{4DF144D1-C5C2-40D8-B77F-96C941572F23}"/>
              </a:ext>
            </a:extLst>
          </p:cNvPr>
          <p:cNvCxnSpPr>
            <a:cxnSpLocks/>
          </p:cNvCxnSpPr>
          <p:nvPr/>
        </p:nvCxnSpPr>
        <p:spPr>
          <a:xfrm flipV="1">
            <a:off x="9742268" y="3504263"/>
            <a:ext cx="197054" cy="136506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7" name="Connecteur droit 156">
            <a:extLst>
              <a:ext uri="{FF2B5EF4-FFF2-40B4-BE49-F238E27FC236}">
                <a16:creationId xmlns:a16="http://schemas.microsoft.com/office/drawing/2014/main" id="{1A34EFAF-21AA-42FA-9A3D-E2E8A92AD43B}"/>
              </a:ext>
            </a:extLst>
          </p:cNvPr>
          <p:cNvCxnSpPr>
            <a:cxnSpLocks/>
          </p:cNvCxnSpPr>
          <p:nvPr/>
        </p:nvCxnSpPr>
        <p:spPr>
          <a:xfrm flipV="1">
            <a:off x="9742267" y="3992110"/>
            <a:ext cx="1052949" cy="85773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8" name="Corde 117">
            <a:extLst>
              <a:ext uri="{FF2B5EF4-FFF2-40B4-BE49-F238E27FC236}">
                <a16:creationId xmlns:a16="http://schemas.microsoft.com/office/drawing/2014/main" id="{F1EC7F6B-99E3-4FD9-9315-1D31A96CBAC6}"/>
              </a:ext>
            </a:extLst>
          </p:cNvPr>
          <p:cNvSpPr/>
          <p:nvPr/>
        </p:nvSpPr>
        <p:spPr>
          <a:xfrm>
            <a:off x="9094747" y="4191001"/>
            <a:ext cx="1375954" cy="1452155"/>
          </a:xfrm>
          <a:prstGeom prst="chord">
            <a:avLst>
              <a:gd name="adj1" fmla="val 10695341"/>
              <a:gd name="adj2" fmla="val 14808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 coins arrondis 119">
            <a:extLst>
              <a:ext uri="{FF2B5EF4-FFF2-40B4-BE49-F238E27FC236}">
                <a16:creationId xmlns:a16="http://schemas.microsoft.com/office/drawing/2014/main" id="{9A871ABF-EBF2-4342-87AF-ABF957FE3F00}"/>
              </a:ext>
            </a:extLst>
          </p:cNvPr>
          <p:cNvSpPr/>
          <p:nvPr/>
        </p:nvSpPr>
        <p:spPr>
          <a:xfrm>
            <a:off x="9172781" y="4834187"/>
            <a:ext cx="1190419" cy="386205"/>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ZoneTexte 120">
            <a:extLst>
              <a:ext uri="{FF2B5EF4-FFF2-40B4-BE49-F238E27FC236}">
                <a16:creationId xmlns:a16="http://schemas.microsoft.com/office/drawing/2014/main" id="{C5DC4964-34CB-4D86-9882-B016D5EA868E}"/>
              </a:ext>
            </a:extLst>
          </p:cNvPr>
          <p:cNvSpPr txBox="1"/>
          <p:nvPr/>
        </p:nvSpPr>
        <p:spPr>
          <a:xfrm>
            <a:off x="9218177" y="4869325"/>
            <a:ext cx="114502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panose="020F0502020204030204"/>
                <a:ea typeface="+mn-ea"/>
                <a:cs typeface="+mn-cs"/>
              </a:rPr>
              <a:t>Émis. NH3</a:t>
            </a:r>
          </a:p>
        </p:txBody>
      </p:sp>
      <p:sp>
        <p:nvSpPr>
          <p:cNvPr id="159" name="ZoneTexte 158">
            <a:extLst>
              <a:ext uri="{FF2B5EF4-FFF2-40B4-BE49-F238E27FC236}">
                <a16:creationId xmlns:a16="http://schemas.microsoft.com/office/drawing/2014/main" id="{9B0C3812-CA60-4861-8203-B8D0F6B5D7E9}"/>
              </a:ext>
            </a:extLst>
          </p:cNvPr>
          <p:cNvSpPr txBox="1"/>
          <p:nvPr/>
        </p:nvSpPr>
        <p:spPr>
          <a:xfrm>
            <a:off x="8208407" y="1937801"/>
            <a:ext cx="301696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Comparaison à des références en considérant un élevage NE de 200 truies</a:t>
            </a:r>
          </a:p>
        </p:txBody>
      </p:sp>
      <p:sp>
        <p:nvSpPr>
          <p:cNvPr id="125" name="Ellipse 124">
            <a:extLst>
              <a:ext uri="{FF2B5EF4-FFF2-40B4-BE49-F238E27FC236}">
                <a16:creationId xmlns:a16="http://schemas.microsoft.com/office/drawing/2014/main" id="{EE1EC9C7-85C4-488E-961C-860A7BBAF7D3}"/>
              </a:ext>
            </a:extLst>
          </p:cNvPr>
          <p:cNvSpPr/>
          <p:nvPr/>
        </p:nvSpPr>
        <p:spPr>
          <a:xfrm>
            <a:off x="9521729" y="3185484"/>
            <a:ext cx="325820" cy="333375"/>
          </a:xfrm>
          <a:prstGeom prst="ellipse">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ZoneTexte 125">
            <a:extLst>
              <a:ext uri="{FF2B5EF4-FFF2-40B4-BE49-F238E27FC236}">
                <a16:creationId xmlns:a16="http://schemas.microsoft.com/office/drawing/2014/main" id="{FF329B4D-45FE-4F62-A66D-6430B51AB91D}"/>
              </a:ext>
            </a:extLst>
          </p:cNvPr>
          <p:cNvSpPr txBox="1"/>
          <p:nvPr/>
        </p:nvSpPr>
        <p:spPr>
          <a:xfrm>
            <a:off x="9467618" y="3216379"/>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100</a:t>
            </a:r>
          </a:p>
        </p:txBody>
      </p:sp>
      <p:sp>
        <p:nvSpPr>
          <p:cNvPr id="73" name="Ellipse 72">
            <a:extLst>
              <a:ext uri="{FF2B5EF4-FFF2-40B4-BE49-F238E27FC236}">
                <a16:creationId xmlns:a16="http://schemas.microsoft.com/office/drawing/2014/main" id="{530FD9B1-3760-489E-9332-CEB9065C76FD}"/>
              </a:ext>
            </a:extLst>
          </p:cNvPr>
          <p:cNvSpPr/>
          <p:nvPr/>
        </p:nvSpPr>
        <p:spPr>
          <a:xfrm>
            <a:off x="10181519" y="3262684"/>
            <a:ext cx="325820" cy="333375"/>
          </a:xfrm>
          <a:prstGeom prst="ellipse">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ZoneTexte 73">
            <a:extLst>
              <a:ext uri="{FF2B5EF4-FFF2-40B4-BE49-F238E27FC236}">
                <a16:creationId xmlns:a16="http://schemas.microsoft.com/office/drawing/2014/main" id="{77D74859-F9F6-420C-B631-1B3B079F1495}"/>
              </a:ext>
            </a:extLst>
          </p:cNvPr>
          <p:cNvSpPr txBox="1"/>
          <p:nvPr/>
        </p:nvSpPr>
        <p:spPr>
          <a:xfrm>
            <a:off x="10127408" y="3305740"/>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129</a:t>
            </a:r>
          </a:p>
        </p:txBody>
      </p:sp>
      <p:sp>
        <p:nvSpPr>
          <p:cNvPr id="71" name="ZoneTexte 70">
            <a:extLst>
              <a:ext uri="{FF2B5EF4-FFF2-40B4-BE49-F238E27FC236}">
                <a16:creationId xmlns:a16="http://schemas.microsoft.com/office/drawing/2014/main" id="{3EAC529B-C34E-4542-8466-301DBD413786}"/>
              </a:ext>
            </a:extLst>
          </p:cNvPr>
          <p:cNvSpPr txBox="1"/>
          <p:nvPr/>
        </p:nvSpPr>
        <p:spPr>
          <a:xfrm>
            <a:off x="8963201" y="274524"/>
            <a:ext cx="278435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*Seuil IED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3,6 kg NH3 / place 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7,5 kg NH3/ place truie</a:t>
            </a:r>
          </a:p>
        </p:txBody>
      </p:sp>
      <p:pic>
        <p:nvPicPr>
          <p:cNvPr id="72" name="Picture 2" descr="See the source image">
            <a:extLst>
              <a:ext uri="{FF2B5EF4-FFF2-40B4-BE49-F238E27FC236}">
                <a16:creationId xmlns:a16="http://schemas.microsoft.com/office/drawing/2014/main" id="{C6856DCC-72E5-474D-BF98-1CE1FAA2F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2459" y="331517"/>
            <a:ext cx="740992" cy="668128"/>
          </a:xfrm>
          <a:prstGeom prst="rect">
            <a:avLst/>
          </a:prstGeom>
          <a:noFill/>
          <a:extLst>
            <a:ext uri="{909E8E84-426E-40DD-AFC4-6F175D3DCCD1}">
              <a14:hiddenFill xmlns:a14="http://schemas.microsoft.com/office/drawing/2010/main">
                <a:solidFill>
                  <a:srgbClr val="FFFFFF"/>
                </a:solidFill>
              </a14:hiddenFill>
            </a:ext>
          </a:extLst>
        </p:spPr>
      </p:pic>
      <p:sp>
        <p:nvSpPr>
          <p:cNvPr id="75" name="ZoneTexte 74">
            <a:extLst>
              <a:ext uri="{FF2B5EF4-FFF2-40B4-BE49-F238E27FC236}">
                <a16:creationId xmlns:a16="http://schemas.microsoft.com/office/drawing/2014/main" id="{78026195-8668-4195-AE51-F1822DA43254}"/>
              </a:ext>
            </a:extLst>
          </p:cNvPr>
          <p:cNvSpPr txBox="1"/>
          <p:nvPr/>
        </p:nvSpPr>
        <p:spPr>
          <a:xfrm>
            <a:off x="5295100" y="4338140"/>
            <a:ext cx="3043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a:t>
            </a:r>
          </a:p>
        </p:txBody>
      </p:sp>
      <p:sp>
        <p:nvSpPr>
          <p:cNvPr id="76" name="ZoneTexte 75">
            <a:extLst>
              <a:ext uri="{FF2B5EF4-FFF2-40B4-BE49-F238E27FC236}">
                <a16:creationId xmlns:a16="http://schemas.microsoft.com/office/drawing/2014/main" id="{FD8F047B-950D-403D-8056-ADE8FA877F5D}"/>
              </a:ext>
            </a:extLst>
          </p:cNvPr>
          <p:cNvSpPr txBox="1"/>
          <p:nvPr/>
        </p:nvSpPr>
        <p:spPr>
          <a:xfrm>
            <a:off x="1666672" y="2828036"/>
            <a:ext cx="3043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a:t>
            </a:r>
          </a:p>
        </p:txBody>
      </p:sp>
      <p:pic>
        <p:nvPicPr>
          <p:cNvPr id="3" name="Content Placeholder 3">
            <a:extLst>
              <a:ext uri="{FF2B5EF4-FFF2-40B4-BE49-F238E27FC236}">
                <a16:creationId xmlns:a16="http://schemas.microsoft.com/office/drawing/2014/main" id="{9E538C5E-2767-6B9C-86B3-208254C265AD}"/>
              </a:ext>
            </a:extLst>
          </p:cNvPr>
          <p:cNvPicPr>
            <a:picLocks noChangeAspect="1"/>
          </p:cNvPicPr>
          <p:nvPr/>
        </p:nvPicPr>
        <p:blipFill>
          <a:blip r:embed="rId4"/>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16780095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7B0670-C7A0-4013-B754-F941C01AC10F}"/>
              </a:ext>
            </a:extLst>
          </p:cNvPr>
          <p:cNvSpPr>
            <a:spLocks noGrp="1"/>
          </p:cNvSpPr>
          <p:nvPr>
            <p:ph type="title"/>
          </p:nvPr>
        </p:nvSpPr>
        <p:spPr/>
        <p:txBody>
          <a:bodyPr/>
          <a:lstStyle/>
          <a:p>
            <a:r>
              <a:rPr lang="fr-FR" dirty="0"/>
              <a:t>Bilan Emissions ammoniac</a:t>
            </a:r>
          </a:p>
        </p:txBody>
      </p:sp>
      <p:graphicFrame>
        <p:nvGraphicFramePr>
          <p:cNvPr id="7" name="Tableau 7">
            <a:extLst>
              <a:ext uri="{FF2B5EF4-FFF2-40B4-BE49-F238E27FC236}">
                <a16:creationId xmlns:a16="http://schemas.microsoft.com/office/drawing/2014/main" id="{C2DE97DE-A105-46F0-BB81-5730B7FA76CE}"/>
              </a:ext>
            </a:extLst>
          </p:cNvPr>
          <p:cNvGraphicFramePr>
            <a:graphicFrameLocks noGrp="1"/>
          </p:cNvGraphicFramePr>
          <p:nvPr/>
        </p:nvGraphicFramePr>
        <p:xfrm>
          <a:off x="1033978" y="1089781"/>
          <a:ext cx="10210967" cy="1285240"/>
        </p:xfrm>
        <a:graphic>
          <a:graphicData uri="http://schemas.openxmlformats.org/drawingml/2006/table">
            <a:tbl>
              <a:tblPr firstRow="1" bandRow="1">
                <a:tableStyleId>{7DF18680-E054-41AD-8BC1-D1AEF772440D}</a:tableStyleId>
              </a:tblPr>
              <a:tblGrid>
                <a:gridCol w="2416793">
                  <a:extLst>
                    <a:ext uri="{9D8B030D-6E8A-4147-A177-3AD203B41FA5}">
                      <a16:colId xmlns:a16="http://schemas.microsoft.com/office/drawing/2014/main" val="1688140591"/>
                    </a:ext>
                  </a:extLst>
                </a:gridCol>
                <a:gridCol w="2082219">
                  <a:extLst>
                    <a:ext uri="{9D8B030D-6E8A-4147-A177-3AD203B41FA5}">
                      <a16:colId xmlns:a16="http://schemas.microsoft.com/office/drawing/2014/main" val="3992363474"/>
                    </a:ext>
                  </a:extLst>
                </a:gridCol>
                <a:gridCol w="427672">
                  <a:extLst>
                    <a:ext uri="{9D8B030D-6E8A-4147-A177-3AD203B41FA5}">
                      <a16:colId xmlns:a16="http://schemas.microsoft.com/office/drawing/2014/main" val="454850328"/>
                    </a:ext>
                  </a:extLst>
                </a:gridCol>
                <a:gridCol w="427672">
                  <a:extLst>
                    <a:ext uri="{9D8B030D-6E8A-4147-A177-3AD203B41FA5}">
                      <a16:colId xmlns:a16="http://schemas.microsoft.com/office/drawing/2014/main" val="3084606177"/>
                    </a:ext>
                  </a:extLst>
                </a:gridCol>
                <a:gridCol w="427672">
                  <a:extLst>
                    <a:ext uri="{9D8B030D-6E8A-4147-A177-3AD203B41FA5}">
                      <a16:colId xmlns:a16="http://schemas.microsoft.com/office/drawing/2014/main" val="2077101109"/>
                    </a:ext>
                  </a:extLst>
                </a:gridCol>
                <a:gridCol w="427672">
                  <a:extLst>
                    <a:ext uri="{9D8B030D-6E8A-4147-A177-3AD203B41FA5}">
                      <a16:colId xmlns:a16="http://schemas.microsoft.com/office/drawing/2014/main" val="80577624"/>
                    </a:ext>
                  </a:extLst>
                </a:gridCol>
                <a:gridCol w="4001267">
                  <a:extLst>
                    <a:ext uri="{9D8B030D-6E8A-4147-A177-3AD203B41FA5}">
                      <a16:colId xmlns:a16="http://schemas.microsoft.com/office/drawing/2014/main" val="457141336"/>
                    </a:ext>
                  </a:extLst>
                </a:gridCol>
              </a:tblGrid>
              <a:tr h="370840">
                <a:tc>
                  <a:txBody>
                    <a:bodyPr/>
                    <a:lstStyle/>
                    <a:p>
                      <a:r>
                        <a:rPr lang="fr-FR" dirty="0"/>
                        <a:t>Aspects du bilan</a:t>
                      </a:r>
                    </a:p>
                  </a:txBody>
                  <a:tcPr/>
                </a:tc>
                <a:tc>
                  <a:txBody>
                    <a:bodyPr/>
                    <a:lstStyle/>
                    <a:p>
                      <a:r>
                        <a:rPr lang="fr-FR" dirty="0"/>
                        <a:t>Indicateurs</a:t>
                      </a:r>
                    </a:p>
                  </a:txBody>
                  <a:tcPr/>
                </a:tc>
                <a:tc gridSpan="4">
                  <a:txBody>
                    <a:bodyPr/>
                    <a:lstStyle/>
                    <a:p>
                      <a:r>
                        <a:rPr lang="fr-FR" dirty="0"/>
                        <a:t>Résultats</a:t>
                      </a: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r>
                        <a:rPr lang="fr-FR" dirty="0"/>
                        <a:t>Facteurs explicatifs</a:t>
                      </a:r>
                    </a:p>
                  </a:txBody>
                  <a:tcPr/>
                </a:tc>
                <a:extLst>
                  <a:ext uri="{0D108BD9-81ED-4DB2-BD59-A6C34878D82A}">
                    <a16:rowId xmlns:a16="http://schemas.microsoft.com/office/drawing/2014/main" val="33784031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Performances des unités de production</a:t>
                      </a:r>
                    </a:p>
                    <a:p>
                      <a:endParaRPr lang="fr-FR" dirty="0"/>
                    </a:p>
                  </a:txBody>
                  <a:tcPr/>
                </a:tc>
                <a:tc>
                  <a:txBody>
                    <a:bodyPr/>
                    <a:lstStyle/>
                    <a:p>
                      <a:r>
                        <a:rPr lang="fr-FR" dirty="0"/>
                        <a:t>Emissions NH3</a:t>
                      </a:r>
                    </a:p>
                  </a:txBody>
                  <a:tcPr/>
                </a:tc>
                <a:tc>
                  <a:txBody>
                    <a:bodyPr/>
                    <a:lstStyle/>
                    <a:p>
                      <a:r>
                        <a:rPr lang="fr-FR" sz="1400" dirty="0"/>
                        <a:t>M</a:t>
                      </a:r>
                    </a:p>
                  </a:txBody>
                  <a:tcPr>
                    <a:solidFill>
                      <a:schemeClr val="accent6">
                        <a:lumMod val="60000"/>
                        <a:lumOff val="40000"/>
                      </a:schemeClr>
                    </a:solidFill>
                  </a:tcPr>
                </a:tc>
                <a:tc>
                  <a:txBody>
                    <a:bodyPr/>
                    <a:lstStyle/>
                    <a:p>
                      <a:r>
                        <a:rPr lang="fr-FR" sz="1400" dirty="0"/>
                        <a:t>G1</a:t>
                      </a:r>
                    </a:p>
                  </a:txBody>
                  <a:tcPr>
                    <a:solidFill>
                      <a:schemeClr val="accent6">
                        <a:lumMod val="60000"/>
                        <a:lumOff val="40000"/>
                      </a:schemeClr>
                    </a:solidFill>
                  </a:tcPr>
                </a:tc>
                <a:tc>
                  <a:txBody>
                    <a:bodyPr/>
                    <a:lstStyle/>
                    <a:p>
                      <a:r>
                        <a:rPr lang="fr-FR" sz="1400" dirty="0"/>
                        <a:t>G2</a:t>
                      </a:r>
                    </a:p>
                  </a:txBody>
                  <a:tcPr>
                    <a:solidFill>
                      <a:schemeClr val="accent2">
                        <a:lumMod val="60000"/>
                        <a:lumOff val="40000"/>
                      </a:schemeClr>
                    </a:solidFill>
                  </a:tcPr>
                </a:tc>
                <a:tc>
                  <a:txBody>
                    <a:bodyPr/>
                    <a:lstStyle/>
                    <a:p>
                      <a:r>
                        <a:rPr lang="fr-FR" sz="1400" dirty="0"/>
                        <a:t>G3</a:t>
                      </a:r>
                    </a:p>
                  </a:txBody>
                  <a:tcPr>
                    <a:solidFill>
                      <a:schemeClr val="accent2">
                        <a:lumMod val="60000"/>
                        <a:lumOff val="40000"/>
                      </a:schemeClr>
                    </a:solidFill>
                  </a:tcPr>
                </a:tc>
                <a:tc>
                  <a:txBody>
                    <a:bodyPr/>
                    <a:lstStyle/>
                    <a:p>
                      <a:pPr marL="0" lvl="3" indent="0"/>
                      <a:r>
                        <a:rPr lang="fr-FR" dirty="0">
                          <a:latin typeface="+mn-lt"/>
                        </a:rPr>
                        <a:t>Résultats liés aux niveaux d’excrétion N et aux systèmes sur paille</a:t>
                      </a:r>
                    </a:p>
                  </a:txBody>
                  <a:tcPr/>
                </a:tc>
                <a:extLst>
                  <a:ext uri="{0D108BD9-81ED-4DB2-BD59-A6C34878D82A}">
                    <a16:rowId xmlns:a16="http://schemas.microsoft.com/office/drawing/2014/main" val="3784658543"/>
                  </a:ext>
                </a:extLst>
              </a:tr>
            </a:tbl>
          </a:graphicData>
        </a:graphic>
      </p:graphicFrame>
      <p:pic>
        <p:nvPicPr>
          <p:cNvPr id="5" name="Picture 2" descr="Afficher l’image source">
            <a:extLst>
              <a:ext uri="{FF2B5EF4-FFF2-40B4-BE49-F238E27FC236}">
                <a16:creationId xmlns:a16="http://schemas.microsoft.com/office/drawing/2014/main" id="{5B3C8F14-14CF-4064-925A-5197DD3BF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1044" y="-2803"/>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3">
            <a:extLst>
              <a:ext uri="{FF2B5EF4-FFF2-40B4-BE49-F238E27FC236}">
                <a16:creationId xmlns:a16="http://schemas.microsoft.com/office/drawing/2014/main" id="{51946115-DDA8-D763-A382-13793523AD78}"/>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7963227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3C204EC-C4D0-418D-A01B-DCC65FDBA8D2}"/>
              </a:ext>
            </a:extLst>
          </p:cNvPr>
          <p:cNvSpPr/>
          <p:nvPr/>
        </p:nvSpPr>
        <p:spPr>
          <a:xfrm>
            <a:off x="928819" y="2277109"/>
            <a:ext cx="370087" cy="210425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63E81E2-4E87-4A2E-ADD2-2A1E7E9B0213}"/>
              </a:ext>
            </a:extLst>
          </p:cNvPr>
          <p:cNvSpPr>
            <a:spLocks noGrp="1"/>
          </p:cNvSpPr>
          <p:nvPr>
            <p:ph type="title"/>
          </p:nvPr>
        </p:nvSpPr>
        <p:spPr/>
        <p:txBody>
          <a:bodyPr/>
          <a:lstStyle/>
          <a:p>
            <a:r>
              <a:rPr lang="fr-FR" dirty="0"/>
              <a:t>Empreinte gaz à effet de serre (1/2)</a:t>
            </a:r>
          </a:p>
        </p:txBody>
      </p:sp>
      <p:graphicFrame>
        <p:nvGraphicFramePr>
          <p:cNvPr id="7" name="Tableau 7">
            <a:extLst>
              <a:ext uri="{FF2B5EF4-FFF2-40B4-BE49-F238E27FC236}">
                <a16:creationId xmlns:a16="http://schemas.microsoft.com/office/drawing/2014/main" id="{1D4E8D24-AAAF-472B-A781-F96CC5805E32}"/>
              </a:ext>
            </a:extLst>
          </p:cNvPr>
          <p:cNvGraphicFramePr>
            <a:graphicFrameLocks noGrp="1"/>
          </p:cNvGraphicFramePr>
          <p:nvPr/>
        </p:nvGraphicFramePr>
        <p:xfrm>
          <a:off x="117695" y="1000636"/>
          <a:ext cx="468943" cy="4389120"/>
        </p:xfrm>
        <a:graphic>
          <a:graphicData uri="http://schemas.openxmlformats.org/drawingml/2006/table">
            <a:tbl>
              <a:tblPr firstRow="1" bandRow="1">
                <a:tableStyleId>{5C22544A-7EE6-4342-B048-85BDC9FD1C3A}</a:tableStyleId>
              </a:tblPr>
              <a:tblGrid>
                <a:gridCol w="468943">
                  <a:extLst>
                    <a:ext uri="{9D8B030D-6E8A-4147-A177-3AD203B41FA5}">
                      <a16:colId xmlns:a16="http://schemas.microsoft.com/office/drawing/2014/main" val="775773947"/>
                    </a:ext>
                  </a:extLst>
                </a:gridCol>
              </a:tblGrid>
              <a:tr h="273901">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1055817"/>
                  </a:ext>
                </a:extLst>
              </a:tr>
              <a:tr h="273901">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148846"/>
                  </a:ext>
                </a:extLst>
              </a:tr>
              <a:tr h="273901">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7053811"/>
                  </a:ext>
                </a:extLst>
              </a:tr>
              <a:tr h="273901">
                <a:tc>
                  <a:txBody>
                    <a:bodyPr/>
                    <a:lstStyle/>
                    <a:p>
                      <a:pPr algn="r"/>
                      <a:r>
                        <a:rPr lang="fr-FR" sz="1200" b="0" dirty="0">
                          <a:solidFill>
                            <a:schemeClr val="tx1"/>
                          </a:solidFill>
                        </a:rPr>
                        <a:t>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2861793"/>
                  </a:ext>
                </a:extLst>
              </a:tr>
              <a:tr h="273901">
                <a:tc>
                  <a:txBody>
                    <a:bodyPr/>
                    <a:lstStyle/>
                    <a:p>
                      <a:pPr algn="r"/>
                      <a:r>
                        <a:rPr lang="fr-FR" sz="1200" b="0" dirty="0">
                          <a:solidFill>
                            <a:schemeClr val="tx1"/>
                          </a:solidFill>
                        </a:rPr>
                        <a:t>5,5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788766"/>
                  </a:ext>
                </a:extLst>
              </a:tr>
              <a:tr h="273901">
                <a:tc>
                  <a:txBody>
                    <a:bodyPr/>
                    <a:lstStyle/>
                    <a:p>
                      <a:pPr algn="r"/>
                      <a:r>
                        <a:rPr lang="fr-FR" sz="1200" b="0" dirty="0">
                          <a:solidFill>
                            <a:schemeClr val="tx1"/>
                          </a:solidFill>
                        </a:rPr>
                        <a:t>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327472"/>
                  </a:ext>
                </a:extLst>
              </a:tr>
              <a:tr h="273901">
                <a:tc>
                  <a:txBody>
                    <a:bodyPr/>
                    <a:lstStyle/>
                    <a:p>
                      <a:pPr algn="r"/>
                      <a:r>
                        <a:rPr lang="fr-FR" sz="1200" b="0" dirty="0">
                          <a:solidFill>
                            <a:schemeClr val="tx1"/>
                          </a:solidFill>
                        </a:rPr>
                        <a:t>4,5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681136"/>
                  </a:ext>
                </a:extLst>
              </a:tr>
              <a:tr h="273901">
                <a:tc>
                  <a:txBody>
                    <a:bodyPr/>
                    <a:lstStyle/>
                    <a:p>
                      <a:pPr algn="r"/>
                      <a:r>
                        <a:rPr lang="fr-FR" sz="1200" b="0" dirty="0">
                          <a:solidFill>
                            <a:schemeClr val="tx1"/>
                          </a:solidFill>
                        </a:rPr>
                        <a:t>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197543"/>
                  </a:ext>
                </a:extLst>
              </a:tr>
              <a:tr h="273901">
                <a:tc>
                  <a:txBody>
                    <a:bodyPr/>
                    <a:lstStyle/>
                    <a:p>
                      <a:pPr algn="r"/>
                      <a:r>
                        <a:rPr lang="fr-FR" sz="1200" dirty="0"/>
                        <a:t>3,5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817384"/>
                  </a:ext>
                </a:extLst>
              </a:tr>
              <a:tr h="273901">
                <a:tc>
                  <a:txBody>
                    <a:bodyPr/>
                    <a:lstStyle/>
                    <a:p>
                      <a:pPr algn="r"/>
                      <a:r>
                        <a:rPr lang="fr-FR" sz="1200" dirty="0"/>
                        <a:t>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080008"/>
                  </a:ext>
                </a:extLst>
              </a:tr>
              <a:tr h="273901">
                <a:tc>
                  <a:txBody>
                    <a:bodyPr/>
                    <a:lstStyle/>
                    <a:p>
                      <a:pPr algn="r"/>
                      <a:r>
                        <a:rPr lang="fr-FR" sz="1200" dirty="0"/>
                        <a:t>2,5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96759"/>
                  </a:ext>
                </a:extLst>
              </a:tr>
              <a:tr h="273901">
                <a:tc>
                  <a:txBody>
                    <a:bodyPr/>
                    <a:lstStyle/>
                    <a:p>
                      <a:pPr algn="r"/>
                      <a:r>
                        <a:rPr lang="fr-FR" sz="1200" dirty="0"/>
                        <a:t>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523400"/>
                  </a:ext>
                </a:extLst>
              </a:tr>
              <a:tr h="273901">
                <a:tc>
                  <a:txBody>
                    <a:bodyPr/>
                    <a:lstStyle/>
                    <a:p>
                      <a:pPr algn="r"/>
                      <a:r>
                        <a:rPr lang="fr-FR" sz="1200" dirty="0"/>
                        <a:t>1,5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59871"/>
                  </a:ext>
                </a:extLst>
              </a:tr>
              <a:tr h="273901">
                <a:tc>
                  <a:txBody>
                    <a:bodyPr/>
                    <a:lstStyle/>
                    <a:p>
                      <a:pPr algn="r"/>
                      <a:r>
                        <a:rPr lang="fr-FR" sz="1200" dirty="0"/>
                        <a:t>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323553"/>
                  </a:ext>
                </a:extLst>
              </a:tr>
              <a:tr h="273901">
                <a:tc>
                  <a:txBody>
                    <a:bodyPr/>
                    <a:lstStyle/>
                    <a:p>
                      <a:pPr algn="r"/>
                      <a:r>
                        <a:rPr lang="fr-FR" sz="1200" dirty="0"/>
                        <a:t>0,5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537207"/>
                  </a:ext>
                </a:extLst>
              </a:tr>
              <a:tr h="273901">
                <a:tc>
                  <a:txBody>
                    <a:bodyPr/>
                    <a:lstStyle/>
                    <a:p>
                      <a:pPr algn="r"/>
                      <a:r>
                        <a:rPr lang="fr-FR" sz="1200" dirty="0"/>
                        <a:t>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596347"/>
                  </a:ext>
                </a:extLst>
              </a:tr>
            </a:tbl>
          </a:graphicData>
        </a:graphic>
      </p:graphicFrame>
      <p:cxnSp>
        <p:nvCxnSpPr>
          <p:cNvPr id="13" name="Connecteur droit 12">
            <a:extLst>
              <a:ext uri="{FF2B5EF4-FFF2-40B4-BE49-F238E27FC236}">
                <a16:creationId xmlns:a16="http://schemas.microsoft.com/office/drawing/2014/main" id="{A6B26588-1E72-4E1B-95A9-A03FD97512BE}"/>
              </a:ext>
            </a:extLst>
          </p:cNvPr>
          <p:cNvCxnSpPr>
            <a:cxnSpLocks/>
          </p:cNvCxnSpPr>
          <p:nvPr/>
        </p:nvCxnSpPr>
        <p:spPr>
          <a:xfrm>
            <a:off x="920775" y="4002848"/>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670576B-8937-4A7E-AA14-CCB9F3366151}"/>
              </a:ext>
            </a:extLst>
          </p:cNvPr>
          <p:cNvSpPr/>
          <p:nvPr/>
        </p:nvSpPr>
        <p:spPr>
          <a:xfrm>
            <a:off x="1625121" y="3861334"/>
            <a:ext cx="370087" cy="520029"/>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D0816D4-7A40-4190-9B8A-2F26DE2D4130}"/>
              </a:ext>
            </a:extLst>
          </p:cNvPr>
          <p:cNvSpPr/>
          <p:nvPr/>
        </p:nvSpPr>
        <p:spPr>
          <a:xfrm>
            <a:off x="2355551" y="3579500"/>
            <a:ext cx="370087" cy="565938"/>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B562493-C842-4E73-8F52-412DD3454E21}"/>
              </a:ext>
            </a:extLst>
          </p:cNvPr>
          <p:cNvSpPr/>
          <p:nvPr/>
        </p:nvSpPr>
        <p:spPr>
          <a:xfrm>
            <a:off x="3154019" y="2277109"/>
            <a:ext cx="370087" cy="186833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Connecteur droit 21">
            <a:extLst>
              <a:ext uri="{FF2B5EF4-FFF2-40B4-BE49-F238E27FC236}">
                <a16:creationId xmlns:a16="http://schemas.microsoft.com/office/drawing/2014/main" id="{4C6ACD42-93B9-486B-A041-044A82F4A6C3}"/>
              </a:ext>
            </a:extLst>
          </p:cNvPr>
          <p:cNvCxnSpPr>
            <a:cxnSpLocks/>
          </p:cNvCxnSpPr>
          <p:nvPr/>
        </p:nvCxnSpPr>
        <p:spPr>
          <a:xfrm>
            <a:off x="1625120" y="4002848"/>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30B0ADAE-1BBF-40BD-9A04-981D59ABD014}"/>
              </a:ext>
            </a:extLst>
          </p:cNvPr>
          <p:cNvCxnSpPr>
            <a:cxnSpLocks/>
          </p:cNvCxnSpPr>
          <p:nvPr/>
        </p:nvCxnSpPr>
        <p:spPr>
          <a:xfrm>
            <a:off x="2352892" y="3922202"/>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ABEF5008-47E1-474F-AC08-6E0A13E279E5}"/>
              </a:ext>
            </a:extLst>
          </p:cNvPr>
          <p:cNvCxnSpPr>
            <a:cxnSpLocks/>
          </p:cNvCxnSpPr>
          <p:nvPr/>
        </p:nvCxnSpPr>
        <p:spPr>
          <a:xfrm>
            <a:off x="3162389" y="3658083"/>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3C5A7851-E534-46DB-B219-50D3DEEC5EBA}"/>
              </a:ext>
            </a:extLst>
          </p:cNvPr>
          <p:cNvSpPr txBox="1"/>
          <p:nvPr/>
        </p:nvSpPr>
        <p:spPr>
          <a:xfrm>
            <a:off x="807541"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sp>
        <p:nvSpPr>
          <p:cNvPr id="27" name="Rectangle 26">
            <a:extLst>
              <a:ext uri="{FF2B5EF4-FFF2-40B4-BE49-F238E27FC236}">
                <a16:creationId xmlns:a16="http://schemas.microsoft.com/office/drawing/2014/main" id="{4434D295-173A-4C94-9618-EA769443C6B4}"/>
              </a:ext>
            </a:extLst>
          </p:cNvPr>
          <p:cNvSpPr/>
          <p:nvPr/>
        </p:nvSpPr>
        <p:spPr>
          <a:xfrm>
            <a:off x="6224959" y="2529452"/>
            <a:ext cx="370087" cy="95397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8" name="Tableau 7">
            <a:extLst>
              <a:ext uri="{FF2B5EF4-FFF2-40B4-BE49-F238E27FC236}">
                <a16:creationId xmlns:a16="http://schemas.microsoft.com/office/drawing/2014/main" id="{6F9407C6-E075-4EF6-BF5C-B6F3B97567AB}"/>
              </a:ext>
            </a:extLst>
          </p:cNvPr>
          <p:cNvGraphicFramePr>
            <a:graphicFrameLocks noGrp="1"/>
          </p:cNvGraphicFramePr>
          <p:nvPr/>
        </p:nvGraphicFramePr>
        <p:xfrm>
          <a:off x="5438078" y="926108"/>
          <a:ext cx="473825" cy="4429347"/>
        </p:xfrm>
        <a:graphic>
          <a:graphicData uri="http://schemas.openxmlformats.org/drawingml/2006/table">
            <a:tbl>
              <a:tblPr firstRow="1" bandRow="1">
                <a:tableStyleId>{5C22544A-7EE6-4342-B048-85BDC9FD1C3A}</a:tableStyleId>
              </a:tblPr>
              <a:tblGrid>
                <a:gridCol w="473825">
                  <a:extLst>
                    <a:ext uri="{9D8B030D-6E8A-4147-A177-3AD203B41FA5}">
                      <a16:colId xmlns:a16="http://schemas.microsoft.com/office/drawing/2014/main" val="775773947"/>
                    </a:ext>
                  </a:extLst>
                </a:gridCol>
              </a:tblGrid>
              <a:tr h="340719">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6249074"/>
                  </a:ext>
                </a:extLst>
              </a:tr>
              <a:tr h="340719">
                <a:tc>
                  <a:txBody>
                    <a:bodyPr/>
                    <a:lstStyle/>
                    <a:p>
                      <a:pPr algn="r"/>
                      <a:endParaRPr lang="fr-FR" sz="1200" b="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9433"/>
                  </a:ext>
                </a:extLst>
              </a:tr>
              <a:tr h="340719">
                <a:tc>
                  <a:txBody>
                    <a:bodyPr/>
                    <a:lstStyle/>
                    <a:p>
                      <a:pPr algn="r"/>
                      <a:r>
                        <a:rPr lang="fr-FR" sz="1200" b="0" dirty="0">
                          <a:solidFill>
                            <a:schemeClr val="tx1"/>
                          </a:solidFill>
                        </a:rPr>
                        <a:t>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327472"/>
                  </a:ext>
                </a:extLst>
              </a:tr>
              <a:tr h="340719">
                <a:tc>
                  <a:txBody>
                    <a:bodyPr/>
                    <a:lstStyle/>
                    <a:p>
                      <a:pPr algn="r"/>
                      <a:r>
                        <a:rPr lang="fr-FR" sz="1200" b="0" dirty="0">
                          <a:solidFill>
                            <a:schemeClr val="tx1"/>
                          </a:solidFill>
                        </a:rPr>
                        <a:t>5,5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681136"/>
                  </a:ext>
                </a:extLst>
              </a:tr>
              <a:tr h="340719">
                <a:tc>
                  <a:txBody>
                    <a:bodyPr/>
                    <a:lstStyle/>
                    <a:p>
                      <a:pPr algn="r"/>
                      <a:r>
                        <a:rPr lang="fr-FR" sz="1200" b="0" dirty="0">
                          <a:solidFill>
                            <a:schemeClr val="tx1"/>
                          </a:solidFill>
                        </a:rPr>
                        <a:t>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197543"/>
                  </a:ext>
                </a:extLst>
              </a:tr>
              <a:tr h="340719">
                <a:tc>
                  <a:txBody>
                    <a:bodyPr/>
                    <a:lstStyle/>
                    <a:p>
                      <a:pPr algn="r"/>
                      <a:r>
                        <a:rPr lang="fr-FR" sz="1200" b="0" dirty="0">
                          <a:solidFill>
                            <a:schemeClr val="tx1"/>
                          </a:solidFill>
                        </a:rPr>
                        <a:t>4,5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817384"/>
                  </a:ext>
                </a:extLst>
              </a:tr>
              <a:tr h="340719">
                <a:tc>
                  <a:txBody>
                    <a:bodyPr/>
                    <a:lstStyle/>
                    <a:p>
                      <a:pPr algn="r"/>
                      <a:r>
                        <a:rPr lang="fr-FR" sz="1200" b="0" dirty="0">
                          <a:solidFill>
                            <a:schemeClr val="tx1"/>
                          </a:solidFill>
                        </a:rPr>
                        <a:t>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080008"/>
                  </a:ext>
                </a:extLst>
              </a:tr>
              <a:tr h="340719">
                <a:tc>
                  <a:txBody>
                    <a:bodyPr/>
                    <a:lstStyle/>
                    <a:p>
                      <a:pPr algn="r"/>
                      <a:r>
                        <a:rPr lang="fr-FR" sz="1200" dirty="0"/>
                        <a:t>3,5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96759"/>
                  </a:ext>
                </a:extLst>
              </a:tr>
              <a:tr h="340719">
                <a:tc>
                  <a:txBody>
                    <a:bodyPr/>
                    <a:lstStyle/>
                    <a:p>
                      <a:pPr algn="r"/>
                      <a:r>
                        <a:rPr lang="fr-FR" sz="1200" dirty="0"/>
                        <a:t>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523400"/>
                  </a:ext>
                </a:extLst>
              </a:tr>
              <a:tr h="340719">
                <a:tc>
                  <a:txBody>
                    <a:bodyPr/>
                    <a:lstStyle/>
                    <a:p>
                      <a:pPr algn="r"/>
                      <a:r>
                        <a:rPr lang="fr-FR" sz="1200" dirty="0"/>
                        <a:t>2,5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59871"/>
                  </a:ext>
                </a:extLst>
              </a:tr>
              <a:tr h="340719">
                <a:tc>
                  <a:txBody>
                    <a:bodyPr/>
                    <a:lstStyle/>
                    <a:p>
                      <a:pPr algn="r"/>
                      <a:r>
                        <a:rPr lang="fr-FR" sz="1200" dirty="0"/>
                        <a:t>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323553"/>
                  </a:ext>
                </a:extLst>
              </a:tr>
              <a:tr h="340719">
                <a:tc>
                  <a:txBody>
                    <a:bodyPr/>
                    <a:lstStyle/>
                    <a:p>
                      <a:pPr algn="r"/>
                      <a:r>
                        <a:rPr lang="fr-FR" sz="1200" dirty="0"/>
                        <a:t>1,5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537207"/>
                  </a:ext>
                </a:extLst>
              </a:tr>
              <a:tr h="340719">
                <a:tc>
                  <a:txBody>
                    <a:bodyPr/>
                    <a:lstStyle/>
                    <a:p>
                      <a:pPr algn="r"/>
                      <a:r>
                        <a:rPr lang="fr-FR" sz="1200" dirty="0"/>
                        <a:t>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596347"/>
                  </a:ext>
                </a:extLst>
              </a:tr>
            </a:tbl>
          </a:graphicData>
        </a:graphic>
      </p:graphicFrame>
      <p:cxnSp>
        <p:nvCxnSpPr>
          <p:cNvPr id="29" name="Connecteur droit 28">
            <a:extLst>
              <a:ext uri="{FF2B5EF4-FFF2-40B4-BE49-F238E27FC236}">
                <a16:creationId xmlns:a16="http://schemas.microsoft.com/office/drawing/2014/main" id="{982BF7F5-9890-4C5E-94B5-669957032F2A}"/>
              </a:ext>
            </a:extLst>
          </p:cNvPr>
          <p:cNvCxnSpPr>
            <a:cxnSpLocks/>
          </p:cNvCxnSpPr>
          <p:nvPr/>
        </p:nvCxnSpPr>
        <p:spPr>
          <a:xfrm>
            <a:off x="6224959" y="2753822"/>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EB57A78-6251-4194-B094-8D1288A293A2}"/>
              </a:ext>
            </a:extLst>
          </p:cNvPr>
          <p:cNvSpPr/>
          <p:nvPr/>
        </p:nvSpPr>
        <p:spPr>
          <a:xfrm>
            <a:off x="6921261" y="2529453"/>
            <a:ext cx="370087" cy="70360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6C98A08-1376-4104-8DB7-B5A017FD9C5E}"/>
              </a:ext>
            </a:extLst>
          </p:cNvPr>
          <p:cNvSpPr/>
          <p:nvPr/>
        </p:nvSpPr>
        <p:spPr>
          <a:xfrm>
            <a:off x="7651691" y="2732318"/>
            <a:ext cx="370087" cy="75111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eur droit 32">
            <a:extLst>
              <a:ext uri="{FF2B5EF4-FFF2-40B4-BE49-F238E27FC236}">
                <a16:creationId xmlns:a16="http://schemas.microsoft.com/office/drawing/2014/main" id="{AA2E419E-C954-4756-A473-8265BCD99745}"/>
              </a:ext>
            </a:extLst>
          </p:cNvPr>
          <p:cNvCxnSpPr>
            <a:cxnSpLocks/>
          </p:cNvCxnSpPr>
          <p:nvPr/>
        </p:nvCxnSpPr>
        <p:spPr>
          <a:xfrm>
            <a:off x="6910137" y="2836785"/>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4FFA74CC-1309-4FA3-8637-EC7CF2862A2E}"/>
              </a:ext>
            </a:extLst>
          </p:cNvPr>
          <p:cNvCxnSpPr>
            <a:cxnSpLocks/>
          </p:cNvCxnSpPr>
          <p:nvPr/>
        </p:nvCxnSpPr>
        <p:spPr>
          <a:xfrm>
            <a:off x="7667897" y="3107874"/>
            <a:ext cx="37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2FE78F5C-130A-486A-A044-64A584B0B27B}"/>
              </a:ext>
            </a:extLst>
          </p:cNvPr>
          <p:cNvSpPr txBox="1"/>
          <p:nvPr/>
        </p:nvSpPr>
        <p:spPr>
          <a:xfrm>
            <a:off x="6074218" y="912522"/>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Plage de variation et moyenne (pondérée*)</a:t>
            </a:r>
          </a:p>
        </p:txBody>
      </p:sp>
      <p:cxnSp>
        <p:nvCxnSpPr>
          <p:cNvPr id="131" name="Connecteur droit 130">
            <a:extLst>
              <a:ext uri="{FF2B5EF4-FFF2-40B4-BE49-F238E27FC236}">
                <a16:creationId xmlns:a16="http://schemas.microsoft.com/office/drawing/2014/main" id="{69840AB5-FC69-412A-A9F7-FA6FC7239F0B}"/>
              </a:ext>
            </a:extLst>
          </p:cNvPr>
          <p:cNvCxnSpPr>
            <a:cxnSpLocks/>
          </p:cNvCxnSpPr>
          <p:nvPr/>
        </p:nvCxnSpPr>
        <p:spPr>
          <a:xfrm>
            <a:off x="631655" y="1051021"/>
            <a:ext cx="8568" cy="420665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2" name="Connecteur droit 131">
            <a:extLst>
              <a:ext uri="{FF2B5EF4-FFF2-40B4-BE49-F238E27FC236}">
                <a16:creationId xmlns:a16="http://schemas.microsoft.com/office/drawing/2014/main" id="{4F035918-A12E-4C1D-B642-ACF8B863DA7E}"/>
              </a:ext>
            </a:extLst>
          </p:cNvPr>
          <p:cNvCxnSpPr>
            <a:cxnSpLocks/>
          </p:cNvCxnSpPr>
          <p:nvPr/>
        </p:nvCxnSpPr>
        <p:spPr>
          <a:xfrm flipH="1">
            <a:off x="5928656" y="1000636"/>
            <a:ext cx="50682" cy="425656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3" name="Connecteur droit 132">
            <a:extLst>
              <a:ext uri="{FF2B5EF4-FFF2-40B4-BE49-F238E27FC236}">
                <a16:creationId xmlns:a16="http://schemas.microsoft.com/office/drawing/2014/main" id="{AF69E200-BAC8-4A4E-98B5-FD6B41DA3720}"/>
              </a:ext>
            </a:extLst>
          </p:cNvPr>
          <p:cNvCxnSpPr>
            <a:cxnSpLocks/>
          </p:cNvCxnSpPr>
          <p:nvPr/>
        </p:nvCxnSpPr>
        <p:spPr>
          <a:xfrm flipH="1">
            <a:off x="638327"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55DD7CD2-641E-4A1A-A542-0C6808693EAE}"/>
              </a:ext>
            </a:extLst>
          </p:cNvPr>
          <p:cNvCxnSpPr>
            <a:cxnSpLocks/>
          </p:cNvCxnSpPr>
          <p:nvPr/>
        </p:nvCxnSpPr>
        <p:spPr>
          <a:xfrm flipH="1">
            <a:off x="5953668" y="5257196"/>
            <a:ext cx="327093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6" name="ZoneTexte 135">
            <a:extLst>
              <a:ext uri="{FF2B5EF4-FFF2-40B4-BE49-F238E27FC236}">
                <a16:creationId xmlns:a16="http://schemas.microsoft.com/office/drawing/2014/main" id="{0F4A9020-FB9C-4F0C-9BCB-D934175D88D1}"/>
              </a:ext>
            </a:extLst>
          </p:cNvPr>
          <p:cNvSpPr txBox="1"/>
          <p:nvPr/>
        </p:nvSpPr>
        <p:spPr>
          <a:xfrm>
            <a:off x="875398" y="52330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7" name="ZoneTexte 136">
            <a:extLst>
              <a:ext uri="{FF2B5EF4-FFF2-40B4-BE49-F238E27FC236}">
                <a16:creationId xmlns:a16="http://schemas.microsoft.com/office/drawing/2014/main" id="{EBE6B5D2-973B-4A3A-BDBD-406C34FDFD94}"/>
              </a:ext>
            </a:extLst>
          </p:cNvPr>
          <p:cNvSpPr txBox="1"/>
          <p:nvPr/>
        </p:nvSpPr>
        <p:spPr>
          <a:xfrm>
            <a:off x="6171538" y="5246925"/>
            <a:ext cx="351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G1               G2                  G3</a:t>
            </a:r>
          </a:p>
        </p:txBody>
      </p:sp>
      <p:sp>
        <p:nvSpPr>
          <p:cNvPr id="138" name="ZoneTexte 137">
            <a:extLst>
              <a:ext uri="{FF2B5EF4-FFF2-40B4-BE49-F238E27FC236}">
                <a16:creationId xmlns:a16="http://schemas.microsoft.com/office/drawing/2014/main" id="{12A2A855-5204-4D2C-A522-F1228C894C79}"/>
              </a:ext>
            </a:extLst>
          </p:cNvPr>
          <p:cNvSpPr txBox="1"/>
          <p:nvPr/>
        </p:nvSpPr>
        <p:spPr>
          <a:xfrm>
            <a:off x="640224" y="5590670"/>
            <a:ext cx="33200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Porc charcutier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(kg eq CO2/kg PC)</a:t>
            </a:r>
          </a:p>
        </p:txBody>
      </p:sp>
      <p:sp>
        <p:nvSpPr>
          <p:cNvPr id="139" name="ZoneTexte 138">
            <a:extLst>
              <a:ext uri="{FF2B5EF4-FFF2-40B4-BE49-F238E27FC236}">
                <a16:creationId xmlns:a16="http://schemas.microsoft.com/office/drawing/2014/main" id="{C424EE19-B616-4BFF-BBA8-74F1FE484B82}"/>
              </a:ext>
            </a:extLst>
          </p:cNvPr>
          <p:cNvSpPr txBox="1"/>
          <p:nvPr/>
        </p:nvSpPr>
        <p:spPr>
          <a:xfrm>
            <a:off x="6171539" y="5569151"/>
            <a:ext cx="31952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Porcelets sevrés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(kg eq CO2/kg porcelet sevré)</a:t>
            </a:r>
          </a:p>
        </p:txBody>
      </p:sp>
      <p:sp>
        <p:nvSpPr>
          <p:cNvPr id="141" name="ZoneTexte 140">
            <a:extLst>
              <a:ext uri="{FF2B5EF4-FFF2-40B4-BE49-F238E27FC236}">
                <a16:creationId xmlns:a16="http://schemas.microsoft.com/office/drawing/2014/main" id="{AA529E29-3D6F-4635-BB33-ED9056667F6F}"/>
              </a:ext>
            </a:extLst>
          </p:cNvPr>
          <p:cNvSpPr txBox="1"/>
          <p:nvPr/>
        </p:nvSpPr>
        <p:spPr>
          <a:xfrm>
            <a:off x="6179513" y="2490667"/>
            <a:ext cx="4459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4,69</a:t>
            </a:r>
          </a:p>
        </p:txBody>
      </p:sp>
      <p:sp>
        <p:nvSpPr>
          <p:cNvPr id="142" name="ZoneTexte 141">
            <a:extLst>
              <a:ext uri="{FF2B5EF4-FFF2-40B4-BE49-F238E27FC236}">
                <a16:creationId xmlns:a16="http://schemas.microsoft.com/office/drawing/2014/main" id="{C4D42F9D-D8E1-4556-BEB9-C6F4BB085CFD}"/>
              </a:ext>
            </a:extLst>
          </p:cNvPr>
          <p:cNvSpPr txBox="1"/>
          <p:nvPr/>
        </p:nvSpPr>
        <p:spPr>
          <a:xfrm>
            <a:off x="6876797" y="2588672"/>
            <a:ext cx="4590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4,56</a:t>
            </a:r>
          </a:p>
        </p:txBody>
      </p:sp>
      <p:sp>
        <p:nvSpPr>
          <p:cNvPr id="143" name="ZoneTexte 142">
            <a:extLst>
              <a:ext uri="{FF2B5EF4-FFF2-40B4-BE49-F238E27FC236}">
                <a16:creationId xmlns:a16="http://schemas.microsoft.com/office/drawing/2014/main" id="{49FB4802-375F-43A7-B812-D4937F085F82}"/>
              </a:ext>
            </a:extLst>
          </p:cNvPr>
          <p:cNvSpPr txBox="1"/>
          <p:nvPr/>
        </p:nvSpPr>
        <p:spPr>
          <a:xfrm>
            <a:off x="7617562" y="2837283"/>
            <a:ext cx="4590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4,19</a:t>
            </a:r>
          </a:p>
        </p:txBody>
      </p:sp>
      <p:sp>
        <p:nvSpPr>
          <p:cNvPr id="145" name="ZoneTexte 144">
            <a:extLst>
              <a:ext uri="{FF2B5EF4-FFF2-40B4-BE49-F238E27FC236}">
                <a16:creationId xmlns:a16="http://schemas.microsoft.com/office/drawing/2014/main" id="{24809F0C-02D6-419A-A00A-7CAAA177D467}"/>
              </a:ext>
            </a:extLst>
          </p:cNvPr>
          <p:cNvSpPr txBox="1"/>
          <p:nvPr/>
        </p:nvSpPr>
        <p:spPr>
          <a:xfrm>
            <a:off x="894393" y="3710305"/>
            <a:ext cx="5093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2,22</a:t>
            </a:r>
          </a:p>
        </p:txBody>
      </p:sp>
      <p:sp>
        <p:nvSpPr>
          <p:cNvPr id="146" name="ZoneTexte 145">
            <a:extLst>
              <a:ext uri="{FF2B5EF4-FFF2-40B4-BE49-F238E27FC236}">
                <a16:creationId xmlns:a16="http://schemas.microsoft.com/office/drawing/2014/main" id="{B5476596-3B14-42E5-8B92-352518CEB99D}"/>
              </a:ext>
            </a:extLst>
          </p:cNvPr>
          <p:cNvSpPr txBox="1"/>
          <p:nvPr/>
        </p:nvSpPr>
        <p:spPr>
          <a:xfrm>
            <a:off x="1587502" y="3660592"/>
            <a:ext cx="5093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2,17</a:t>
            </a:r>
          </a:p>
        </p:txBody>
      </p:sp>
      <p:sp>
        <p:nvSpPr>
          <p:cNvPr id="147" name="ZoneTexte 146">
            <a:extLst>
              <a:ext uri="{FF2B5EF4-FFF2-40B4-BE49-F238E27FC236}">
                <a16:creationId xmlns:a16="http://schemas.microsoft.com/office/drawing/2014/main" id="{6A899512-9E8C-447C-B13A-DFAC76BEB9AE}"/>
              </a:ext>
            </a:extLst>
          </p:cNvPr>
          <p:cNvSpPr txBox="1"/>
          <p:nvPr/>
        </p:nvSpPr>
        <p:spPr>
          <a:xfrm>
            <a:off x="2308200" y="3664770"/>
            <a:ext cx="5144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2,33</a:t>
            </a:r>
          </a:p>
        </p:txBody>
      </p:sp>
      <p:sp>
        <p:nvSpPr>
          <p:cNvPr id="148" name="ZoneTexte 147">
            <a:extLst>
              <a:ext uri="{FF2B5EF4-FFF2-40B4-BE49-F238E27FC236}">
                <a16:creationId xmlns:a16="http://schemas.microsoft.com/office/drawing/2014/main" id="{4C13578D-00E8-44AB-8295-5E01EEEC9305}"/>
              </a:ext>
            </a:extLst>
          </p:cNvPr>
          <p:cNvSpPr txBox="1"/>
          <p:nvPr/>
        </p:nvSpPr>
        <p:spPr>
          <a:xfrm>
            <a:off x="3124949" y="3398982"/>
            <a:ext cx="4449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2,83</a:t>
            </a:r>
          </a:p>
        </p:txBody>
      </p:sp>
      <p:pic>
        <p:nvPicPr>
          <p:cNvPr id="3" name="Content Placeholder 3">
            <a:extLst>
              <a:ext uri="{FF2B5EF4-FFF2-40B4-BE49-F238E27FC236}">
                <a16:creationId xmlns:a16="http://schemas.microsoft.com/office/drawing/2014/main" id="{DE06DBA4-0565-29D3-9B93-255BF700F62D}"/>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36528264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3E81E2-4E87-4A2E-ADD2-2A1E7E9B0213}"/>
              </a:ext>
            </a:extLst>
          </p:cNvPr>
          <p:cNvSpPr>
            <a:spLocks noGrp="1"/>
          </p:cNvSpPr>
          <p:nvPr>
            <p:ph type="title"/>
          </p:nvPr>
        </p:nvSpPr>
        <p:spPr/>
        <p:txBody>
          <a:bodyPr/>
          <a:lstStyle/>
          <a:p>
            <a:r>
              <a:rPr lang="fr-FR" dirty="0"/>
              <a:t>Empreinte gaz à effet de serre (2/2)</a:t>
            </a:r>
          </a:p>
        </p:txBody>
      </p:sp>
      <p:grpSp>
        <p:nvGrpSpPr>
          <p:cNvPr id="103" name="Groupe 102">
            <a:extLst>
              <a:ext uri="{FF2B5EF4-FFF2-40B4-BE49-F238E27FC236}">
                <a16:creationId xmlns:a16="http://schemas.microsoft.com/office/drawing/2014/main" id="{DFA345DE-754A-40EF-BA3A-C4C5494FC4CB}"/>
              </a:ext>
            </a:extLst>
          </p:cNvPr>
          <p:cNvGrpSpPr/>
          <p:nvPr/>
        </p:nvGrpSpPr>
        <p:grpSpPr>
          <a:xfrm>
            <a:off x="4655252" y="3254829"/>
            <a:ext cx="2987041" cy="3045824"/>
            <a:chOff x="1924593" y="1406433"/>
            <a:chExt cx="2987041" cy="3045824"/>
          </a:xfrm>
        </p:grpSpPr>
        <p:sp>
          <p:nvSpPr>
            <p:cNvPr id="104" name="Arc partiel 103">
              <a:extLst>
                <a:ext uri="{FF2B5EF4-FFF2-40B4-BE49-F238E27FC236}">
                  <a16:creationId xmlns:a16="http://schemas.microsoft.com/office/drawing/2014/main" id="{76028928-F11D-4C70-8B1F-ADBC4F874338}"/>
                </a:ext>
              </a:extLst>
            </p:cNvPr>
            <p:cNvSpPr/>
            <p:nvPr/>
          </p:nvSpPr>
          <p:spPr>
            <a:xfrm>
              <a:off x="1924593" y="1449978"/>
              <a:ext cx="2934787" cy="2995748"/>
            </a:xfrm>
            <a:prstGeom prst="pie">
              <a:avLst>
                <a:gd name="adj1" fmla="val 15011748"/>
                <a:gd name="adj2" fmla="val 1606510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Arc partiel 104">
              <a:extLst>
                <a:ext uri="{FF2B5EF4-FFF2-40B4-BE49-F238E27FC236}">
                  <a16:creationId xmlns:a16="http://schemas.microsoft.com/office/drawing/2014/main" id="{12E89A41-88BF-4D42-9BCF-67FA193CF0D5}"/>
                </a:ext>
              </a:extLst>
            </p:cNvPr>
            <p:cNvSpPr/>
            <p:nvPr/>
          </p:nvSpPr>
          <p:spPr>
            <a:xfrm>
              <a:off x="1933302" y="1443445"/>
              <a:ext cx="2934787" cy="2995748"/>
            </a:xfrm>
            <a:prstGeom prst="pie">
              <a:avLst>
                <a:gd name="adj1" fmla="val 13848349"/>
                <a:gd name="adj2" fmla="val 14964445"/>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Arc partiel 105">
              <a:extLst>
                <a:ext uri="{FF2B5EF4-FFF2-40B4-BE49-F238E27FC236}">
                  <a16:creationId xmlns:a16="http://schemas.microsoft.com/office/drawing/2014/main" id="{FE57899F-1317-4EBA-98C0-A40035B13F50}"/>
                </a:ext>
              </a:extLst>
            </p:cNvPr>
            <p:cNvSpPr/>
            <p:nvPr/>
          </p:nvSpPr>
          <p:spPr>
            <a:xfrm>
              <a:off x="1959429" y="1421673"/>
              <a:ext cx="2934787" cy="2995748"/>
            </a:xfrm>
            <a:prstGeom prst="pie">
              <a:avLst>
                <a:gd name="adj1" fmla="val 12745708"/>
                <a:gd name="adj2" fmla="val 1374420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Arc partiel 106">
              <a:extLst>
                <a:ext uri="{FF2B5EF4-FFF2-40B4-BE49-F238E27FC236}">
                  <a16:creationId xmlns:a16="http://schemas.microsoft.com/office/drawing/2014/main" id="{C2A9FE66-8F06-47E2-BA95-BCF72631BB63}"/>
                </a:ext>
              </a:extLst>
            </p:cNvPr>
            <p:cNvSpPr/>
            <p:nvPr/>
          </p:nvSpPr>
          <p:spPr>
            <a:xfrm>
              <a:off x="1976847" y="1406433"/>
              <a:ext cx="2934787" cy="2995748"/>
            </a:xfrm>
            <a:prstGeom prst="pie">
              <a:avLst>
                <a:gd name="adj1" fmla="val 11737672"/>
                <a:gd name="adj2" fmla="val 1269335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Arc partiel 107">
              <a:extLst>
                <a:ext uri="{FF2B5EF4-FFF2-40B4-BE49-F238E27FC236}">
                  <a16:creationId xmlns:a16="http://schemas.microsoft.com/office/drawing/2014/main" id="{6DD32B52-B9BA-493F-9F20-9DDA30E7B7E2}"/>
                </a:ext>
              </a:extLst>
            </p:cNvPr>
            <p:cNvSpPr/>
            <p:nvPr/>
          </p:nvSpPr>
          <p:spPr>
            <a:xfrm>
              <a:off x="1976847" y="1406433"/>
              <a:ext cx="2934787" cy="2995748"/>
            </a:xfrm>
            <a:prstGeom prst="pie">
              <a:avLst>
                <a:gd name="adj1" fmla="val 10705834"/>
                <a:gd name="adj2" fmla="val 1173938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Arc partiel 108">
              <a:extLst>
                <a:ext uri="{FF2B5EF4-FFF2-40B4-BE49-F238E27FC236}">
                  <a16:creationId xmlns:a16="http://schemas.microsoft.com/office/drawing/2014/main" id="{E97A4EB8-9A66-45EA-9118-1117F607D6FF}"/>
                </a:ext>
              </a:extLst>
            </p:cNvPr>
            <p:cNvSpPr/>
            <p:nvPr/>
          </p:nvSpPr>
          <p:spPr>
            <a:xfrm rot="21368256" flipH="1">
              <a:off x="1976843" y="1449978"/>
              <a:ext cx="2821574" cy="2995748"/>
            </a:xfrm>
            <a:prstGeom prst="pie">
              <a:avLst>
                <a:gd name="adj1" fmla="val 14898122"/>
                <a:gd name="adj2" fmla="val 16065102"/>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Arc partiel 109">
              <a:extLst>
                <a:ext uri="{FF2B5EF4-FFF2-40B4-BE49-F238E27FC236}">
                  <a16:creationId xmlns:a16="http://schemas.microsoft.com/office/drawing/2014/main" id="{C73DD079-035A-411B-9C58-DD6FB658DDEF}"/>
                </a:ext>
              </a:extLst>
            </p:cNvPr>
            <p:cNvSpPr/>
            <p:nvPr/>
          </p:nvSpPr>
          <p:spPr>
            <a:xfrm rot="21368256" flipH="1">
              <a:off x="1976843" y="1443445"/>
              <a:ext cx="2821574" cy="2995748"/>
            </a:xfrm>
            <a:prstGeom prst="pie">
              <a:avLst>
                <a:gd name="adj1" fmla="val 13792787"/>
                <a:gd name="adj2" fmla="val 14859953"/>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Arc partiel 110">
              <a:extLst>
                <a:ext uri="{FF2B5EF4-FFF2-40B4-BE49-F238E27FC236}">
                  <a16:creationId xmlns:a16="http://schemas.microsoft.com/office/drawing/2014/main" id="{45801188-BC0A-4DB3-B135-4774C9C33200}"/>
                </a:ext>
              </a:extLst>
            </p:cNvPr>
            <p:cNvSpPr/>
            <p:nvPr/>
          </p:nvSpPr>
          <p:spPr>
            <a:xfrm rot="21368256" flipH="1">
              <a:off x="1994261" y="1456509"/>
              <a:ext cx="2821574" cy="2995748"/>
            </a:xfrm>
            <a:prstGeom prst="pie">
              <a:avLst>
                <a:gd name="adj1" fmla="val 12804212"/>
                <a:gd name="adj2" fmla="val 1383816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Arc partiel 111">
              <a:extLst>
                <a:ext uri="{FF2B5EF4-FFF2-40B4-BE49-F238E27FC236}">
                  <a16:creationId xmlns:a16="http://schemas.microsoft.com/office/drawing/2014/main" id="{E28991BC-AE5B-4800-A245-14459BE2A3CE}"/>
                </a:ext>
              </a:extLst>
            </p:cNvPr>
            <p:cNvSpPr/>
            <p:nvPr/>
          </p:nvSpPr>
          <p:spPr>
            <a:xfrm rot="21368256" flipH="1">
              <a:off x="1994261" y="1432560"/>
              <a:ext cx="2821574" cy="2995748"/>
            </a:xfrm>
            <a:prstGeom prst="pie">
              <a:avLst>
                <a:gd name="adj1" fmla="val 11697217"/>
                <a:gd name="adj2" fmla="val 1273485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Arc partiel 112">
              <a:extLst>
                <a:ext uri="{FF2B5EF4-FFF2-40B4-BE49-F238E27FC236}">
                  <a16:creationId xmlns:a16="http://schemas.microsoft.com/office/drawing/2014/main" id="{2D52C3E2-4AB7-4453-AB89-E7BCC80ED189}"/>
                </a:ext>
              </a:extLst>
            </p:cNvPr>
            <p:cNvSpPr/>
            <p:nvPr/>
          </p:nvSpPr>
          <p:spPr>
            <a:xfrm rot="21368256" flipH="1">
              <a:off x="2002970" y="1406433"/>
              <a:ext cx="2821574" cy="2995748"/>
            </a:xfrm>
            <a:prstGeom prst="pie">
              <a:avLst>
                <a:gd name="adj1" fmla="val 10705834"/>
                <a:gd name="adj2" fmla="val 11618430"/>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115" name="Connecteur droit 114">
            <a:extLst>
              <a:ext uri="{FF2B5EF4-FFF2-40B4-BE49-F238E27FC236}">
                <a16:creationId xmlns:a16="http://schemas.microsoft.com/office/drawing/2014/main" id="{3A9B7C1F-7526-4537-A103-4B307C47D432}"/>
              </a:ext>
            </a:extLst>
          </p:cNvPr>
          <p:cNvCxnSpPr>
            <a:cxnSpLocks/>
          </p:cNvCxnSpPr>
          <p:nvPr/>
        </p:nvCxnSpPr>
        <p:spPr>
          <a:xfrm flipH="1" flipV="1">
            <a:off x="6078354" y="3301776"/>
            <a:ext cx="9054" cy="124974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2" name="ZoneTexte 121">
            <a:extLst>
              <a:ext uri="{FF2B5EF4-FFF2-40B4-BE49-F238E27FC236}">
                <a16:creationId xmlns:a16="http://schemas.microsoft.com/office/drawing/2014/main" id="{F48ABDEA-386D-45E6-96C5-6D42564C92AE}"/>
              </a:ext>
            </a:extLst>
          </p:cNvPr>
          <p:cNvSpPr txBox="1"/>
          <p:nvPr/>
        </p:nvSpPr>
        <p:spPr>
          <a:xfrm>
            <a:off x="5734279" y="2767148"/>
            <a:ext cx="8174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Réf GEEP</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127" name="ZoneTexte 126">
            <a:extLst>
              <a:ext uri="{FF2B5EF4-FFF2-40B4-BE49-F238E27FC236}">
                <a16:creationId xmlns:a16="http://schemas.microsoft.com/office/drawing/2014/main" id="{0862A0F0-1287-4C08-BE84-98E2927EB0B7}"/>
              </a:ext>
            </a:extLst>
          </p:cNvPr>
          <p:cNvSpPr txBox="1"/>
          <p:nvPr/>
        </p:nvSpPr>
        <p:spPr>
          <a:xfrm>
            <a:off x="6379752" y="2653915"/>
            <a:ext cx="20229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Réf </a:t>
            </a:r>
            <a:r>
              <a:rPr kumimoji="0" lang="fr-FR"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ext</a:t>
            </a:r>
            <a:r>
              <a:rPr kumimoji="0" lang="fr-FR"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 2,23 kg eq CO2/kg porc (Agribalyse 3,01)</a:t>
            </a:r>
          </a:p>
        </p:txBody>
      </p:sp>
      <p:sp>
        <p:nvSpPr>
          <p:cNvPr id="128" name="ZoneTexte 127">
            <a:extLst>
              <a:ext uri="{FF2B5EF4-FFF2-40B4-BE49-F238E27FC236}">
                <a16:creationId xmlns:a16="http://schemas.microsoft.com/office/drawing/2014/main" id="{A9FEA243-E0F7-46BB-B7DB-2054C9244299}"/>
              </a:ext>
            </a:extLst>
          </p:cNvPr>
          <p:cNvSpPr txBox="1"/>
          <p:nvPr/>
        </p:nvSpPr>
        <p:spPr>
          <a:xfrm>
            <a:off x="4351499" y="4651340"/>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0%</a:t>
            </a:r>
          </a:p>
        </p:txBody>
      </p:sp>
      <p:sp>
        <p:nvSpPr>
          <p:cNvPr id="129" name="ZoneTexte 128">
            <a:extLst>
              <a:ext uri="{FF2B5EF4-FFF2-40B4-BE49-F238E27FC236}">
                <a16:creationId xmlns:a16="http://schemas.microsoft.com/office/drawing/2014/main" id="{2B0F4D85-9D91-49D2-9116-897E48DCB9AE}"/>
              </a:ext>
            </a:extLst>
          </p:cNvPr>
          <p:cNvSpPr txBox="1"/>
          <p:nvPr/>
        </p:nvSpPr>
        <p:spPr>
          <a:xfrm>
            <a:off x="7497066" y="4552499"/>
            <a:ext cx="66486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200%</a:t>
            </a:r>
          </a:p>
        </p:txBody>
      </p:sp>
      <p:cxnSp>
        <p:nvCxnSpPr>
          <p:cNvPr id="150" name="Connecteur droit 149">
            <a:extLst>
              <a:ext uri="{FF2B5EF4-FFF2-40B4-BE49-F238E27FC236}">
                <a16:creationId xmlns:a16="http://schemas.microsoft.com/office/drawing/2014/main" id="{4C56EDC1-504A-42DE-821A-9C3E404DC6EF}"/>
              </a:ext>
            </a:extLst>
          </p:cNvPr>
          <p:cNvCxnSpPr>
            <a:cxnSpLocks/>
            <a:endCxn id="125" idx="4"/>
          </p:cNvCxnSpPr>
          <p:nvPr/>
        </p:nvCxnSpPr>
        <p:spPr>
          <a:xfrm flipH="1" flipV="1">
            <a:off x="6063751" y="3344688"/>
            <a:ext cx="59830" cy="1382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Connecteur droit 152">
            <a:extLst>
              <a:ext uri="{FF2B5EF4-FFF2-40B4-BE49-F238E27FC236}">
                <a16:creationId xmlns:a16="http://schemas.microsoft.com/office/drawing/2014/main" id="{08C22030-5348-4F3F-A1A7-86903486091B}"/>
              </a:ext>
            </a:extLst>
          </p:cNvPr>
          <p:cNvCxnSpPr>
            <a:cxnSpLocks/>
          </p:cNvCxnSpPr>
          <p:nvPr/>
        </p:nvCxnSpPr>
        <p:spPr>
          <a:xfrm flipH="1" flipV="1">
            <a:off x="6019800" y="3320143"/>
            <a:ext cx="103474" cy="137707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5" name="Connecteur droit 154">
            <a:extLst>
              <a:ext uri="{FF2B5EF4-FFF2-40B4-BE49-F238E27FC236}">
                <a16:creationId xmlns:a16="http://schemas.microsoft.com/office/drawing/2014/main" id="{4DF144D1-C5C2-40D8-B77F-96C941572F23}"/>
              </a:ext>
            </a:extLst>
          </p:cNvPr>
          <p:cNvCxnSpPr>
            <a:cxnSpLocks/>
          </p:cNvCxnSpPr>
          <p:nvPr/>
        </p:nvCxnSpPr>
        <p:spPr>
          <a:xfrm flipH="1" flipV="1">
            <a:off x="6117771" y="3309257"/>
            <a:ext cx="3609" cy="138589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7" name="Connecteur droit 156">
            <a:extLst>
              <a:ext uri="{FF2B5EF4-FFF2-40B4-BE49-F238E27FC236}">
                <a16:creationId xmlns:a16="http://schemas.microsoft.com/office/drawing/2014/main" id="{1A34EFAF-21AA-42FA-9A3D-E2E8A92AD43B}"/>
              </a:ext>
            </a:extLst>
          </p:cNvPr>
          <p:cNvCxnSpPr>
            <a:cxnSpLocks/>
          </p:cNvCxnSpPr>
          <p:nvPr/>
        </p:nvCxnSpPr>
        <p:spPr>
          <a:xfrm flipV="1">
            <a:off x="6121379" y="3460997"/>
            <a:ext cx="629642" cy="1214674"/>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8" name="Corde 117">
            <a:extLst>
              <a:ext uri="{FF2B5EF4-FFF2-40B4-BE49-F238E27FC236}">
                <a16:creationId xmlns:a16="http://schemas.microsoft.com/office/drawing/2014/main" id="{F1EC7F6B-99E3-4FD9-9315-1D31A96CBAC6}"/>
              </a:ext>
            </a:extLst>
          </p:cNvPr>
          <p:cNvSpPr/>
          <p:nvPr/>
        </p:nvSpPr>
        <p:spPr>
          <a:xfrm>
            <a:off x="5473859" y="4016830"/>
            <a:ext cx="1375954" cy="1452155"/>
          </a:xfrm>
          <a:prstGeom prst="chord">
            <a:avLst>
              <a:gd name="adj1" fmla="val 10695341"/>
              <a:gd name="adj2" fmla="val 14808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 coins arrondis 119">
            <a:extLst>
              <a:ext uri="{FF2B5EF4-FFF2-40B4-BE49-F238E27FC236}">
                <a16:creationId xmlns:a16="http://schemas.microsoft.com/office/drawing/2014/main" id="{9A871ABF-EBF2-4342-87AF-ABF957FE3F00}"/>
              </a:ext>
            </a:extLst>
          </p:cNvPr>
          <p:cNvSpPr/>
          <p:nvPr/>
        </p:nvSpPr>
        <p:spPr>
          <a:xfrm>
            <a:off x="5551893" y="4660016"/>
            <a:ext cx="1190419" cy="386205"/>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ZoneTexte 120">
            <a:extLst>
              <a:ext uri="{FF2B5EF4-FFF2-40B4-BE49-F238E27FC236}">
                <a16:creationId xmlns:a16="http://schemas.microsoft.com/office/drawing/2014/main" id="{C5DC4964-34CB-4D86-9882-B016D5EA868E}"/>
              </a:ext>
            </a:extLst>
          </p:cNvPr>
          <p:cNvSpPr txBox="1"/>
          <p:nvPr/>
        </p:nvSpPr>
        <p:spPr>
          <a:xfrm>
            <a:off x="5597289" y="4695154"/>
            <a:ext cx="114502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prstClr val="white"/>
                </a:solidFill>
                <a:effectLst/>
                <a:uLnTx/>
                <a:uFillTx/>
                <a:latin typeface="Calibri" panose="020F0502020204030204"/>
                <a:ea typeface="+mn-ea"/>
                <a:cs typeface="+mn-cs"/>
              </a:rPr>
              <a:t>Emp</a:t>
            </a:r>
            <a:r>
              <a:rPr kumimoji="0" lang="fr-FR" sz="1600" b="1" i="0" u="none" strike="noStrike" kern="1200" cap="none" spc="0" normalizeH="0" baseline="0" noProof="0" dirty="0">
                <a:ln>
                  <a:noFill/>
                </a:ln>
                <a:solidFill>
                  <a:prstClr val="white"/>
                </a:solidFill>
                <a:effectLst/>
                <a:uLnTx/>
                <a:uFillTx/>
                <a:latin typeface="Calibri" panose="020F0502020204030204"/>
                <a:ea typeface="+mn-ea"/>
                <a:cs typeface="+mn-cs"/>
              </a:rPr>
              <a:t>. GES</a:t>
            </a:r>
          </a:p>
        </p:txBody>
      </p:sp>
      <p:sp>
        <p:nvSpPr>
          <p:cNvPr id="159" name="ZoneTexte 158">
            <a:extLst>
              <a:ext uri="{FF2B5EF4-FFF2-40B4-BE49-F238E27FC236}">
                <a16:creationId xmlns:a16="http://schemas.microsoft.com/office/drawing/2014/main" id="{9B0C3812-CA60-4861-8203-B8D0F6B5D7E9}"/>
              </a:ext>
            </a:extLst>
          </p:cNvPr>
          <p:cNvSpPr txBox="1"/>
          <p:nvPr/>
        </p:nvSpPr>
        <p:spPr>
          <a:xfrm>
            <a:off x="4587519" y="1763630"/>
            <a:ext cx="301696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Comparaison à des références en considérant un élevage NE de 200 truies</a:t>
            </a:r>
          </a:p>
        </p:txBody>
      </p:sp>
      <p:sp>
        <p:nvSpPr>
          <p:cNvPr id="125" name="Ellipse 124">
            <a:extLst>
              <a:ext uri="{FF2B5EF4-FFF2-40B4-BE49-F238E27FC236}">
                <a16:creationId xmlns:a16="http://schemas.microsoft.com/office/drawing/2014/main" id="{EE1EC9C7-85C4-488E-961C-860A7BBAF7D3}"/>
              </a:ext>
            </a:extLst>
          </p:cNvPr>
          <p:cNvSpPr/>
          <p:nvPr/>
        </p:nvSpPr>
        <p:spPr>
          <a:xfrm>
            <a:off x="5900841" y="3011313"/>
            <a:ext cx="325820" cy="333375"/>
          </a:xfrm>
          <a:prstGeom prst="ellipse">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ZoneTexte 125">
            <a:extLst>
              <a:ext uri="{FF2B5EF4-FFF2-40B4-BE49-F238E27FC236}">
                <a16:creationId xmlns:a16="http://schemas.microsoft.com/office/drawing/2014/main" id="{FF329B4D-45FE-4F62-A66D-6430B51AB91D}"/>
              </a:ext>
            </a:extLst>
          </p:cNvPr>
          <p:cNvSpPr txBox="1"/>
          <p:nvPr/>
        </p:nvSpPr>
        <p:spPr>
          <a:xfrm>
            <a:off x="5846730" y="3042208"/>
            <a:ext cx="434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100</a:t>
            </a:r>
          </a:p>
        </p:txBody>
      </p:sp>
      <p:pic>
        <p:nvPicPr>
          <p:cNvPr id="3" name="Content Placeholder 3">
            <a:extLst>
              <a:ext uri="{FF2B5EF4-FFF2-40B4-BE49-F238E27FC236}">
                <a16:creationId xmlns:a16="http://schemas.microsoft.com/office/drawing/2014/main" id="{89E38099-CBB4-6C97-14BA-77CBAB2DBCC3}"/>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2966081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36A859-AF0C-DA46-14CA-E99B8D621E51}"/>
              </a:ext>
            </a:extLst>
          </p:cNvPr>
          <p:cNvSpPr>
            <a:spLocks noGrp="1"/>
          </p:cNvSpPr>
          <p:nvPr>
            <p:ph type="title"/>
          </p:nvPr>
        </p:nvSpPr>
        <p:spPr>
          <a:xfrm>
            <a:off x="133200" y="365125"/>
            <a:ext cx="10980000" cy="864000"/>
          </a:xfrm>
        </p:spPr>
        <p:txBody>
          <a:bodyPr/>
          <a:lstStyle/>
          <a:p>
            <a:r>
              <a:rPr lang="fr-FR"/>
              <a:t>Les grands principes (en détail)</a:t>
            </a:r>
          </a:p>
        </p:txBody>
      </p:sp>
      <p:pic>
        <p:nvPicPr>
          <p:cNvPr id="9" name="Espace réservé du contenu 5" descr="Poulet avec un remplissage uni">
            <a:extLst>
              <a:ext uri="{FF2B5EF4-FFF2-40B4-BE49-F238E27FC236}">
                <a16:creationId xmlns:a16="http://schemas.microsoft.com/office/drawing/2014/main" id="{FC070AB7-8373-7B20-9A00-5AD3762C6A2D}"/>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30069" y="3232944"/>
            <a:ext cx="914400" cy="914400"/>
          </a:xfrm>
        </p:spPr>
      </p:pic>
      <p:sp>
        <p:nvSpPr>
          <p:cNvPr id="4" name="Espace réservé du numéro de diapositive 3">
            <a:extLst>
              <a:ext uri="{FF2B5EF4-FFF2-40B4-BE49-F238E27FC236}">
                <a16:creationId xmlns:a16="http://schemas.microsoft.com/office/drawing/2014/main" id="{54BF295C-168E-99AD-58C2-68B2882FAD1B}"/>
              </a:ext>
            </a:extLst>
          </p:cNvPr>
          <p:cNvSpPr>
            <a:spLocks noGrp="1"/>
          </p:cNvSpPr>
          <p:nvPr>
            <p:ph type="sldNum" sz="quarter" idx="12"/>
          </p:nvPr>
        </p:nvSpPr>
        <p:spPr>
          <a:xfrm>
            <a:off x="11353800" y="3246437"/>
            <a:ext cx="838200" cy="365125"/>
          </a:xfrm>
        </p:spPr>
        <p:txBody>
          <a:bodyPr/>
          <a:lstStyle/>
          <a:p>
            <a:pPr lvl="0"/>
            <a:fld id="{03B4600C-7654-4216-88CC-C8585DF21D95}" type="slidenum">
              <a:rPr lang="fr-FR" noProof="0" smtClean="0"/>
              <a:pPr lvl="0"/>
              <a:t>9</a:t>
            </a:fld>
            <a:endParaRPr lang="fr-FR" noProof="0"/>
          </a:p>
        </p:txBody>
      </p:sp>
      <p:pic>
        <p:nvPicPr>
          <p:cNvPr id="8" name="Graphique 7" descr="Vache avec un remplissage uni">
            <a:extLst>
              <a:ext uri="{FF2B5EF4-FFF2-40B4-BE49-F238E27FC236}">
                <a16:creationId xmlns:a16="http://schemas.microsoft.com/office/drawing/2014/main" id="{2991EFF5-1064-F1B9-8203-295C00E7D2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88974" y="2310234"/>
            <a:ext cx="914400" cy="914400"/>
          </a:xfrm>
          <a:prstGeom prst="rect">
            <a:avLst/>
          </a:prstGeom>
        </p:spPr>
      </p:pic>
      <p:pic>
        <p:nvPicPr>
          <p:cNvPr id="10" name="Graphique 9" descr="Canard avec un remplissage uni">
            <a:extLst>
              <a:ext uri="{FF2B5EF4-FFF2-40B4-BE49-F238E27FC236}">
                <a16:creationId xmlns:a16="http://schemas.microsoft.com/office/drawing/2014/main" id="{806C4714-1C2F-B826-518D-5AFB29D061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26239" y="1229125"/>
            <a:ext cx="914400" cy="914400"/>
          </a:xfrm>
          <a:prstGeom prst="rect">
            <a:avLst/>
          </a:prstGeom>
        </p:spPr>
      </p:pic>
      <p:pic>
        <p:nvPicPr>
          <p:cNvPr id="12" name="Graphique 11" descr="Chèvre avec un remplissage uni">
            <a:extLst>
              <a:ext uri="{FF2B5EF4-FFF2-40B4-BE49-F238E27FC236}">
                <a16:creationId xmlns:a16="http://schemas.microsoft.com/office/drawing/2014/main" id="{F6743F42-B10B-D03E-2AF6-2BB62D97DE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22229" y="1430805"/>
            <a:ext cx="914400" cy="914400"/>
          </a:xfrm>
          <a:prstGeom prst="rect">
            <a:avLst/>
          </a:prstGeom>
        </p:spPr>
      </p:pic>
      <p:pic>
        <p:nvPicPr>
          <p:cNvPr id="14" name="Graphique 13" descr="Cheval avec un remplissage uni">
            <a:extLst>
              <a:ext uri="{FF2B5EF4-FFF2-40B4-BE49-F238E27FC236}">
                <a16:creationId xmlns:a16="http://schemas.microsoft.com/office/drawing/2014/main" id="{86C865DA-8DFF-E1EF-D4DD-3964492F502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40799" y="1229125"/>
            <a:ext cx="914400" cy="914400"/>
          </a:xfrm>
          <a:prstGeom prst="rect">
            <a:avLst/>
          </a:prstGeom>
        </p:spPr>
      </p:pic>
      <p:pic>
        <p:nvPicPr>
          <p:cNvPr id="16" name="Graphique 15" descr="Cochon avec un remplissage uni">
            <a:extLst>
              <a:ext uri="{FF2B5EF4-FFF2-40B4-BE49-F238E27FC236}">
                <a16:creationId xmlns:a16="http://schemas.microsoft.com/office/drawing/2014/main" id="{7AC61E76-8D57-3796-773C-6EC33442E0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50773" y="5273470"/>
            <a:ext cx="914400" cy="914400"/>
          </a:xfrm>
          <a:prstGeom prst="rect">
            <a:avLst/>
          </a:prstGeom>
        </p:spPr>
      </p:pic>
      <p:pic>
        <p:nvPicPr>
          <p:cNvPr id="18" name="Graphique 17" descr="Lapin avec un remplissage uni">
            <a:extLst>
              <a:ext uri="{FF2B5EF4-FFF2-40B4-BE49-F238E27FC236}">
                <a16:creationId xmlns:a16="http://schemas.microsoft.com/office/drawing/2014/main" id="{0FFE207E-A4D9-CEDB-7EDA-468DAE276E4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841390" y="4276605"/>
            <a:ext cx="914400" cy="914400"/>
          </a:xfrm>
          <a:prstGeom prst="rect">
            <a:avLst/>
          </a:prstGeom>
        </p:spPr>
      </p:pic>
      <p:pic>
        <p:nvPicPr>
          <p:cNvPr id="26" name="Graphique 25" descr="Scène de ferme avec un remplissage uni">
            <a:extLst>
              <a:ext uri="{FF2B5EF4-FFF2-40B4-BE49-F238E27FC236}">
                <a16:creationId xmlns:a16="http://schemas.microsoft.com/office/drawing/2014/main" id="{869DC7CB-AC5B-A0AF-971E-ED222C274F1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974757" y="2609803"/>
            <a:ext cx="2463562" cy="2463562"/>
          </a:xfrm>
          <a:prstGeom prst="rect">
            <a:avLst/>
          </a:prstGeom>
        </p:spPr>
      </p:pic>
      <p:pic>
        <p:nvPicPr>
          <p:cNvPr id="28" name="Graphique 27" descr="Fraise avec un remplissage uni">
            <a:extLst>
              <a:ext uri="{FF2B5EF4-FFF2-40B4-BE49-F238E27FC236}">
                <a16:creationId xmlns:a16="http://schemas.microsoft.com/office/drawing/2014/main" id="{E559FF64-0365-C384-E59A-CC15A473E35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248104" y="4913025"/>
            <a:ext cx="914400" cy="914400"/>
          </a:xfrm>
          <a:prstGeom prst="rect">
            <a:avLst/>
          </a:prstGeom>
        </p:spPr>
      </p:pic>
      <p:pic>
        <p:nvPicPr>
          <p:cNvPr id="30" name="Graphique 29" descr="Pomme avec un remplissage uni">
            <a:extLst>
              <a:ext uri="{FF2B5EF4-FFF2-40B4-BE49-F238E27FC236}">
                <a16:creationId xmlns:a16="http://schemas.microsoft.com/office/drawing/2014/main" id="{46A41F21-768E-385A-3AE0-C25D75AD4EC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195538" y="5636182"/>
            <a:ext cx="914400" cy="914400"/>
          </a:xfrm>
          <a:prstGeom prst="rect">
            <a:avLst/>
          </a:prstGeom>
        </p:spPr>
      </p:pic>
      <p:pic>
        <p:nvPicPr>
          <p:cNvPr id="32" name="Graphique 31" descr="Raisins avec un remplissage uni">
            <a:extLst>
              <a:ext uri="{FF2B5EF4-FFF2-40B4-BE49-F238E27FC236}">
                <a16:creationId xmlns:a16="http://schemas.microsoft.com/office/drawing/2014/main" id="{63084245-C307-FD40-11DE-1AC0249D449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953809" y="5654496"/>
            <a:ext cx="914400" cy="914400"/>
          </a:xfrm>
          <a:prstGeom prst="rect">
            <a:avLst/>
          </a:prstGeom>
        </p:spPr>
      </p:pic>
      <p:pic>
        <p:nvPicPr>
          <p:cNvPr id="34" name="Graphique 33" descr="Cultures avec un remplissage uni">
            <a:extLst>
              <a:ext uri="{FF2B5EF4-FFF2-40B4-BE49-F238E27FC236}">
                <a16:creationId xmlns:a16="http://schemas.microsoft.com/office/drawing/2014/main" id="{97054D2B-9857-C700-B46A-2745C703C53D}"/>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712080" y="5597069"/>
            <a:ext cx="914400" cy="914400"/>
          </a:xfrm>
          <a:prstGeom prst="rect">
            <a:avLst/>
          </a:prstGeom>
        </p:spPr>
      </p:pic>
      <p:pic>
        <p:nvPicPr>
          <p:cNvPr id="36" name="Graphique 35" descr="Mouton avec un remplissage uni">
            <a:extLst>
              <a:ext uri="{FF2B5EF4-FFF2-40B4-BE49-F238E27FC236}">
                <a16:creationId xmlns:a16="http://schemas.microsoft.com/office/drawing/2014/main" id="{F16BFC40-22B1-8B79-01D7-9A1CD4267FE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195538" y="1270945"/>
            <a:ext cx="914400" cy="914400"/>
          </a:xfrm>
          <a:prstGeom prst="rect">
            <a:avLst/>
          </a:prstGeom>
        </p:spPr>
      </p:pic>
      <p:pic>
        <p:nvPicPr>
          <p:cNvPr id="38" name="Graphique 37" descr="Agriculture avec un remplissage uni">
            <a:extLst>
              <a:ext uri="{FF2B5EF4-FFF2-40B4-BE49-F238E27FC236}">
                <a16:creationId xmlns:a16="http://schemas.microsoft.com/office/drawing/2014/main" id="{98B02514-7032-A863-F26E-D05A544084C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266933" y="1807200"/>
            <a:ext cx="914400" cy="914400"/>
          </a:xfrm>
          <a:prstGeom prst="rect">
            <a:avLst/>
          </a:prstGeom>
        </p:spPr>
      </p:pic>
      <p:pic>
        <p:nvPicPr>
          <p:cNvPr id="40" name="Graphique 39" descr="Abeille avec un remplissage uni">
            <a:extLst>
              <a:ext uri="{FF2B5EF4-FFF2-40B4-BE49-F238E27FC236}">
                <a16:creationId xmlns:a16="http://schemas.microsoft.com/office/drawing/2014/main" id="{8BFC0798-C300-431C-7586-93FE5F67E8F9}"/>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819829" y="2842475"/>
            <a:ext cx="914400" cy="914400"/>
          </a:xfrm>
          <a:prstGeom prst="rect">
            <a:avLst/>
          </a:prstGeom>
        </p:spPr>
      </p:pic>
      <p:pic>
        <p:nvPicPr>
          <p:cNvPr id="42" name="Graphique 41" descr="Tournesol avec un remplissage uni">
            <a:extLst>
              <a:ext uri="{FF2B5EF4-FFF2-40B4-BE49-F238E27FC236}">
                <a16:creationId xmlns:a16="http://schemas.microsoft.com/office/drawing/2014/main" id="{5CD18667-9068-0669-698C-A90A623568E3}"/>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8679428" y="3877750"/>
            <a:ext cx="914400" cy="914400"/>
          </a:xfrm>
          <a:prstGeom prst="rect">
            <a:avLst/>
          </a:prstGeom>
        </p:spPr>
      </p:pic>
      <p:cxnSp>
        <p:nvCxnSpPr>
          <p:cNvPr id="44" name="Connecteur droit avec flèche 43">
            <a:extLst>
              <a:ext uri="{FF2B5EF4-FFF2-40B4-BE49-F238E27FC236}">
                <a16:creationId xmlns:a16="http://schemas.microsoft.com/office/drawing/2014/main" id="{A9F3C9E1-5155-C7AB-72A9-0A8A85F54ACA}"/>
              </a:ext>
            </a:extLst>
          </p:cNvPr>
          <p:cNvCxnSpPr>
            <a:cxnSpLocks/>
          </p:cNvCxnSpPr>
          <p:nvPr/>
        </p:nvCxnSpPr>
        <p:spPr>
          <a:xfrm>
            <a:off x="3673720" y="3748338"/>
            <a:ext cx="1253066" cy="8537"/>
          </a:xfrm>
          <a:prstGeom prst="straightConnector1">
            <a:avLst/>
          </a:prstGeom>
          <a:ln w="28575">
            <a:prstDash val="dashDot"/>
            <a:tailEnd type="triangle"/>
          </a:ln>
        </p:spPr>
        <p:style>
          <a:lnRef idx="2">
            <a:schemeClr val="accent4"/>
          </a:lnRef>
          <a:fillRef idx="0">
            <a:schemeClr val="accent4"/>
          </a:fillRef>
          <a:effectRef idx="1">
            <a:schemeClr val="accent4"/>
          </a:effectRef>
          <a:fontRef idx="minor">
            <a:schemeClr val="tx1"/>
          </a:fontRef>
        </p:style>
      </p:cxnSp>
      <p:cxnSp>
        <p:nvCxnSpPr>
          <p:cNvPr id="46" name="Connecteur droit avec flèche 45">
            <a:extLst>
              <a:ext uri="{FF2B5EF4-FFF2-40B4-BE49-F238E27FC236}">
                <a16:creationId xmlns:a16="http://schemas.microsoft.com/office/drawing/2014/main" id="{0FABAB55-E069-1552-22EE-BC92F234A39B}"/>
              </a:ext>
            </a:extLst>
          </p:cNvPr>
          <p:cNvCxnSpPr>
            <a:cxnSpLocks/>
          </p:cNvCxnSpPr>
          <p:nvPr/>
        </p:nvCxnSpPr>
        <p:spPr>
          <a:xfrm flipV="1">
            <a:off x="3858092" y="4334950"/>
            <a:ext cx="933832" cy="277034"/>
          </a:xfrm>
          <a:prstGeom prst="straightConnector1">
            <a:avLst/>
          </a:prstGeom>
          <a:ln w="28575">
            <a:prstDash val="dashDot"/>
            <a:tailEnd type="triangle"/>
          </a:ln>
        </p:spPr>
        <p:style>
          <a:lnRef idx="2">
            <a:schemeClr val="accent4"/>
          </a:lnRef>
          <a:fillRef idx="0">
            <a:schemeClr val="accent4"/>
          </a:fillRef>
          <a:effectRef idx="1">
            <a:schemeClr val="accent4"/>
          </a:effectRef>
          <a:fontRef idx="minor">
            <a:schemeClr val="tx1"/>
          </a:fontRef>
        </p:style>
      </p:cxnSp>
      <p:cxnSp>
        <p:nvCxnSpPr>
          <p:cNvPr id="49" name="Connecteur droit avec flèche 48">
            <a:extLst>
              <a:ext uri="{FF2B5EF4-FFF2-40B4-BE49-F238E27FC236}">
                <a16:creationId xmlns:a16="http://schemas.microsoft.com/office/drawing/2014/main" id="{6BBC9D0A-10AF-F177-09A4-22186E46BD06}"/>
              </a:ext>
            </a:extLst>
          </p:cNvPr>
          <p:cNvCxnSpPr>
            <a:cxnSpLocks/>
            <a:stCxn id="32" idx="0"/>
          </p:cNvCxnSpPr>
          <p:nvPr/>
        </p:nvCxnSpPr>
        <p:spPr>
          <a:xfrm flipH="1" flipV="1">
            <a:off x="6342165" y="4967221"/>
            <a:ext cx="68844" cy="687275"/>
          </a:xfrm>
          <a:prstGeom prst="straightConnector1">
            <a:avLst/>
          </a:prstGeom>
          <a:ln w="28575">
            <a:prstDash val="dashDot"/>
            <a:tailEnd type="triangle"/>
          </a:ln>
        </p:spPr>
        <p:style>
          <a:lnRef idx="2">
            <a:schemeClr val="accent4"/>
          </a:lnRef>
          <a:fillRef idx="0">
            <a:schemeClr val="accent4"/>
          </a:fillRef>
          <a:effectRef idx="1">
            <a:schemeClr val="accent4"/>
          </a:effectRef>
          <a:fontRef idx="minor">
            <a:schemeClr val="tx1"/>
          </a:fontRef>
        </p:style>
      </p:cxnSp>
      <p:cxnSp>
        <p:nvCxnSpPr>
          <p:cNvPr id="50" name="Connecteur droit avec flèche 49">
            <a:extLst>
              <a:ext uri="{FF2B5EF4-FFF2-40B4-BE49-F238E27FC236}">
                <a16:creationId xmlns:a16="http://schemas.microsoft.com/office/drawing/2014/main" id="{45826FBE-BE9F-C64E-C7A3-0B5779B14C5E}"/>
              </a:ext>
            </a:extLst>
          </p:cNvPr>
          <p:cNvCxnSpPr>
            <a:cxnSpLocks/>
          </p:cNvCxnSpPr>
          <p:nvPr/>
        </p:nvCxnSpPr>
        <p:spPr>
          <a:xfrm flipV="1">
            <a:off x="5284177" y="4967221"/>
            <a:ext cx="165650" cy="602926"/>
          </a:xfrm>
          <a:prstGeom prst="straightConnector1">
            <a:avLst/>
          </a:prstGeom>
          <a:ln w="28575">
            <a:prstDash val="dashDot"/>
            <a:tailEnd type="triangle"/>
          </a:ln>
        </p:spPr>
        <p:style>
          <a:lnRef idx="2">
            <a:schemeClr val="accent4"/>
          </a:lnRef>
          <a:fillRef idx="0">
            <a:schemeClr val="accent4"/>
          </a:fillRef>
          <a:effectRef idx="1">
            <a:schemeClr val="accent4"/>
          </a:effectRef>
          <a:fontRef idx="minor">
            <a:schemeClr val="tx1"/>
          </a:fontRef>
        </p:style>
      </p:cxnSp>
      <p:cxnSp>
        <p:nvCxnSpPr>
          <p:cNvPr id="51" name="Connecteur droit avec flèche 50">
            <a:extLst>
              <a:ext uri="{FF2B5EF4-FFF2-40B4-BE49-F238E27FC236}">
                <a16:creationId xmlns:a16="http://schemas.microsoft.com/office/drawing/2014/main" id="{4043C212-8096-188C-CFEE-495B4811C1E1}"/>
              </a:ext>
            </a:extLst>
          </p:cNvPr>
          <p:cNvCxnSpPr>
            <a:cxnSpLocks/>
          </p:cNvCxnSpPr>
          <p:nvPr/>
        </p:nvCxnSpPr>
        <p:spPr>
          <a:xfrm flipV="1">
            <a:off x="4010492" y="4913025"/>
            <a:ext cx="964265" cy="488725"/>
          </a:xfrm>
          <a:prstGeom prst="straightConnector1">
            <a:avLst/>
          </a:prstGeom>
          <a:ln w="28575">
            <a:prstDash val="dashDot"/>
            <a:tailEnd type="triangle"/>
          </a:ln>
        </p:spPr>
        <p:style>
          <a:lnRef idx="2">
            <a:schemeClr val="accent4"/>
          </a:lnRef>
          <a:fillRef idx="0">
            <a:schemeClr val="accent4"/>
          </a:fillRef>
          <a:effectRef idx="1">
            <a:schemeClr val="accent4"/>
          </a:effectRef>
          <a:fontRef idx="minor">
            <a:schemeClr val="tx1"/>
          </a:fontRef>
        </p:style>
      </p:cxnSp>
      <p:cxnSp>
        <p:nvCxnSpPr>
          <p:cNvPr id="61" name="Connecteur droit avec flèche 60">
            <a:extLst>
              <a:ext uri="{FF2B5EF4-FFF2-40B4-BE49-F238E27FC236}">
                <a16:creationId xmlns:a16="http://schemas.microsoft.com/office/drawing/2014/main" id="{6C4ED6D9-BD8D-7111-C722-CA9946515750}"/>
              </a:ext>
            </a:extLst>
          </p:cNvPr>
          <p:cNvCxnSpPr>
            <a:cxnSpLocks/>
            <a:stCxn id="40" idx="1"/>
          </p:cNvCxnSpPr>
          <p:nvPr/>
        </p:nvCxnSpPr>
        <p:spPr>
          <a:xfrm flipH="1">
            <a:off x="7566763" y="3299675"/>
            <a:ext cx="1253066" cy="129324"/>
          </a:xfrm>
          <a:prstGeom prst="straightConnector1">
            <a:avLst/>
          </a:prstGeom>
          <a:ln w="28575">
            <a:prstDash val="dashDot"/>
            <a:tailEnd type="triangle"/>
          </a:ln>
        </p:spPr>
        <p:style>
          <a:lnRef idx="2">
            <a:schemeClr val="accent4"/>
          </a:lnRef>
          <a:fillRef idx="0">
            <a:schemeClr val="accent4"/>
          </a:fillRef>
          <a:effectRef idx="1">
            <a:schemeClr val="accent4"/>
          </a:effectRef>
          <a:fontRef idx="minor">
            <a:schemeClr val="tx1"/>
          </a:fontRef>
        </p:style>
      </p:cxnSp>
      <p:cxnSp>
        <p:nvCxnSpPr>
          <p:cNvPr id="62" name="Connecteur droit avec flèche 61">
            <a:extLst>
              <a:ext uri="{FF2B5EF4-FFF2-40B4-BE49-F238E27FC236}">
                <a16:creationId xmlns:a16="http://schemas.microsoft.com/office/drawing/2014/main" id="{DFCDF563-32DD-B26F-AEF4-B67ED50074CA}"/>
              </a:ext>
            </a:extLst>
          </p:cNvPr>
          <p:cNvCxnSpPr>
            <a:cxnSpLocks/>
          </p:cNvCxnSpPr>
          <p:nvPr/>
        </p:nvCxnSpPr>
        <p:spPr>
          <a:xfrm flipH="1" flipV="1">
            <a:off x="7621152" y="3877750"/>
            <a:ext cx="1071383" cy="258651"/>
          </a:xfrm>
          <a:prstGeom prst="straightConnector1">
            <a:avLst/>
          </a:prstGeom>
          <a:ln w="28575">
            <a:prstDash val="dashDot"/>
            <a:tailEnd type="triangle"/>
          </a:ln>
        </p:spPr>
        <p:style>
          <a:lnRef idx="2">
            <a:schemeClr val="accent4"/>
          </a:lnRef>
          <a:fillRef idx="0">
            <a:schemeClr val="accent4"/>
          </a:fillRef>
          <a:effectRef idx="1">
            <a:schemeClr val="accent4"/>
          </a:effectRef>
          <a:fontRef idx="minor">
            <a:schemeClr val="tx1"/>
          </a:fontRef>
        </p:style>
      </p:cxnSp>
      <p:cxnSp>
        <p:nvCxnSpPr>
          <p:cNvPr id="63" name="Connecteur droit avec flèche 62">
            <a:extLst>
              <a:ext uri="{FF2B5EF4-FFF2-40B4-BE49-F238E27FC236}">
                <a16:creationId xmlns:a16="http://schemas.microsoft.com/office/drawing/2014/main" id="{2571CF65-C9D6-2D13-804E-A2E447C94F2B}"/>
              </a:ext>
            </a:extLst>
          </p:cNvPr>
          <p:cNvCxnSpPr>
            <a:cxnSpLocks/>
          </p:cNvCxnSpPr>
          <p:nvPr/>
        </p:nvCxnSpPr>
        <p:spPr>
          <a:xfrm flipH="1" flipV="1">
            <a:off x="7576485" y="4473467"/>
            <a:ext cx="826099" cy="520676"/>
          </a:xfrm>
          <a:prstGeom prst="straightConnector1">
            <a:avLst/>
          </a:prstGeom>
          <a:ln w="28575">
            <a:prstDash val="dashDot"/>
            <a:tailEnd type="triangle"/>
          </a:ln>
        </p:spPr>
        <p:style>
          <a:lnRef idx="2">
            <a:schemeClr val="accent4"/>
          </a:lnRef>
          <a:fillRef idx="0">
            <a:schemeClr val="accent4"/>
          </a:fillRef>
          <a:effectRef idx="1">
            <a:schemeClr val="accent4"/>
          </a:effectRef>
          <a:fontRef idx="minor">
            <a:schemeClr val="tx1"/>
          </a:fontRef>
        </p:style>
      </p:cxnSp>
      <p:cxnSp>
        <p:nvCxnSpPr>
          <p:cNvPr id="64" name="Connecteur droit avec flèche 63">
            <a:extLst>
              <a:ext uri="{FF2B5EF4-FFF2-40B4-BE49-F238E27FC236}">
                <a16:creationId xmlns:a16="http://schemas.microsoft.com/office/drawing/2014/main" id="{AB758B0D-9816-A4D3-A7FC-F734F6128219}"/>
              </a:ext>
            </a:extLst>
          </p:cNvPr>
          <p:cNvCxnSpPr>
            <a:cxnSpLocks/>
          </p:cNvCxnSpPr>
          <p:nvPr/>
        </p:nvCxnSpPr>
        <p:spPr>
          <a:xfrm flipH="1" flipV="1">
            <a:off x="7126694" y="4913025"/>
            <a:ext cx="279062" cy="719385"/>
          </a:xfrm>
          <a:prstGeom prst="straightConnector1">
            <a:avLst/>
          </a:prstGeom>
          <a:ln w="28575">
            <a:prstDash val="dashDot"/>
            <a:tailEnd type="triangle"/>
          </a:ln>
        </p:spPr>
        <p:style>
          <a:lnRef idx="2">
            <a:schemeClr val="accent4"/>
          </a:lnRef>
          <a:fillRef idx="0">
            <a:schemeClr val="accent4"/>
          </a:fillRef>
          <a:effectRef idx="1">
            <a:schemeClr val="accent4"/>
          </a:effectRef>
          <a:fontRef idx="minor">
            <a:schemeClr val="tx1"/>
          </a:fontRef>
        </p:style>
      </p:cxnSp>
      <p:cxnSp>
        <p:nvCxnSpPr>
          <p:cNvPr id="74" name="Connecteur droit avec flèche 73">
            <a:extLst>
              <a:ext uri="{FF2B5EF4-FFF2-40B4-BE49-F238E27FC236}">
                <a16:creationId xmlns:a16="http://schemas.microsoft.com/office/drawing/2014/main" id="{ABEEE74C-972F-E678-DB7A-B161A416243B}"/>
              </a:ext>
            </a:extLst>
          </p:cNvPr>
          <p:cNvCxnSpPr>
            <a:cxnSpLocks/>
          </p:cNvCxnSpPr>
          <p:nvPr/>
        </p:nvCxnSpPr>
        <p:spPr>
          <a:xfrm>
            <a:off x="4479730" y="2310234"/>
            <a:ext cx="602370" cy="546547"/>
          </a:xfrm>
          <a:prstGeom prst="straightConnector1">
            <a:avLst/>
          </a:prstGeom>
          <a:ln w="28575">
            <a:prstDash val="dashDot"/>
            <a:tailEnd type="triangle"/>
          </a:ln>
        </p:spPr>
        <p:style>
          <a:lnRef idx="2">
            <a:schemeClr val="accent4"/>
          </a:lnRef>
          <a:fillRef idx="0">
            <a:schemeClr val="accent4"/>
          </a:fillRef>
          <a:effectRef idx="1">
            <a:schemeClr val="accent4"/>
          </a:effectRef>
          <a:fontRef idx="minor">
            <a:schemeClr val="tx1"/>
          </a:fontRef>
        </p:style>
      </p:cxnSp>
      <p:cxnSp>
        <p:nvCxnSpPr>
          <p:cNvPr id="75" name="Connecteur droit avec flèche 74">
            <a:extLst>
              <a:ext uri="{FF2B5EF4-FFF2-40B4-BE49-F238E27FC236}">
                <a16:creationId xmlns:a16="http://schemas.microsoft.com/office/drawing/2014/main" id="{A07FC016-63AB-0283-3ED0-E6B1FC415FBF}"/>
              </a:ext>
            </a:extLst>
          </p:cNvPr>
          <p:cNvCxnSpPr>
            <a:cxnSpLocks/>
          </p:cNvCxnSpPr>
          <p:nvPr/>
        </p:nvCxnSpPr>
        <p:spPr>
          <a:xfrm flipH="1">
            <a:off x="6955419" y="2166601"/>
            <a:ext cx="546282" cy="697375"/>
          </a:xfrm>
          <a:prstGeom prst="straightConnector1">
            <a:avLst/>
          </a:prstGeom>
          <a:ln w="28575">
            <a:prstDash val="dashDot"/>
            <a:tailEnd type="triangle"/>
          </a:ln>
        </p:spPr>
        <p:style>
          <a:lnRef idx="2">
            <a:schemeClr val="accent4"/>
          </a:lnRef>
          <a:fillRef idx="0">
            <a:schemeClr val="accent4"/>
          </a:fillRef>
          <a:effectRef idx="1">
            <a:schemeClr val="accent4"/>
          </a:effectRef>
          <a:fontRef idx="minor">
            <a:schemeClr val="tx1"/>
          </a:fontRef>
        </p:style>
      </p:cxnSp>
      <p:cxnSp>
        <p:nvCxnSpPr>
          <p:cNvPr id="76" name="Connecteur droit avec flèche 75">
            <a:extLst>
              <a:ext uri="{FF2B5EF4-FFF2-40B4-BE49-F238E27FC236}">
                <a16:creationId xmlns:a16="http://schemas.microsoft.com/office/drawing/2014/main" id="{744B529B-C870-8EB2-5EC6-F3F7BD50D7F0}"/>
              </a:ext>
            </a:extLst>
          </p:cNvPr>
          <p:cNvCxnSpPr>
            <a:cxnSpLocks/>
          </p:cNvCxnSpPr>
          <p:nvPr/>
        </p:nvCxnSpPr>
        <p:spPr>
          <a:xfrm flipH="1">
            <a:off x="7266225" y="2675451"/>
            <a:ext cx="1000708" cy="270525"/>
          </a:xfrm>
          <a:prstGeom prst="straightConnector1">
            <a:avLst/>
          </a:prstGeom>
          <a:ln w="28575">
            <a:prstDash val="dashDot"/>
            <a:tailEnd type="triangle"/>
          </a:ln>
        </p:spPr>
        <p:style>
          <a:lnRef idx="2">
            <a:schemeClr val="accent4"/>
          </a:lnRef>
          <a:fillRef idx="0">
            <a:schemeClr val="accent4"/>
          </a:fillRef>
          <a:effectRef idx="1">
            <a:schemeClr val="accent4"/>
          </a:effectRef>
          <a:fontRef idx="minor">
            <a:schemeClr val="tx1"/>
          </a:fontRef>
        </p:style>
      </p:cxnSp>
      <p:cxnSp>
        <p:nvCxnSpPr>
          <p:cNvPr id="84" name="Connecteur droit avec flèche 83">
            <a:extLst>
              <a:ext uri="{FF2B5EF4-FFF2-40B4-BE49-F238E27FC236}">
                <a16:creationId xmlns:a16="http://schemas.microsoft.com/office/drawing/2014/main" id="{E22757C2-2DA9-9DB7-481A-70C377D2FD51}"/>
              </a:ext>
            </a:extLst>
          </p:cNvPr>
          <p:cNvCxnSpPr>
            <a:cxnSpLocks/>
          </p:cNvCxnSpPr>
          <p:nvPr/>
        </p:nvCxnSpPr>
        <p:spPr>
          <a:xfrm>
            <a:off x="6438520" y="2094158"/>
            <a:ext cx="96563" cy="722026"/>
          </a:xfrm>
          <a:prstGeom prst="straightConnector1">
            <a:avLst/>
          </a:prstGeom>
          <a:ln w="28575">
            <a:prstDash val="dashDot"/>
            <a:tailEnd type="triangle"/>
          </a:ln>
        </p:spPr>
        <p:style>
          <a:lnRef idx="2">
            <a:schemeClr val="accent4"/>
          </a:lnRef>
          <a:fillRef idx="0">
            <a:schemeClr val="accent4"/>
          </a:fillRef>
          <a:effectRef idx="1">
            <a:schemeClr val="accent4"/>
          </a:effectRef>
          <a:fontRef idx="minor">
            <a:schemeClr val="tx1"/>
          </a:fontRef>
        </p:style>
      </p:cxnSp>
      <p:cxnSp>
        <p:nvCxnSpPr>
          <p:cNvPr id="85" name="Connecteur droit avec flèche 84">
            <a:extLst>
              <a:ext uri="{FF2B5EF4-FFF2-40B4-BE49-F238E27FC236}">
                <a16:creationId xmlns:a16="http://schemas.microsoft.com/office/drawing/2014/main" id="{F2539C7A-3B52-B1FF-16BF-5DEF0A0C129D}"/>
              </a:ext>
            </a:extLst>
          </p:cNvPr>
          <p:cNvCxnSpPr>
            <a:cxnSpLocks/>
            <a:stCxn id="14" idx="2"/>
          </p:cNvCxnSpPr>
          <p:nvPr/>
        </p:nvCxnSpPr>
        <p:spPr>
          <a:xfrm>
            <a:off x="5297999" y="2143525"/>
            <a:ext cx="798001" cy="864000"/>
          </a:xfrm>
          <a:prstGeom prst="straightConnector1">
            <a:avLst/>
          </a:prstGeom>
          <a:ln w="28575">
            <a:prstDash val="dashDot"/>
            <a:tailEnd type="triangle"/>
          </a:ln>
        </p:spPr>
        <p:style>
          <a:lnRef idx="2">
            <a:schemeClr val="accent4"/>
          </a:lnRef>
          <a:fillRef idx="0">
            <a:schemeClr val="accent4"/>
          </a:fillRef>
          <a:effectRef idx="1">
            <a:schemeClr val="accent4"/>
          </a:effectRef>
          <a:fontRef idx="minor">
            <a:schemeClr val="tx1"/>
          </a:fontRef>
        </p:style>
      </p:cxnSp>
      <p:cxnSp>
        <p:nvCxnSpPr>
          <p:cNvPr id="93" name="Connecteur droit avec flèche 92">
            <a:extLst>
              <a:ext uri="{FF2B5EF4-FFF2-40B4-BE49-F238E27FC236}">
                <a16:creationId xmlns:a16="http://schemas.microsoft.com/office/drawing/2014/main" id="{79E2BF57-AA87-2BCA-9BE0-7244531EC455}"/>
              </a:ext>
            </a:extLst>
          </p:cNvPr>
          <p:cNvCxnSpPr>
            <a:cxnSpLocks/>
          </p:cNvCxnSpPr>
          <p:nvPr/>
        </p:nvCxnSpPr>
        <p:spPr>
          <a:xfrm>
            <a:off x="3914216" y="2942899"/>
            <a:ext cx="830887" cy="292558"/>
          </a:xfrm>
          <a:prstGeom prst="straightConnector1">
            <a:avLst/>
          </a:prstGeom>
          <a:ln w="28575">
            <a:prstDash val="dashDot"/>
            <a:tailEnd type="triangle"/>
          </a:ln>
        </p:spPr>
        <p:style>
          <a:lnRef idx="2">
            <a:schemeClr val="accent4"/>
          </a:lnRef>
          <a:fillRef idx="0">
            <a:schemeClr val="accent4"/>
          </a:fillRef>
          <a:effectRef idx="1">
            <a:schemeClr val="accent4"/>
          </a:effectRef>
          <a:fontRef idx="minor">
            <a:schemeClr val="tx1"/>
          </a:fontRef>
        </p:style>
      </p:cxnSp>
      <p:pic>
        <p:nvPicPr>
          <p:cNvPr id="97" name="object 3">
            <a:extLst>
              <a:ext uri="{FF2B5EF4-FFF2-40B4-BE49-F238E27FC236}">
                <a16:creationId xmlns:a16="http://schemas.microsoft.com/office/drawing/2014/main" id="{F5C3960E-ACE3-AA81-337D-E82E296C197E}"/>
              </a:ext>
            </a:extLst>
          </p:cNvPr>
          <p:cNvPicPr/>
          <p:nvPr/>
        </p:nvPicPr>
        <p:blipFill>
          <a:blip r:embed="rId34" cstate="print"/>
          <a:stretch>
            <a:fillRect/>
          </a:stretch>
        </p:blipFill>
        <p:spPr>
          <a:xfrm>
            <a:off x="9409176" y="1658111"/>
            <a:ext cx="696468" cy="676656"/>
          </a:xfrm>
          <a:prstGeom prst="rect">
            <a:avLst/>
          </a:prstGeom>
        </p:spPr>
      </p:pic>
      <p:sp>
        <p:nvSpPr>
          <p:cNvPr id="98" name="object 9">
            <a:extLst>
              <a:ext uri="{FF2B5EF4-FFF2-40B4-BE49-F238E27FC236}">
                <a16:creationId xmlns:a16="http://schemas.microsoft.com/office/drawing/2014/main" id="{CBCFC2D9-19E2-75F5-769E-F4293BDBCE95}"/>
              </a:ext>
            </a:extLst>
          </p:cNvPr>
          <p:cNvSpPr txBox="1"/>
          <p:nvPr/>
        </p:nvSpPr>
        <p:spPr>
          <a:xfrm>
            <a:off x="9995661" y="1662176"/>
            <a:ext cx="1656080" cy="66611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75" normalizeH="0" baseline="0" noProof="0">
                <a:ln>
                  <a:noFill/>
                </a:ln>
                <a:solidFill>
                  <a:srgbClr val="000000"/>
                </a:solidFill>
                <a:effectLst/>
                <a:uLnTx/>
                <a:uFillTx/>
                <a:latin typeface="Tahoma"/>
                <a:ea typeface="+mn-ea"/>
                <a:cs typeface="Tahoma"/>
              </a:rPr>
              <a:t>2010</a:t>
            </a:r>
            <a:endParaRPr kumimoji="0" sz="1400" b="0" i="0" u="none" strike="noStrike" kern="1200" cap="none" spc="0" normalizeH="0" baseline="0" noProof="0">
              <a:ln>
                <a:noFill/>
              </a:ln>
              <a:solidFill>
                <a:srgbClr val="000000"/>
              </a:solidFill>
              <a:effectLst/>
              <a:uLnTx/>
              <a:uFillTx/>
              <a:latin typeface="Tahoma"/>
              <a:ea typeface="+mn-ea"/>
              <a:cs typeface="Tahoma"/>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45" normalizeH="0" baseline="0" noProof="0">
                <a:ln>
                  <a:noFill/>
                </a:ln>
                <a:solidFill>
                  <a:srgbClr val="000000"/>
                </a:solidFill>
                <a:effectLst/>
                <a:uLnTx/>
                <a:uFillTx/>
                <a:latin typeface="Verdana"/>
                <a:ea typeface="+mn-ea"/>
                <a:cs typeface="Verdana"/>
              </a:rPr>
              <a:t>Permanence</a:t>
            </a:r>
            <a:r>
              <a:rPr kumimoji="0" sz="1400" b="0" i="0" u="none" strike="noStrike" kern="1200" cap="none" spc="-140" normalizeH="0" baseline="0" noProof="0">
                <a:ln>
                  <a:noFill/>
                </a:ln>
                <a:solidFill>
                  <a:srgbClr val="000000"/>
                </a:solidFill>
                <a:effectLst/>
                <a:uLnTx/>
                <a:uFillTx/>
                <a:latin typeface="Verdana"/>
                <a:ea typeface="+mn-ea"/>
                <a:cs typeface="Verdana"/>
              </a:rPr>
              <a:t> </a:t>
            </a:r>
            <a:r>
              <a:rPr kumimoji="0" sz="1400" b="0" i="0" u="none" strike="noStrike" kern="1200" cap="none" spc="45" normalizeH="0" baseline="0" noProof="0">
                <a:ln>
                  <a:noFill/>
                </a:ln>
                <a:solidFill>
                  <a:srgbClr val="000000"/>
                </a:solidFill>
                <a:effectLst/>
                <a:uLnTx/>
                <a:uFillTx/>
                <a:latin typeface="Verdana"/>
                <a:ea typeface="+mn-ea"/>
                <a:cs typeface="Verdana"/>
              </a:rPr>
              <a:t>de</a:t>
            </a:r>
            <a:r>
              <a:rPr kumimoji="0" sz="1400" b="0" i="0" u="none" strike="noStrike" kern="1200" cap="none" spc="-135" normalizeH="0" baseline="0" noProof="0">
                <a:ln>
                  <a:noFill/>
                </a:ln>
                <a:solidFill>
                  <a:srgbClr val="000000"/>
                </a:solidFill>
                <a:effectLst/>
                <a:uLnTx/>
                <a:uFillTx/>
                <a:latin typeface="Verdana"/>
                <a:ea typeface="+mn-ea"/>
                <a:cs typeface="Verdana"/>
              </a:rPr>
              <a:t> </a:t>
            </a:r>
            <a:r>
              <a:rPr kumimoji="0" sz="1400" b="0" i="0" u="none" strike="noStrike" kern="1200" cap="none" spc="-20" normalizeH="0" baseline="0" noProof="0">
                <a:ln>
                  <a:noFill/>
                </a:ln>
                <a:solidFill>
                  <a:srgbClr val="000000"/>
                </a:solidFill>
                <a:effectLst/>
                <a:uLnTx/>
                <a:uFillTx/>
                <a:latin typeface="Verdana"/>
                <a:ea typeface="+mn-ea"/>
                <a:cs typeface="Verdana"/>
              </a:rPr>
              <a:t>l</a:t>
            </a:r>
            <a:r>
              <a:rPr kumimoji="0" sz="1400" b="0" i="0" u="none" strike="noStrike" kern="1200" cap="none" spc="-10" normalizeH="0" baseline="0" noProof="0">
                <a:ln>
                  <a:noFill/>
                </a:ln>
                <a:solidFill>
                  <a:srgbClr val="000000"/>
                </a:solidFill>
                <a:effectLst/>
                <a:uLnTx/>
                <a:uFillTx/>
                <a:latin typeface="Verdana"/>
                <a:ea typeface="+mn-ea"/>
                <a:cs typeface="Verdana"/>
              </a:rPr>
              <a:t>a  </a:t>
            </a:r>
            <a:r>
              <a:rPr kumimoji="0" sz="1400" b="0" i="0" u="none" strike="noStrike" kern="1200" cap="none" spc="45" normalizeH="0" baseline="0" noProof="0">
                <a:ln>
                  <a:noFill/>
                </a:ln>
                <a:solidFill>
                  <a:srgbClr val="000000"/>
                </a:solidFill>
                <a:effectLst/>
                <a:uLnTx/>
                <a:uFillTx/>
                <a:latin typeface="Verdana"/>
                <a:ea typeface="+mn-ea"/>
                <a:cs typeface="Verdana"/>
              </a:rPr>
              <a:t>méthode</a:t>
            </a:r>
            <a:endParaRPr kumimoji="0" sz="1400" b="0" i="0" u="none" strike="noStrike" kern="1200" cap="none" spc="0" normalizeH="0" baseline="0" noProof="0">
              <a:ln>
                <a:noFill/>
              </a:ln>
              <a:solidFill>
                <a:srgbClr val="000000"/>
              </a:solidFill>
              <a:effectLst/>
              <a:uLnTx/>
              <a:uFillTx/>
              <a:latin typeface="Verdana"/>
              <a:ea typeface="+mn-ea"/>
              <a:cs typeface="Verdana"/>
            </a:endParaRPr>
          </a:p>
        </p:txBody>
      </p:sp>
      <p:sp>
        <p:nvSpPr>
          <p:cNvPr id="99" name="object 10">
            <a:extLst>
              <a:ext uri="{FF2B5EF4-FFF2-40B4-BE49-F238E27FC236}">
                <a16:creationId xmlns:a16="http://schemas.microsoft.com/office/drawing/2014/main" id="{A5053632-59F1-FB58-1B6D-C59E4B1D8846}"/>
              </a:ext>
            </a:extLst>
          </p:cNvPr>
          <p:cNvSpPr/>
          <p:nvPr/>
        </p:nvSpPr>
        <p:spPr>
          <a:xfrm>
            <a:off x="9341357" y="1558289"/>
            <a:ext cx="2731135" cy="925194"/>
          </a:xfrm>
          <a:custGeom>
            <a:avLst/>
            <a:gdLst/>
            <a:ahLst/>
            <a:cxnLst/>
            <a:rect l="l" t="t" r="r" b="b"/>
            <a:pathLst>
              <a:path w="2731134" h="925194">
                <a:moveTo>
                  <a:pt x="0" y="154177"/>
                </a:moveTo>
                <a:lnTo>
                  <a:pt x="7865" y="105468"/>
                </a:lnTo>
                <a:lnTo>
                  <a:pt x="29764" y="63148"/>
                </a:lnTo>
                <a:lnTo>
                  <a:pt x="63148" y="29764"/>
                </a:lnTo>
                <a:lnTo>
                  <a:pt x="105468" y="7865"/>
                </a:lnTo>
                <a:lnTo>
                  <a:pt x="154177" y="0"/>
                </a:lnTo>
                <a:lnTo>
                  <a:pt x="2576830" y="0"/>
                </a:lnTo>
                <a:lnTo>
                  <a:pt x="2625539" y="7865"/>
                </a:lnTo>
                <a:lnTo>
                  <a:pt x="2667859" y="29764"/>
                </a:lnTo>
                <a:lnTo>
                  <a:pt x="2701243" y="63148"/>
                </a:lnTo>
                <a:lnTo>
                  <a:pt x="2723142" y="105468"/>
                </a:lnTo>
                <a:lnTo>
                  <a:pt x="2731008" y="154177"/>
                </a:lnTo>
                <a:lnTo>
                  <a:pt x="2731008" y="770889"/>
                </a:lnTo>
                <a:lnTo>
                  <a:pt x="2723142" y="819599"/>
                </a:lnTo>
                <a:lnTo>
                  <a:pt x="2701243" y="861919"/>
                </a:lnTo>
                <a:lnTo>
                  <a:pt x="2667859" y="895303"/>
                </a:lnTo>
                <a:lnTo>
                  <a:pt x="2625539" y="917202"/>
                </a:lnTo>
                <a:lnTo>
                  <a:pt x="2576830" y="925068"/>
                </a:lnTo>
                <a:lnTo>
                  <a:pt x="154177" y="925068"/>
                </a:lnTo>
                <a:lnTo>
                  <a:pt x="105468" y="917202"/>
                </a:lnTo>
                <a:lnTo>
                  <a:pt x="63148" y="895303"/>
                </a:lnTo>
                <a:lnTo>
                  <a:pt x="29764" y="861919"/>
                </a:lnTo>
                <a:lnTo>
                  <a:pt x="7865" y="819599"/>
                </a:lnTo>
                <a:lnTo>
                  <a:pt x="0" y="770889"/>
                </a:lnTo>
                <a:lnTo>
                  <a:pt x="0" y="154177"/>
                </a:lnTo>
                <a:close/>
              </a:path>
            </a:pathLst>
          </a:custGeom>
          <a:ln w="28575">
            <a:solidFill>
              <a:srgbClr val="FF0000"/>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01" name="object 11">
            <a:extLst>
              <a:ext uri="{FF2B5EF4-FFF2-40B4-BE49-F238E27FC236}">
                <a16:creationId xmlns:a16="http://schemas.microsoft.com/office/drawing/2014/main" id="{986D1C88-0CB3-8DA6-016B-AB872BB021AF}"/>
              </a:ext>
            </a:extLst>
          </p:cNvPr>
          <p:cNvSpPr txBox="1"/>
          <p:nvPr/>
        </p:nvSpPr>
        <p:spPr>
          <a:xfrm>
            <a:off x="173289" y="3596990"/>
            <a:ext cx="2498725" cy="2952750"/>
          </a:xfrm>
          <a:prstGeom prst="rect">
            <a:avLst/>
          </a:prstGeom>
        </p:spPr>
        <p:txBody>
          <a:bodyPr vert="horz" wrap="square" lIns="0" tIns="12700" rIns="0" bIns="0" rtlCol="0">
            <a:spAutoFit/>
          </a:bodyPr>
          <a:lstStyle/>
          <a:p>
            <a:pPr marL="12065" marR="5080" lvl="0" indent="-1270" algn="ct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45" normalizeH="0" baseline="0" noProof="0" err="1">
                <a:ln>
                  <a:noFill/>
                </a:ln>
                <a:solidFill>
                  <a:srgbClr val="E94F2D"/>
                </a:solidFill>
                <a:effectLst/>
                <a:uLnTx/>
                <a:uFillTx/>
                <a:latin typeface="Tahoma"/>
                <a:ea typeface="+mn-ea"/>
                <a:cs typeface="Tahoma"/>
              </a:rPr>
              <a:t>Significativité</a:t>
            </a:r>
            <a:r>
              <a:rPr kumimoji="0" sz="2400" b="1" i="0" u="none" strike="noStrike" kern="1200" cap="none" spc="45" normalizeH="0" baseline="0" noProof="0">
                <a:ln>
                  <a:noFill/>
                </a:ln>
                <a:solidFill>
                  <a:srgbClr val="E94F2D"/>
                </a:solidFill>
                <a:effectLst/>
                <a:uLnTx/>
                <a:uFillTx/>
                <a:latin typeface="Tahoma"/>
                <a:ea typeface="+mn-ea"/>
                <a:cs typeface="Tahoma"/>
              </a:rPr>
              <a:t> </a:t>
            </a:r>
            <a:r>
              <a:rPr kumimoji="0" sz="2400" b="1" i="0" u="none" strike="noStrike" kern="1200" cap="none" spc="50" normalizeH="0" baseline="0" noProof="0">
                <a:ln>
                  <a:noFill/>
                </a:ln>
                <a:solidFill>
                  <a:srgbClr val="E94F2D"/>
                </a:solidFill>
                <a:effectLst/>
                <a:uLnTx/>
                <a:uFillTx/>
                <a:latin typeface="Tahoma"/>
                <a:ea typeface="+mn-ea"/>
                <a:cs typeface="Tahoma"/>
              </a:rPr>
              <a:t> </a:t>
            </a:r>
            <a:r>
              <a:rPr kumimoji="0" sz="2400" b="1" i="0" u="none" strike="noStrike" kern="1200" cap="none" spc="90" normalizeH="0" baseline="0" noProof="0">
                <a:ln>
                  <a:noFill/>
                </a:ln>
                <a:solidFill>
                  <a:srgbClr val="E94F2D"/>
                </a:solidFill>
                <a:effectLst/>
                <a:uLnTx/>
                <a:uFillTx/>
                <a:latin typeface="Tahoma"/>
                <a:ea typeface="+mn-ea"/>
                <a:cs typeface="Tahoma"/>
              </a:rPr>
              <a:t>des </a:t>
            </a:r>
            <a:r>
              <a:rPr kumimoji="0" sz="2400" b="1" i="0" u="none" strike="noStrike" kern="1200" cap="none" spc="35" normalizeH="0" baseline="0" noProof="0">
                <a:ln>
                  <a:noFill/>
                </a:ln>
                <a:solidFill>
                  <a:srgbClr val="E94F2D"/>
                </a:solidFill>
                <a:effectLst/>
                <a:uLnTx/>
                <a:uFillTx/>
                <a:latin typeface="Tahoma"/>
                <a:ea typeface="+mn-ea"/>
                <a:cs typeface="Tahoma"/>
              </a:rPr>
              <a:t>ateliers </a:t>
            </a:r>
            <a:r>
              <a:rPr kumimoji="0" sz="2400" b="1" i="0" u="none" strike="noStrike" kern="1200" cap="none" spc="-245" normalizeH="0" baseline="0" noProof="0">
                <a:ln>
                  <a:noFill/>
                </a:ln>
                <a:solidFill>
                  <a:srgbClr val="E94F2D"/>
                </a:solidFill>
                <a:effectLst/>
                <a:uLnTx/>
                <a:uFillTx/>
                <a:latin typeface="Tahoma"/>
                <a:ea typeface="+mn-ea"/>
                <a:cs typeface="Tahoma"/>
              </a:rPr>
              <a:t>: </a:t>
            </a:r>
            <a:r>
              <a:rPr kumimoji="0" sz="2400" b="1" i="0" u="none" strike="noStrike" kern="1200" cap="none" spc="-240" normalizeH="0" baseline="0" noProof="0">
                <a:ln>
                  <a:noFill/>
                </a:ln>
                <a:solidFill>
                  <a:srgbClr val="E94F2D"/>
                </a:solidFill>
                <a:effectLst/>
                <a:uLnTx/>
                <a:uFillTx/>
                <a:latin typeface="Tahoma"/>
                <a:ea typeface="+mn-ea"/>
                <a:cs typeface="Tahoma"/>
              </a:rPr>
              <a:t> </a:t>
            </a:r>
            <a:r>
              <a:rPr kumimoji="0" sz="2400" b="0" i="0" u="none" strike="noStrike" kern="1200" cap="none" spc="-15" normalizeH="0" baseline="0" noProof="0" err="1">
                <a:ln>
                  <a:noFill/>
                </a:ln>
                <a:solidFill>
                  <a:srgbClr val="000000"/>
                </a:solidFill>
                <a:effectLst/>
                <a:uLnTx/>
                <a:uFillTx/>
                <a:latin typeface="Verdana"/>
                <a:ea typeface="+mn-ea"/>
                <a:cs typeface="Verdana"/>
              </a:rPr>
              <a:t>L’atelier</a:t>
            </a:r>
            <a:r>
              <a:rPr kumimoji="0" sz="2400" b="0" i="0" u="none" strike="noStrike" kern="1200" cap="none" spc="-210" normalizeH="0" baseline="0" noProof="0">
                <a:ln>
                  <a:noFill/>
                </a:ln>
                <a:solidFill>
                  <a:srgbClr val="000000"/>
                </a:solidFill>
                <a:effectLst/>
                <a:uLnTx/>
                <a:uFillTx/>
                <a:latin typeface="Verdana"/>
                <a:ea typeface="+mn-ea"/>
                <a:cs typeface="Verdana"/>
              </a:rPr>
              <a:t> </a:t>
            </a:r>
            <a:r>
              <a:rPr kumimoji="0" sz="2400" b="0" i="0" u="none" strike="noStrike" kern="1200" cap="none" spc="-30" normalizeH="0" baseline="0" noProof="0">
                <a:ln>
                  <a:noFill/>
                </a:ln>
                <a:solidFill>
                  <a:srgbClr val="000000"/>
                </a:solidFill>
                <a:effectLst/>
                <a:uLnTx/>
                <a:uFillTx/>
                <a:latin typeface="Verdana"/>
                <a:ea typeface="+mn-ea"/>
                <a:cs typeface="Verdana"/>
              </a:rPr>
              <a:t>a</a:t>
            </a:r>
            <a:r>
              <a:rPr kumimoji="0" sz="2400" b="0" i="0" u="none" strike="noStrike" kern="1200" cap="none" spc="-180" normalizeH="0" baseline="0" noProof="0">
                <a:ln>
                  <a:noFill/>
                </a:ln>
                <a:solidFill>
                  <a:srgbClr val="000000"/>
                </a:solidFill>
                <a:effectLst/>
                <a:uLnTx/>
                <a:uFillTx/>
                <a:latin typeface="Verdana"/>
                <a:ea typeface="+mn-ea"/>
                <a:cs typeface="Verdana"/>
              </a:rPr>
              <a:t>-</a:t>
            </a:r>
            <a:r>
              <a:rPr kumimoji="0" sz="2400" b="0" i="0" u="none" strike="noStrike" kern="1200" cap="none" spc="20" normalizeH="0" baseline="0" noProof="0">
                <a:ln>
                  <a:noFill/>
                </a:ln>
                <a:solidFill>
                  <a:srgbClr val="000000"/>
                </a:solidFill>
                <a:effectLst/>
                <a:uLnTx/>
                <a:uFillTx/>
                <a:latin typeface="Verdana"/>
                <a:ea typeface="+mn-ea"/>
                <a:cs typeface="Verdana"/>
              </a:rPr>
              <a:t>t</a:t>
            </a:r>
            <a:r>
              <a:rPr kumimoji="0" sz="2400" b="0" i="0" u="none" strike="noStrike" kern="1200" cap="none" spc="-180" normalizeH="0" baseline="0" noProof="0">
                <a:ln>
                  <a:noFill/>
                </a:ln>
                <a:solidFill>
                  <a:srgbClr val="000000"/>
                </a:solidFill>
                <a:effectLst/>
                <a:uLnTx/>
                <a:uFillTx/>
                <a:latin typeface="Verdana"/>
                <a:ea typeface="+mn-ea"/>
                <a:cs typeface="Verdana"/>
              </a:rPr>
              <a:t>-</a:t>
            </a:r>
            <a:r>
              <a:rPr kumimoji="0" sz="2400" b="0" i="0" u="none" strike="noStrike" kern="1200" cap="none" spc="-15" normalizeH="0" baseline="0" noProof="0">
                <a:ln>
                  <a:noFill/>
                </a:ln>
                <a:solidFill>
                  <a:srgbClr val="000000"/>
                </a:solidFill>
                <a:effectLst/>
                <a:uLnTx/>
                <a:uFillTx/>
                <a:latin typeface="Verdana"/>
                <a:ea typeface="+mn-ea"/>
                <a:cs typeface="Verdana"/>
              </a:rPr>
              <a:t>il</a:t>
            </a:r>
            <a:r>
              <a:rPr kumimoji="0" sz="2400" b="0" i="0" u="none" strike="noStrike" kern="1200" cap="none" spc="-215" normalizeH="0" baseline="0" noProof="0">
                <a:ln>
                  <a:noFill/>
                </a:ln>
                <a:solidFill>
                  <a:srgbClr val="000000"/>
                </a:solidFill>
                <a:effectLst/>
                <a:uLnTx/>
                <a:uFillTx/>
                <a:latin typeface="Verdana"/>
                <a:ea typeface="+mn-ea"/>
                <a:cs typeface="Verdana"/>
              </a:rPr>
              <a:t> </a:t>
            </a:r>
            <a:r>
              <a:rPr kumimoji="0" sz="2400" b="0" i="0" u="none" strike="noStrike" kern="1200" cap="none" spc="75" normalizeH="0" baseline="0" noProof="0">
                <a:ln>
                  <a:noFill/>
                </a:ln>
                <a:solidFill>
                  <a:srgbClr val="000000"/>
                </a:solidFill>
                <a:effectLst/>
                <a:uLnTx/>
                <a:uFillTx/>
                <a:latin typeface="Verdana"/>
                <a:ea typeface="+mn-ea"/>
                <a:cs typeface="Verdana"/>
              </a:rPr>
              <a:t>un  </a:t>
            </a:r>
            <a:r>
              <a:rPr kumimoji="0" sz="2400" b="0" i="0" u="none" strike="noStrike" kern="1200" cap="none" spc="80" normalizeH="0" baseline="0" noProof="0">
                <a:ln>
                  <a:noFill/>
                </a:ln>
                <a:solidFill>
                  <a:srgbClr val="000000"/>
                </a:solidFill>
                <a:effectLst/>
                <a:uLnTx/>
                <a:uFillTx/>
                <a:latin typeface="Verdana"/>
                <a:ea typeface="+mn-ea"/>
                <a:cs typeface="Verdana"/>
              </a:rPr>
              <a:t>impa</a:t>
            </a:r>
            <a:r>
              <a:rPr kumimoji="0" sz="2400" b="0" i="0" u="none" strike="noStrike" kern="1200" cap="none" spc="75" normalizeH="0" baseline="0" noProof="0">
                <a:ln>
                  <a:noFill/>
                </a:ln>
                <a:solidFill>
                  <a:srgbClr val="000000"/>
                </a:solidFill>
                <a:effectLst/>
                <a:uLnTx/>
                <a:uFillTx/>
                <a:latin typeface="Verdana"/>
                <a:ea typeface="+mn-ea"/>
                <a:cs typeface="Verdana"/>
              </a:rPr>
              <a:t>c</a:t>
            </a:r>
            <a:r>
              <a:rPr kumimoji="0" sz="2400" b="0" i="0" u="none" strike="noStrike" kern="1200" cap="none" spc="25" normalizeH="0" baseline="0" noProof="0">
                <a:ln>
                  <a:noFill/>
                </a:ln>
                <a:solidFill>
                  <a:srgbClr val="000000"/>
                </a:solidFill>
                <a:effectLst/>
                <a:uLnTx/>
                <a:uFillTx/>
                <a:latin typeface="Verdana"/>
                <a:ea typeface="+mn-ea"/>
                <a:cs typeface="Verdana"/>
              </a:rPr>
              <a:t>t</a:t>
            </a:r>
            <a:r>
              <a:rPr kumimoji="0" sz="2400" b="0" i="0" u="none" strike="noStrike" kern="1200" cap="none" spc="-225" normalizeH="0" baseline="0" noProof="0">
                <a:ln>
                  <a:noFill/>
                </a:ln>
                <a:solidFill>
                  <a:srgbClr val="000000"/>
                </a:solidFill>
                <a:effectLst/>
                <a:uLnTx/>
                <a:uFillTx/>
                <a:latin typeface="Verdana"/>
                <a:ea typeface="+mn-ea"/>
                <a:cs typeface="Verdana"/>
              </a:rPr>
              <a:t> </a:t>
            </a:r>
            <a:r>
              <a:rPr kumimoji="0" sz="2400" b="0" i="0" u="none" strike="noStrike" kern="1200" cap="none" spc="-15" normalizeH="0" baseline="0" noProof="0">
                <a:ln>
                  <a:noFill/>
                </a:ln>
                <a:solidFill>
                  <a:srgbClr val="000000"/>
                </a:solidFill>
                <a:effectLst/>
                <a:uLnTx/>
                <a:uFillTx/>
                <a:latin typeface="Verdana"/>
                <a:ea typeface="+mn-ea"/>
                <a:cs typeface="Verdana"/>
              </a:rPr>
              <a:t>sur  </a:t>
            </a:r>
            <a:r>
              <a:rPr kumimoji="0" sz="2400" b="0" i="0" u="none" strike="noStrike" kern="1200" cap="none" spc="5" normalizeH="0" baseline="0" noProof="0" err="1">
                <a:ln>
                  <a:noFill/>
                </a:ln>
                <a:solidFill>
                  <a:srgbClr val="000000"/>
                </a:solidFill>
                <a:effectLst/>
                <a:uLnTx/>
                <a:uFillTx/>
                <a:latin typeface="Verdana"/>
                <a:ea typeface="+mn-ea"/>
                <a:cs typeface="Verdana"/>
              </a:rPr>
              <a:t>l’organisation</a:t>
            </a:r>
            <a:r>
              <a:rPr kumimoji="0" sz="2400" b="0" i="0" u="none" strike="noStrike" kern="1200" cap="none" spc="5" normalizeH="0" baseline="0" noProof="0">
                <a:ln>
                  <a:noFill/>
                </a:ln>
                <a:solidFill>
                  <a:srgbClr val="000000"/>
                </a:solidFill>
                <a:effectLst/>
                <a:uLnTx/>
                <a:uFillTx/>
                <a:latin typeface="Verdana"/>
                <a:ea typeface="+mn-ea"/>
                <a:cs typeface="Verdana"/>
              </a:rPr>
              <a:t> </a:t>
            </a:r>
            <a:r>
              <a:rPr kumimoji="0" sz="2400" b="0" i="0" u="none" strike="noStrike" kern="1200" cap="none" spc="10" normalizeH="0" baseline="0" noProof="0">
                <a:ln>
                  <a:noFill/>
                </a:ln>
                <a:solidFill>
                  <a:srgbClr val="000000"/>
                </a:solidFill>
                <a:effectLst/>
                <a:uLnTx/>
                <a:uFillTx/>
                <a:latin typeface="Verdana"/>
                <a:ea typeface="+mn-ea"/>
                <a:cs typeface="Verdana"/>
              </a:rPr>
              <a:t> </a:t>
            </a:r>
            <a:r>
              <a:rPr kumimoji="0" sz="2400" b="0" i="0" u="none" strike="noStrike" kern="1200" cap="none" spc="110" normalizeH="0" baseline="0" noProof="0">
                <a:ln>
                  <a:noFill/>
                </a:ln>
                <a:solidFill>
                  <a:srgbClr val="000000"/>
                </a:solidFill>
                <a:effectLst/>
                <a:uLnTx/>
                <a:uFillTx/>
                <a:latin typeface="Verdana"/>
                <a:ea typeface="+mn-ea"/>
                <a:cs typeface="Verdana"/>
              </a:rPr>
              <a:t>du</a:t>
            </a:r>
            <a:r>
              <a:rPr kumimoji="0" sz="2400" b="0" i="0" u="none" strike="noStrike" kern="1200" cap="none" spc="-215" normalizeH="0" baseline="0" noProof="0">
                <a:ln>
                  <a:noFill/>
                </a:ln>
                <a:solidFill>
                  <a:srgbClr val="000000"/>
                </a:solidFill>
                <a:effectLst/>
                <a:uLnTx/>
                <a:uFillTx/>
                <a:latin typeface="Verdana"/>
                <a:ea typeface="+mn-ea"/>
                <a:cs typeface="Verdana"/>
              </a:rPr>
              <a:t> </a:t>
            </a:r>
            <a:r>
              <a:rPr kumimoji="0" sz="2400" b="0" i="0" u="none" strike="noStrike" kern="1200" cap="none" spc="-20" normalizeH="0" baseline="0" noProof="0">
                <a:ln>
                  <a:noFill/>
                </a:ln>
                <a:solidFill>
                  <a:srgbClr val="000000"/>
                </a:solidFill>
                <a:effectLst/>
                <a:uLnTx/>
                <a:uFillTx/>
                <a:latin typeface="Verdana"/>
                <a:ea typeface="+mn-ea"/>
                <a:cs typeface="Verdana"/>
              </a:rPr>
              <a:t>t</a:t>
            </a:r>
            <a:r>
              <a:rPr kumimoji="0" sz="2400" b="0" i="0" u="none" strike="noStrike" kern="1200" cap="none" spc="-30" normalizeH="0" baseline="0" noProof="0">
                <a:ln>
                  <a:noFill/>
                </a:ln>
                <a:solidFill>
                  <a:srgbClr val="000000"/>
                </a:solidFill>
                <a:effectLst/>
                <a:uLnTx/>
                <a:uFillTx/>
                <a:latin typeface="Verdana"/>
                <a:ea typeface="+mn-ea"/>
                <a:cs typeface="Verdana"/>
              </a:rPr>
              <a:t>r</a:t>
            </a:r>
            <a:r>
              <a:rPr kumimoji="0" sz="2400" b="0" i="0" u="none" strike="noStrike" kern="1200" cap="none" spc="-40" normalizeH="0" baseline="0" noProof="0">
                <a:ln>
                  <a:noFill/>
                </a:ln>
                <a:solidFill>
                  <a:srgbClr val="000000"/>
                </a:solidFill>
                <a:effectLst/>
                <a:uLnTx/>
                <a:uFillTx/>
                <a:latin typeface="Verdana"/>
                <a:ea typeface="+mn-ea"/>
                <a:cs typeface="Verdana"/>
              </a:rPr>
              <a:t>avail</a:t>
            </a:r>
            <a:r>
              <a:rPr kumimoji="0" sz="2400" b="0" i="0" u="none" strike="noStrike" kern="1200" cap="none" spc="-215" normalizeH="0" baseline="0" noProof="0">
                <a:ln>
                  <a:noFill/>
                </a:ln>
                <a:solidFill>
                  <a:srgbClr val="000000"/>
                </a:solidFill>
                <a:effectLst/>
                <a:uLnTx/>
                <a:uFillTx/>
                <a:latin typeface="Verdana"/>
                <a:ea typeface="+mn-ea"/>
                <a:cs typeface="Verdana"/>
              </a:rPr>
              <a:t> </a:t>
            </a:r>
            <a:r>
              <a:rPr kumimoji="0" sz="2400" b="0" i="0" u="none" strike="noStrike" kern="1200" cap="none" spc="25" normalizeH="0" baseline="0" noProof="0">
                <a:ln>
                  <a:noFill/>
                </a:ln>
                <a:solidFill>
                  <a:srgbClr val="000000"/>
                </a:solidFill>
                <a:effectLst/>
                <a:uLnTx/>
                <a:uFillTx/>
                <a:latin typeface="Verdana"/>
                <a:ea typeface="+mn-ea"/>
                <a:cs typeface="Verdana"/>
              </a:rPr>
              <a:t>dans  </a:t>
            </a:r>
            <a:r>
              <a:rPr kumimoji="0" sz="2400" b="0" i="0" u="none" strike="noStrike" kern="1200" cap="none" spc="0" normalizeH="0" baseline="0" noProof="0">
                <a:ln>
                  <a:noFill/>
                </a:ln>
                <a:solidFill>
                  <a:srgbClr val="000000"/>
                </a:solidFill>
                <a:effectLst/>
                <a:uLnTx/>
                <a:uFillTx/>
                <a:latin typeface="Verdana"/>
                <a:ea typeface="+mn-ea"/>
                <a:cs typeface="Verdana"/>
              </a:rPr>
              <a:t>le</a:t>
            </a:r>
            <a:r>
              <a:rPr kumimoji="0" sz="2400" b="0" i="0" u="none" strike="noStrike" kern="1200" cap="none" spc="-215" normalizeH="0" baseline="0" noProof="0">
                <a:ln>
                  <a:noFill/>
                </a:ln>
                <a:solidFill>
                  <a:srgbClr val="000000"/>
                </a:solidFill>
                <a:effectLst/>
                <a:uLnTx/>
                <a:uFillTx/>
                <a:latin typeface="Verdana"/>
                <a:ea typeface="+mn-ea"/>
                <a:cs typeface="Verdana"/>
              </a:rPr>
              <a:t> </a:t>
            </a:r>
            <a:r>
              <a:rPr kumimoji="0" sz="2400" b="0" i="0" u="none" strike="noStrike" kern="1200" cap="none" spc="0" normalizeH="0" baseline="0" noProof="0" err="1">
                <a:ln>
                  <a:noFill/>
                </a:ln>
                <a:solidFill>
                  <a:srgbClr val="000000"/>
                </a:solidFill>
                <a:effectLst/>
                <a:uLnTx/>
                <a:uFillTx/>
                <a:latin typeface="Verdana"/>
                <a:ea typeface="+mn-ea"/>
                <a:cs typeface="Verdana"/>
              </a:rPr>
              <a:t>système</a:t>
            </a:r>
            <a:r>
              <a:rPr kumimoji="0" sz="2400" b="0" i="0" u="none" strike="noStrike" kern="1200" cap="none" spc="0" normalizeH="0" baseline="0" noProof="0">
                <a:ln>
                  <a:noFill/>
                </a:ln>
                <a:solidFill>
                  <a:srgbClr val="000000"/>
                </a:solidFill>
                <a:effectLst/>
                <a:uLnTx/>
                <a:uFillTx/>
                <a:latin typeface="Verdana"/>
                <a:ea typeface="+mn-ea"/>
                <a:cs typeface="Verdana"/>
              </a:rPr>
              <a:t>  </a:t>
            </a:r>
            <a:r>
              <a:rPr kumimoji="0" sz="2400" b="0" i="0" u="none" strike="noStrike" kern="1200" cap="none" spc="5" normalizeH="0" baseline="0" noProof="0" err="1">
                <a:ln>
                  <a:noFill/>
                </a:ln>
                <a:solidFill>
                  <a:srgbClr val="000000"/>
                </a:solidFill>
                <a:effectLst/>
                <a:uLnTx/>
                <a:uFillTx/>
                <a:latin typeface="Verdana"/>
                <a:ea typeface="+mn-ea"/>
                <a:cs typeface="Verdana"/>
              </a:rPr>
              <a:t>d’exploita</a:t>
            </a:r>
            <a:r>
              <a:rPr kumimoji="0" sz="2400" b="0" i="0" u="none" strike="noStrike" kern="1200" cap="none" spc="-5" normalizeH="0" baseline="0" noProof="0" err="1">
                <a:ln>
                  <a:noFill/>
                </a:ln>
                <a:solidFill>
                  <a:srgbClr val="000000"/>
                </a:solidFill>
                <a:effectLst/>
                <a:uLnTx/>
                <a:uFillTx/>
                <a:latin typeface="Verdana"/>
                <a:ea typeface="+mn-ea"/>
                <a:cs typeface="Verdana"/>
              </a:rPr>
              <a:t>t</a:t>
            </a:r>
            <a:r>
              <a:rPr kumimoji="0" sz="2400" b="0" i="0" u="none" strike="noStrike" kern="1200" cap="none" spc="45" normalizeH="0" baseline="0" noProof="0" err="1">
                <a:ln>
                  <a:noFill/>
                </a:ln>
                <a:solidFill>
                  <a:srgbClr val="000000"/>
                </a:solidFill>
                <a:effectLst/>
                <a:uLnTx/>
                <a:uFillTx/>
                <a:latin typeface="Verdana"/>
                <a:ea typeface="+mn-ea"/>
                <a:cs typeface="Verdana"/>
              </a:rPr>
              <a:t>ion</a:t>
            </a:r>
            <a:r>
              <a:rPr kumimoji="0" sz="2400" b="0" i="0" u="none" strike="noStrike" kern="1200" cap="none" spc="-225" normalizeH="0" baseline="0" noProof="0">
                <a:ln>
                  <a:noFill/>
                </a:ln>
                <a:solidFill>
                  <a:srgbClr val="000000"/>
                </a:solidFill>
                <a:effectLst/>
                <a:uLnTx/>
                <a:uFillTx/>
                <a:latin typeface="Verdana"/>
                <a:ea typeface="+mn-ea"/>
                <a:cs typeface="Verdana"/>
              </a:rPr>
              <a:t> </a:t>
            </a:r>
            <a:r>
              <a:rPr kumimoji="0" sz="2400" b="0" i="0" u="none" strike="noStrike" kern="1200" cap="none" spc="50" normalizeH="0" baseline="0" noProof="0">
                <a:ln>
                  <a:noFill/>
                </a:ln>
                <a:solidFill>
                  <a:srgbClr val="000000"/>
                </a:solidFill>
                <a:effectLst/>
                <a:uLnTx/>
                <a:uFillTx/>
                <a:latin typeface="Verdana"/>
                <a:ea typeface="+mn-ea"/>
                <a:cs typeface="Verdana"/>
              </a:rPr>
              <a:t>?</a:t>
            </a:r>
            <a:endParaRPr kumimoji="0" sz="2400" b="0" i="0" u="none" strike="noStrike" kern="1200" cap="none" spc="0" normalizeH="0" baseline="0" noProof="0">
              <a:ln>
                <a:noFill/>
              </a:ln>
              <a:solidFill>
                <a:srgbClr val="000000"/>
              </a:solidFill>
              <a:effectLst/>
              <a:uLnTx/>
              <a:uFillTx/>
              <a:latin typeface="Verdana"/>
              <a:ea typeface="+mn-ea"/>
              <a:cs typeface="Verdana"/>
            </a:endParaRPr>
          </a:p>
        </p:txBody>
      </p:sp>
      <p:sp>
        <p:nvSpPr>
          <p:cNvPr id="20" name="ZoneTexte 19">
            <a:extLst>
              <a:ext uri="{FF2B5EF4-FFF2-40B4-BE49-F238E27FC236}">
                <a16:creationId xmlns:a16="http://schemas.microsoft.com/office/drawing/2014/main" id="{8B189A3D-ABAF-4535-AA3F-061C7044B909}"/>
              </a:ext>
            </a:extLst>
          </p:cNvPr>
          <p:cNvSpPr txBox="1"/>
          <p:nvPr/>
        </p:nvSpPr>
        <p:spPr>
          <a:xfrm>
            <a:off x="60500" y="1268350"/>
            <a:ext cx="2724304" cy="2031325"/>
          </a:xfrm>
          <a:prstGeom prst="rect">
            <a:avLst/>
          </a:prstGeom>
          <a:solidFill>
            <a:schemeClr val="accent6"/>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Truies reproductrices et cochettes &gt;= 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a:ln>
                  <a:noFill/>
                </a:ln>
                <a:solidFill>
                  <a:srgbClr val="FFFFFF"/>
                </a:solidFill>
                <a:effectLst/>
                <a:uLnTx/>
                <a:uFillTx/>
                <a:latin typeface="Verdana"/>
                <a:ea typeface="+mn-ea"/>
                <a:cs typeface="+mn-cs"/>
              </a:rPr>
              <a:t>Places porcs à l'engraissement + porcs en post-sevrage &gt;= 50</a:t>
            </a:r>
          </a:p>
        </p:txBody>
      </p:sp>
    </p:spTree>
    <p:extLst>
      <p:ext uri="{BB962C8B-B14F-4D97-AF65-F5344CB8AC3E}">
        <p14:creationId xmlns:p14="http://schemas.microsoft.com/office/powerpoint/2010/main" val="877069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7B0670-C7A0-4013-B754-F941C01AC10F}"/>
              </a:ext>
            </a:extLst>
          </p:cNvPr>
          <p:cNvSpPr>
            <a:spLocks noGrp="1"/>
          </p:cNvSpPr>
          <p:nvPr>
            <p:ph type="title"/>
          </p:nvPr>
        </p:nvSpPr>
        <p:spPr/>
        <p:txBody>
          <a:bodyPr/>
          <a:lstStyle/>
          <a:p>
            <a:r>
              <a:rPr lang="fr-FR" dirty="0"/>
              <a:t>Bilan Emissions gaz à effet de serre</a:t>
            </a:r>
          </a:p>
        </p:txBody>
      </p:sp>
      <p:graphicFrame>
        <p:nvGraphicFramePr>
          <p:cNvPr id="7" name="Tableau 7">
            <a:extLst>
              <a:ext uri="{FF2B5EF4-FFF2-40B4-BE49-F238E27FC236}">
                <a16:creationId xmlns:a16="http://schemas.microsoft.com/office/drawing/2014/main" id="{C2DE97DE-A105-46F0-BB81-5730B7FA76CE}"/>
              </a:ext>
            </a:extLst>
          </p:cNvPr>
          <p:cNvGraphicFramePr>
            <a:graphicFrameLocks noGrp="1"/>
          </p:cNvGraphicFramePr>
          <p:nvPr/>
        </p:nvGraphicFramePr>
        <p:xfrm>
          <a:off x="1033978" y="1089781"/>
          <a:ext cx="10210967" cy="1559560"/>
        </p:xfrm>
        <a:graphic>
          <a:graphicData uri="http://schemas.openxmlformats.org/drawingml/2006/table">
            <a:tbl>
              <a:tblPr firstRow="1" bandRow="1">
                <a:tableStyleId>{7DF18680-E054-41AD-8BC1-D1AEF772440D}</a:tableStyleId>
              </a:tblPr>
              <a:tblGrid>
                <a:gridCol w="2416793">
                  <a:extLst>
                    <a:ext uri="{9D8B030D-6E8A-4147-A177-3AD203B41FA5}">
                      <a16:colId xmlns:a16="http://schemas.microsoft.com/office/drawing/2014/main" val="1688140591"/>
                    </a:ext>
                  </a:extLst>
                </a:gridCol>
                <a:gridCol w="2082219">
                  <a:extLst>
                    <a:ext uri="{9D8B030D-6E8A-4147-A177-3AD203B41FA5}">
                      <a16:colId xmlns:a16="http://schemas.microsoft.com/office/drawing/2014/main" val="3992363474"/>
                    </a:ext>
                  </a:extLst>
                </a:gridCol>
                <a:gridCol w="427672">
                  <a:extLst>
                    <a:ext uri="{9D8B030D-6E8A-4147-A177-3AD203B41FA5}">
                      <a16:colId xmlns:a16="http://schemas.microsoft.com/office/drawing/2014/main" val="454850328"/>
                    </a:ext>
                  </a:extLst>
                </a:gridCol>
                <a:gridCol w="427672">
                  <a:extLst>
                    <a:ext uri="{9D8B030D-6E8A-4147-A177-3AD203B41FA5}">
                      <a16:colId xmlns:a16="http://schemas.microsoft.com/office/drawing/2014/main" val="3084606177"/>
                    </a:ext>
                  </a:extLst>
                </a:gridCol>
                <a:gridCol w="427672">
                  <a:extLst>
                    <a:ext uri="{9D8B030D-6E8A-4147-A177-3AD203B41FA5}">
                      <a16:colId xmlns:a16="http://schemas.microsoft.com/office/drawing/2014/main" val="2077101109"/>
                    </a:ext>
                  </a:extLst>
                </a:gridCol>
                <a:gridCol w="427672">
                  <a:extLst>
                    <a:ext uri="{9D8B030D-6E8A-4147-A177-3AD203B41FA5}">
                      <a16:colId xmlns:a16="http://schemas.microsoft.com/office/drawing/2014/main" val="80577624"/>
                    </a:ext>
                  </a:extLst>
                </a:gridCol>
                <a:gridCol w="4001267">
                  <a:extLst>
                    <a:ext uri="{9D8B030D-6E8A-4147-A177-3AD203B41FA5}">
                      <a16:colId xmlns:a16="http://schemas.microsoft.com/office/drawing/2014/main" val="457141336"/>
                    </a:ext>
                  </a:extLst>
                </a:gridCol>
              </a:tblGrid>
              <a:tr h="370840">
                <a:tc>
                  <a:txBody>
                    <a:bodyPr/>
                    <a:lstStyle/>
                    <a:p>
                      <a:r>
                        <a:rPr lang="fr-FR" dirty="0"/>
                        <a:t>Aspects du bilan</a:t>
                      </a:r>
                    </a:p>
                  </a:txBody>
                  <a:tcPr/>
                </a:tc>
                <a:tc>
                  <a:txBody>
                    <a:bodyPr/>
                    <a:lstStyle/>
                    <a:p>
                      <a:r>
                        <a:rPr lang="fr-FR" dirty="0"/>
                        <a:t>Indicateurs</a:t>
                      </a:r>
                    </a:p>
                  </a:txBody>
                  <a:tcPr/>
                </a:tc>
                <a:tc gridSpan="4">
                  <a:txBody>
                    <a:bodyPr/>
                    <a:lstStyle/>
                    <a:p>
                      <a:r>
                        <a:rPr lang="fr-FR" dirty="0"/>
                        <a:t>Résultats</a:t>
                      </a: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r>
                        <a:rPr lang="fr-FR" dirty="0"/>
                        <a:t>Facteurs explicatifs</a:t>
                      </a:r>
                    </a:p>
                  </a:txBody>
                  <a:tcPr/>
                </a:tc>
                <a:extLst>
                  <a:ext uri="{0D108BD9-81ED-4DB2-BD59-A6C34878D82A}">
                    <a16:rowId xmlns:a16="http://schemas.microsoft.com/office/drawing/2014/main" val="33784031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Performances des unités de production</a:t>
                      </a:r>
                    </a:p>
                  </a:txBody>
                  <a:tcPr/>
                </a:tc>
                <a:tc>
                  <a:txBody>
                    <a:bodyPr/>
                    <a:lstStyle/>
                    <a:p>
                      <a:r>
                        <a:rPr lang="fr-FR" dirty="0"/>
                        <a:t>Empreinte GES</a:t>
                      </a:r>
                    </a:p>
                  </a:txBody>
                  <a:tcPr/>
                </a:tc>
                <a:tc>
                  <a:txBody>
                    <a:bodyPr/>
                    <a:lstStyle/>
                    <a:p>
                      <a:r>
                        <a:rPr lang="fr-FR" sz="1400" dirty="0"/>
                        <a:t>M</a:t>
                      </a:r>
                    </a:p>
                  </a:txBody>
                  <a:tcPr>
                    <a:solidFill>
                      <a:schemeClr val="accent6">
                        <a:lumMod val="60000"/>
                        <a:lumOff val="40000"/>
                      </a:schemeClr>
                    </a:solidFill>
                  </a:tcPr>
                </a:tc>
                <a:tc>
                  <a:txBody>
                    <a:bodyPr/>
                    <a:lstStyle/>
                    <a:p>
                      <a:r>
                        <a:rPr lang="fr-FR" sz="1400" dirty="0"/>
                        <a:t>G1</a:t>
                      </a:r>
                    </a:p>
                  </a:txBody>
                  <a:tcPr>
                    <a:solidFill>
                      <a:schemeClr val="accent6">
                        <a:lumMod val="60000"/>
                        <a:lumOff val="40000"/>
                      </a:schemeClr>
                    </a:solidFill>
                  </a:tcPr>
                </a:tc>
                <a:tc>
                  <a:txBody>
                    <a:bodyPr/>
                    <a:lstStyle/>
                    <a:p>
                      <a:r>
                        <a:rPr lang="fr-FR" sz="1400" dirty="0"/>
                        <a:t>G2</a:t>
                      </a:r>
                    </a:p>
                  </a:txBody>
                  <a:tcPr>
                    <a:solidFill>
                      <a:schemeClr val="accent6">
                        <a:lumMod val="60000"/>
                        <a:lumOff val="40000"/>
                      </a:schemeClr>
                    </a:solidFill>
                  </a:tcPr>
                </a:tc>
                <a:tc>
                  <a:txBody>
                    <a:bodyPr/>
                    <a:lstStyle/>
                    <a:p>
                      <a:r>
                        <a:rPr lang="fr-FR" sz="1400" dirty="0"/>
                        <a:t>G3</a:t>
                      </a:r>
                    </a:p>
                  </a:txBody>
                  <a:tcPr>
                    <a:solidFill>
                      <a:schemeClr val="accent2">
                        <a:lumMod val="60000"/>
                        <a:lumOff val="40000"/>
                      </a:schemeClr>
                    </a:solidFill>
                  </a:tcPr>
                </a:tc>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fr-FR" dirty="0">
                          <a:latin typeface="+mn-lt"/>
                        </a:rPr>
                        <a:t>Résultats dus aux performances techniques et aux émissions de N2O lorsqu’il y a présence de paille dans l’élevage</a:t>
                      </a:r>
                    </a:p>
                  </a:txBody>
                  <a:tcPr/>
                </a:tc>
                <a:extLst>
                  <a:ext uri="{0D108BD9-81ED-4DB2-BD59-A6C34878D82A}">
                    <a16:rowId xmlns:a16="http://schemas.microsoft.com/office/drawing/2014/main" val="4287637269"/>
                  </a:ext>
                </a:extLst>
              </a:tr>
            </a:tbl>
          </a:graphicData>
        </a:graphic>
      </p:graphicFrame>
      <p:pic>
        <p:nvPicPr>
          <p:cNvPr id="5" name="Picture 2" descr="Afficher l’image source">
            <a:extLst>
              <a:ext uri="{FF2B5EF4-FFF2-40B4-BE49-F238E27FC236}">
                <a16:creationId xmlns:a16="http://schemas.microsoft.com/office/drawing/2014/main" id="{5B3C8F14-14CF-4064-925A-5197DD3BF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1044" y="-2803"/>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3">
            <a:extLst>
              <a:ext uri="{FF2B5EF4-FFF2-40B4-BE49-F238E27FC236}">
                <a16:creationId xmlns:a16="http://schemas.microsoft.com/office/drawing/2014/main" id="{92E74B1C-1C5C-2A2C-25CC-8E0EDAA51A88}"/>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1735822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7B0670-C7A0-4013-B754-F941C01AC10F}"/>
              </a:ext>
            </a:extLst>
          </p:cNvPr>
          <p:cNvSpPr>
            <a:spLocks noGrp="1"/>
          </p:cNvSpPr>
          <p:nvPr>
            <p:ph type="title"/>
          </p:nvPr>
        </p:nvSpPr>
        <p:spPr/>
        <p:txBody>
          <a:bodyPr/>
          <a:lstStyle/>
          <a:p>
            <a:r>
              <a:rPr lang="fr-FR" dirty="0"/>
              <a:t>Synthèse du bilan environnement</a:t>
            </a:r>
          </a:p>
        </p:txBody>
      </p:sp>
      <p:graphicFrame>
        <p:nvGraphicFramePr>
          <p:cNvPr id="7" name="Tableau 7">
            <a:extLst>
              <a:ext uri="{FF2B5EF4-FFF2-40B4-BE49-F238E27FC236}">
                <a16:creationId xmlns:a16="http://schemas.microsoft.com/office/drawing/2014/main" id="{C2DE97DE-A105-46F0-BB81-5730B7FA76CE}"/>
              </a:ext>
            </a:extLst>
          </p:cNvPr>
          <p:cNvGraphicFramePr>
            <a:graphicFrameLocks noGrp="1"/>
          </p:cNvGraphicFramePr>
          <p:nvPr/>
        </p:nvGraphicFramePr>
        <p:xfrm>
          <a:off x="1033978" y="1089781"/>
          <a:ext cx="10210967" cy="4312920"/>
        </p:xfrm>
        <a:graphic>
          <a:graphicData uri="http://schemas.openxmlformats.org/drawingml/2006/table">
            <a:tbl>
              <a:tblPr firstRow="1" bandRow="1">
                <a:tableStyleId>{7DF18680-E054-41AD-8BC1-D1AEF772440D}</a:tableStyleId>
              </a:tblPr>
              <a:tblGrid>
                <a:gridCol w="2416793">
                  <a:extLst>
                    <a:ext uri="{9D8B030D-6E8A-4147-A177-3AD203B41FA5}">
                      <a16:colId xmlns:a16="http://schemas.microsoft.com/office/drawing/2014/main" val="1688140591"/>
                    </a:ext>
                  </a:extLst>
                </a:gridCol>
                <a:gridCol w="2082219">
                  <a:extLst>
                    <a:ext uri="{9D8B030D-6E8A-4147-A177-3AD203B41FA5}">
                      <a16:colId xmlns:a16="http://schemas.microsoft.com/office/drawing/2014/main" val="3992363474"/>
                    </a:ext>
                  </a:extLst>
                </a:gridCol>
                <a:gridCol w="427672">
                  <a:extLst>
                    <a:ext uri="{9D8B030D-6E8A-4147-A177-3AD203B41FA5}">
                      <a16:colId xmlns:a16="http://schemas.microsoft.com/office/drawing/2014/main" val="454850328"/>
                    </a:ext>
                  </a:extLst>
                </a:gridCol>
                <a:gridCol w="427672">
                  <a:extLst>
                    <a:ext uri="{9D8B030D-6E8A-4147-A177-3AD203B41FA5}">
                      <a16:colId xmlns:a16="http://schemas.microsoft.com/office/drawing/2014/main" val="3084606177"/>
                    </a:ext>
                  </a:extLst>
                </a:gridCol>
                <a:gridCol w="427672">
                  <a:extLst>
                    <a:ext uri="{9D8B030D-6E8A-4147-A177-3AD203B41FA5}">
                      <a16:colId xmlns:a16="http://schemas.microsoft.com/office/drawing/2014/main" val="2077101109"/>
                    </a:ext>
                  </a:extLst>
                </a:gridCol>
                <a:gridCol w="427672">
                  <a:extLst>
                    <a:ext uri="{9D8B030D-6E8A-4147-A177-3AD203B41FA5}">
                      <a16:colId xmlns:a16="http://schemas.microsoft.com/office/drawing/2014/main" val="80577624"/>
                    </a:ext>
                  </a:extLst>
                </a:gridCol>
                <a:gridCol w="4001267">
                  <a:extLst>
                    <a:ext uri="{9D8B030D-6E8A-4147-A177-3AD203B41FA5}">
                      <a16:colId xmlns:a16="http://schemas.microsoft.com/office/drawing/2014/main" val="457141336"/>
                    </a:ext>
                  </a:extLst>
                </a:gridCol>
              </a:tblGrid>
              <a:tr h="370840">
                <a:tc>
                  <a:txBody>
                    <a:bodyPr/>
                    <a:lstStyle/>
                    <a:p>
                      <a:r>
                        <a:rPr lang="fr-FR" dirty="0"/>
                        <a:t>Aspects du bilan</a:t>
                      </a:r>
                    </a:p>
                  </a:txBody>
                  <a:tcPr/>
                </a:tc>
                <a:tc>
                  <a:txBody>
                    <a:bodyPr/>
                    <a:lstStyle/>
                    <a:p>
                      <a:r>
                        <a:rPr lang="fr-FR" dirty="0"/>
                        <a:t>Indicateurs</a:t>
                      </a:r>
                    </a:p>
                  </a:txBody>
                  <a:tcPr/>
                </a:tc>
                <a:tc gridSpan="4">
                  <a:txBody>
                    <a:bodyPr/>
                    <a:lstStyle/>
                    <a:p>
                      <a:r>
                        <a:rPr lang="fr-FR" dirty="0"/>
                        <a:t>Résultats</a:t>
                      </a: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r>
                        <a:rPr lang="fr-FR" dirty="0"/>
                        <a:t>Facteurs explicatifs</a:t>
                      </a:r>
                    </a:p>
                  </a:txBody>
                  <a:tcPr/>
                </a:tc>
                <a:extLst>
                  <a:ext uri="{0D108BD9-81ED-4DB2-BD59-A6C34878D82A}">
                    <a16:rowId xmlns:a16="http://schemas.microsoft.com/office/drawing/2014/main" val="3378403127"/>
                  </a:ext>
                </a:extLst>
              </a:tr>
              <a:tr h="370840">
                <a:tc rowSpan="7">
                  <a:txBody>
                    <a:bodyPr/>
                    <a:lstStyle/>
                    <a:p>
                      <a:r>
                        <a:rPr lang="fr-FR" dirty="0"/>
                        <a:t>Performances des unités de production</a:t>
                      </a:r>
                    </a:p>
                  </a:txBody>
                  <a:tcPr/>
                </a:tc>
                <a:tc>
                  <a:txBody>
                    <a:bodyPr/>
                    <a:lstStyle/>
                    <a:p>
                      <a:r>
                        <a:rPr lang="fr-FR" dirty="0"/>
                        <a:t>Conso eau</a:t>
                      </a:r>
                    </a:p>
                  </a:txBody>
                  <a:tcPr/>
                </a:tc>
                <a:tc>
                  <a:txBody>
                    <a:bodyPr/>
                    <a:lstStyle/>
                    <a:p>
                      <a:r>
                        <a:rPr lang="fr-FR" sz="1400" dirty="0"/>
                        <a:t>M</a:t>
                      </a:r>
                    </a:p>
                  </a:txBody>
                  <a:tcPr>
                    <a:solidFill>
                      <a:schemeClr val="accent6">
                        <a:lumMod val="60000"/>
                        <a:lumOff val="40000"/>
                      </a:schemeClr>
                    </a:solidFill>
                  </a:tcPr>
                </a:tc>
                <a:tc>
                  <a:txBody>
                    <a:bodyPr/>
                    <a:lstStyle/>
                    <a:p>
                      <a:r>
                        <a:rPr lang="fr-FR" sz="1400" dirty="0"/>
                        <a:t>G1</a:t>
                      </a:r>
                    </a:p>
                  </a:txBody>
                  <a:tcPr>
                    <a:solidFill>
                      <a:schemeClr val="accent6">
                        <a:lumMod val="60000"/>
                        <a:lumOff val="40000"/>
                      </a:schemeClr>
                    </a:solidFill>
                  </a:tcPr>
                </a:tc>
                <a:tc>
                  <a:txBody>
                    <a:bodyPr/>
                    <a:lstStyle/>
                    <a:p>
                      <a:r>
                        <a:rPr lang="fr-FR" sz="1400" dirty="0"/>
                        <a:t>G2</a:t>
                      </a:r>
                    </a:p>
                  </a:txBody>
                  <a:tcPr>
                    <a:solidFill>
                      <a:schemeClr val="accent2">
                        <a:lumMod val="60000"/>
                        <a:lumOff val="40000"/>
                      </a:schemeClr>
                    </a:solidFill>
                  </a:tcPr>
                </a:tc>
                <a:tc>
                  <a:txBody>
                    <a:bodyPr/>
                    <a:lstStyle/>
                    <a:p>
                      <a:r>
                        <a:rPr lang="fr-FR" sz="1400" dirty="0"/>
                        <a:t>G3</a:t>
                      </a:r>
                    </a:p>
                  </a:txBody>
                  <a:tcPr>
                    <a:solidFill>
                      <a:schemeClr val="accent2">
                        <a:lumMod val="60000"/>
                        <a:lumOff val="40000"/>
                      </a:schemeClr>
                    </a:solidFill>
                  </a:tcPr>
                </a:tc>
                <a:tc>
                  <a:txBody>
                    <a:bodyPr/>
                    <a:lstStyle/>
                    <a:p>
                      <a:r>
                        <a:rPr lang="fr-FR" dirty="0"/>
                        <a:t>Possible progrès dans les petits élevages et les élevages diversifiés</a:t>
                      </a:r>
                    </a:p>
                  </a:txBody>
                  <a:tcPr/>
                </a:tc>
                <a:extLst>
                  <a:ext uri="{0D108BD9-81ED-4DB2-BD59-A6C34878D82A}">
                    <a16:rowId xmlns:a16="http://schemas.microsoft.com/office/drawing/2014/main" val="4144733603"/>
                  </a:ext>
                </a:extLst>
              </a:tr>
              <a:tr h="370840">
                <a:tc vMerge="1">
                  <a:txBody>
                    <a:bodyPr/>
                    <a:lstStyle/>
                    <a:p>
                      <a:endParaRPr lang="fr-FR" dirty="0"/>
                    </a:p>
                  </a:txBody>
                  <a:tcPr/>
                </a:tc>
                <a:tc>
                  <a:txBody>
                    <a:bodyPr/>
                    <a:lstStyle/>
                    <a:p>
                      <a:r>
                        <a:rPr lang="fr-FR" dirty="0"/>
                        <a:t>Conso énergie</a:t>
                      </a:r>
                    </a:p>
                  </a:txBody>
                  <a:tcPr/>
                </a:tc>
                <a:tc>
                  <a:txBody>
                    <a:bodyPr/>
                    <a:lstStyle/>
                    <a:p>
                      <a:endParaRPr lang="fr-FR" dirty="0"/>
                    </a:p>
                  </a:txBody>
                  <a:tcPr>
                    <a:solidFill>
                      <a:schemeClr val="accent6">
                        <a:lumMod val="60000"/>
                        <a:lumOff val="40000"/>
                      </a:schemeClr>
                    </a:solidFill>
                  </a:tcPr>
                </a:tc>
                <a:tc>
                  <a:txBody>
                    <a:bodyPr/>
                    <a:lstStyle/>
                    <a:p>
                      <a:endParaRPr lang="fr-FR" dirty="0"/>
                    </a:p>
                  </a:txBody>
                  <a:tcPr>
                    <a:solidFill>
                      <a:schemeClr val="accent6">
                        <a:lumMod val="60000"/>
                        <a:lumOff val="40000"/>
                      </a:schemeClr>
                    </a:solidFill>
                  </a:tcPr>
                </a:tc>
                <a:tc>
                  <a:txBody>
                    <a:bodyPr/>
                    <a:lstStyle/>
                    <a:p>
                      <a:endParaRPr lang="fr-FR" dirty="0"/>
                    </a:p>
                  </a:txBody>
                  <a:tcPr>
                    <a:solidFill>
                      <a:schemeClr val="accent6">
                        <a:lumMod val="60000"/>
                        <a:lumOff val="40000"/>
                      </a:schemeClr>
                    </a:solidFill>
                  </a:tcPr>
                </a:tc>
                <a:tc>
                  <a:txBody>
                    <a:bodyPr/>
                    <a:lstStyle/>
                    <a:p>
                      <a:endParaRPr lang="fr-FR" dirty="0"/>
                    </a:p>
                  </a:txBody>
                  <a:tcPr>
                    <a:solidFill>
                      <a:schemeClr val="accent6">
                        <a:lumMod val="60000"/>
                        <a:lumOff val="40000"/>
                      </a:schemeClr>
                    </a:solidFill>
                  </a:tcPr>
                </a:tc>
                <a:tc>
                  <a:txBody>
                    <a:bodyPr/>
                    <a:lstStyle/>
                    <a:p>
                      <a:pPr marL="0" lvl="3" indent="0"/>
                      <a:r>
                        <a:rPr lang="fr-FR" dirty="0"/>
                        <a:t>Paille, plein air et production </a:t>
                      </a:r>
                      <a:r>
                        <a:rPr lang="fr-FR" dirty="0" err="1"/>
                        <a:t>eg</a:t>
                      </a:r>
                      <a:r>
                        <a:rPr lang="fr-FR" dirty="0"/>
                        <a:t> renouvelable</a:t>
                      </a:r>
                      <a:endParaRPr lang="fr-FR" dirty="0">
                        <a:latin typeface="+mn-lt"/>
                      </a:endParaRPr>
                    </a:p>
                  </a:txBody>
                  <a:tcPr/>
                </a:tc>
                <a:extLst>
                  <a:ext uri="{0D108BD9-81ED-4DB2-BD59-A6C34878D82A}">
                    <a16:rowId xmlns:a16="http://schemas.microsoft.com/office/drawing/2014/main" val="1783270193"/>
                  </a:ext>
                </a:extLst>
              </a:tr>
              <a:tr h="370840">
                <a:tc vMerge="1">
                  <a:txBody>
                    <a:bodyPr/>
                    <a:lstStyle/>
                    <a:p>
                      <a:endParaRPr lang="fr-FR" dirty="0"/>
                    </a:p>
                  </a:txBody>
                  <a:tcPr/>
                </a:tc>
                <a:tc>
                  <a:txBody>
                    <a:bodyPr/>
                    <a:lstStyle/>
                    <a:p>
                      <a:r>
                        <a:rPr lang="fr-FR" dirty="0"/>
                        <a:t>Excrétion N</a:t>
                      </a:r>
                    </a:p>
                  </a:txBody>
                  <a:tcPr/>
                </a:tc>
                <a:tc>
                  <a:txBody>
                    <a:bodyPr/>
                    <a:lstStyle/>
                    <a:p>
                      <a:endParaRPr lang="fr-FR" dirty="0"/>
                    </a:p>
                  </a:txBody>
                  <a:tcPr>
                    <a:solidFill>
                      <a:schemeClr val="accent2">
                        <a:lumMod val="60000"/>
                        <a:lumOff val="40000"/>
                      </a:schemeClr>
                    </a:solidFill>
                  </a:tcPr>
                </a:tc>
                <a:tc>
                  <a:txBody>
                    <a:bodyPr/>
                    <a:lstStyle/>
                    <a:p>
                      <a:endParaRPr lang="fr-FR" dirty="0"/>
                    </a:p>
                  </a:txBody>
                  <a:tcPr>
                    <a:solidFill>
                      <a:schemeClr val="accent2">
                        <a:lumMod val="60000"/>
                        <a:lumOff val="40000"/>
                      </a:schemeClr>
                    </a:solidFill>
                  </a:tcPr>
                </a:tc>
                <a:tc>
                  <a:txBody>
                    <a:bodyPr/>
                    <a:lstStyle/>
                    <a:p>
                      <a:endParaRPr lang="fr-FR" dirty="0"/>
                    </a:p>
                  </a:txBody>
                  <a:tcPr>
                    <a:solidFill>
                      <a:schemeClr val="accent2">
                        <a:lumMod val="60000"/>
                        <a:lumOff val="40000"/>
                      </a:schemeClr>
                    </a:solidFill>
                  </a:tcPr>
                </a:tc>
                <a:tc>
                  <a:txBody>
                    <a:bodyPr/>
                    <a:lstStyle/>
                    <a:p>
                      <a:endParaRPr lang="fr-FR" dirty="0"/>
                    </a:p>
                  </a:txBody>
                  <a:tcPr>
                    <a:solidFill>
                      <a:schemeClr val="accent2">
                        <a:lumMod val="60000"/>
                        <a:lumOff val="40000"/>
                      </a:schemeClr>
                    </a:solidFill>
                  </a:tcPr>
                </a:tc>
                <a:tc>
                  <a:txBody>
                    <a:bodyPr/>
                    <a:lstStyle/>
                    <a:p>
                      <a:pPr marL="0" lvl="3" indent="0"/>
                      <a:r>
                        <a:rPr lang="fr-FR" dirty="0">
                          <a:latin typeface="+mn-lt"/>
                        </a:rPr>
                        <a:t>Performances techniques</a:t>
                      </a:r>
                    </a:p>
                  </a:txBody>
                  <a:tcPr/>
                </a:tc>
                <a:extLst>
                  <a:ext uri="{0D108BD9-81ED-4DB2-BD59-A6C34878D82A}">
                    <a16:rowId xmlns:a16="http://schemas.microsoft.com/office/drawing/2014/main" val="3965822259"/>
                  </a:ext>
                </a:extLst>
              </a:tr>
              <a:tr h="370840">
                <a:tc vMerge="1">
                  <a:txBody>
                    <a:bodyPr/>
                    <a:lstStyle/>
                    <a:p>
                      <a:endParaRPr lang="fr-FR" dirty="0"/>
                    </a:p>
                  </a:txBody>
                  <a:tcPr/>
                </a:tc>
                <a:tc>
                  <a:txBody>
                    <a:bodyPr/>
                    <a:lstStyle/>
                    <a:p>
                      <a:r>
                        <a:rPr lang="fr-FR" dirty="0"/>
                        <a:t>Conservation N</a:t>
                      </a:r>
                    </a:p>
                  </a:txBody>
                  <a:tcPr/>
                </a:tc>
                <a:tc>
                  <a:txBody>
                    <a:bodyPr/>
                    <a:lstStyle/>
                    <a:p>
                      <a:endParaRPr lang="fr-FR" dirty="0"/>
                    </a:p>
                  </a:txBody>
                  <a:tcPr>
                    <a:solidFill>
                      <a:schemeClr val="accent6">
                        <a:lumMod val="60000"/>
                        <a:lumOff val="40000"/>
                      </a:schemeClr>
                    </a:solidFill>
                  </a:tcPr>
                </a:tc>
                <a:tc>
                  <a:txBody>
                    <a:bodyPr/>
                    <a:lstStyle/>
                    <a:p>
                      <a:endParaRPr lang="fr-FR" dirty="0"/>
                    </a:p>
                  </a:txBody>
                  <a:tcPr>
                    <a:solidFill>
                      <a:schemeClr val="accent6">
                        <a:lumMod val="60000"/>
                        <a:lumOff val="40000"/>
                      </a:schemeClr>
                    </a:solidFill>
                  </a:tcPr>
                </a:tc>
                <a:tc>
                  <a:txBody>
                    <a:bodyPr/>
                    <a:lstStyle/>
                    <a:p>
                      <a:endParaRPr lang="fr-FR" dirty="0"/>
                    </a:p>
                  </a:txBody>
                  <a:tcPr>
                    <a:solidFill>
                      <a:schemeClr val="accent6">
                        <a:lumMod val="60000"/>
                        <a:lumOff val="40000"/>
                      </a:schemeClr>
                    </a:solidFill>
                  </a:tcPr>
                </a:tc>
                <a:tc>
                  <a:txBody>
                    <a:bodyPr/>
                    <a:lstStyle/>
                    <a:p>
                      <a:endParaRPr lang="fr-FR" dirty="0"/>
                    </a:p>
                  </a:txBody>
                  <a:tcPr>
                    <a:solidFill>
                      <a:schemeClr val="accent2">
                        <a:lumMod val="60000"/>
                        <a:lumOff val="40000"/>
                      </a:schemeClr>
                    </a:solidFill>
                  </a:tcPr>
                </a:tc>
                <a:tc>
                  <a:txBody>
                    <a:bodyPr/>
                    <a:lstStyle/>
                    <a:p>
                      <a:pPr marL="0" lvl="3" indent="0"/>
                      <a:r>
                        <a:rPr lang="fr-FR" dirty="0">
                          <a:latin typeface="+mn-lt"/>
                        </a:rPr>
                        <a:t>Conservation plus basse pour filières paille + un élevage avec trait. bio.</a:t>
                      </a:r>
                    </a:p>
                  </a:txBody>
                  <a:tcPr/>
                </a:tc>
                <a:extLst>
                  <a:ext uri="{0D108BD9-81ED-4DB2-BD59-A6C34878D82A}">
                    <a16:rowId xmlns:a16="http://schemas.microsoft.com/office/drawing/2014/main" val="479118970"/>
                  </a:ext>
                </a:extLst>
              </a:tr>
              <a:tr h="370840">
                <a:tc vMerge="1">
                  <a:txBody>
                    <a:bodyPr/>
                    <a:lstStyle/>
                    <a:p>
                      <a:endParaRPr lang="fr-FR" dirty="0"/>
                    </a:p>
                  </a:txBody>
                  <a:tcPr/>
                </a:tc>
                <a:tc>
                  <a:txBody>
                    <a:bodyPr/>
                    <a:lstStyle/>
                    <a:p>
                      <a:r>
                        <a:rPr lang="fr-FR" dirty="0"/>
                        <a:t>Gestion N épandage</a:t>
                      </a:r>
                    </a:p>
                  </a:txBody>
                  <a:tcPr/>
                </a:tc>
                <a:tc>
                  <a:txBody>
                    <a:bodyPr/>
                    <a:lstStyle/>
                    <a:p>
                      <a:endParaRPr lang="fr-FR" dirty="0"/>
                    </a:p>
                  </a:txBody>
                  <a:tcPr>
                    <a:solidFill>
                      <a:schemeClr val="accent6">
                        <a:lumMod val="60000"/>
                        <a:lumOff val="40000"/>
                      </a:schemeClr>
                    </a:solidFill>
                  </a:tcPr>
                </a:tc>
                <a:tc>
                  <a:txBody>
                    <a:bodyPr/>
                    <a:lstStyle/>
                    <a:p>
                      <a:endParaRPr lang="fr-FR" dirty="0"/>
                    </a:p>
                  </a:txBody>
                  <a:tcPr>
                    <a:solidFill>
                      <a:schemeClr val="accent6">
                        <a:lumMod val="60000"/>
                        <a:lumOff val="40000"/>
                      </a:schemeClr>
                    </a:solidFill>
                  </a:tcPr>
                </a:tc>
                <a:tc>
                  <a:txBody>
                    <a:bodyPr/>
                    <a:lstStyle/>
                    <a:p>
                      <a:endParaRPr lang="fr-FR" dirty="0"/>
                    </a:p>
                  </a:txBody>
                  <a:tcPr>
                    <a:solidFill>
                      <a:schemeClr val="accent6">
                        <a:lumMod val="60000"/>
                        <a:lumOff val="40000"/>
                      </a:schemeClr>
                    </a:solidFill>
                  </a:tcPr>
                </a:tc>
                <a:tc>
                  <a:txBody>
                    <a:bodyPr/>
                    <a:lstStyle/>
                    <a:p>
                      <a:endParaRPr lang="fr-FR" dirty="0"/>
                    </a:p>
                  </a:txBody>
                  <a:tcPr>
                    <a:solidFill>
                      <a:schemeClr val="accent6">
                        <a:lumMod val="60000"/>
                        <a:lumOff val="40000"/>
                      </a:schemeClr>
                    </a:solidFill>
                  </a:tcPr>
                </a:tc>
                <a:tc>
                  <a:txBody>
                    <a:bodyPr/>
                    <a:lstStyle/>
                    <a:p>
                      <a:pPr marL="0" lvl="3" indent="0"/>
                      <a:r>
                        <a:rPr lang="fr-FR" dirty="0">
                          <a:latin typeface="+mn-lt"/>
                        </a:rPr>
                        <a:t>Pas d’excès d’azote et de phosphore au niveau des plans d’épandage</a:t>
                      </a:r>
                    </a:p>
                  </a:txBody>
                  <a:tcPr/>
                </a:tc>
                <a:extLst>
                  <a:ext uri="{0D108BD9-81ED-4DB2-BD59-A6C34878D82A}">
                    <a16:rowId xmlns:a16="http://schemas.microsoft.com/office/drawing/2014/main" val="1884705292"/>
                  </a:ext>
                </a:extLst>
              </a:tr>
              <a:tr h="370840">
                <a:tc vMerge="1">
                  <a:txBody>
                    <a:bodyPr/>
                    <a:lstStyle/>
                    <a:p>
                      <a:endParaRPr lang="fr-FR" dirty="0"/>
                    </a:p>
                  </a:txBody>
                  <a:tcPr/>
                </a:tc>
                <a:tc>
                  <a:txBody>
                    <a:bodyPr/>
                    <a:lstStyle/>
                    <a:p>
                      <a:r>
                        <a:rPr lang="fr-FR" dirty="0"/>
                        <a:t>Emissions NH3</a:t>
                      </a:r>
                    </a:p>
                  </a:txBody>
                  <a:tcPr/>
                </a:tc>
                <a:tc>
                  <a:txBody>
                    <a:bodyPr/>
                    <a:lstStyle/>
                    <a:p>
                      <a:endParaRPr lang="fr-FR" dirty="0"/>
                    </a:p>
                  </a:txBody>
                  <a:tcPr>
                    <a:solidFill>
                      <a:schemeClr val="accent6">
                        <a:lumMod val="60000"/>
                        <a:lumOff val="40000"/>
                      </a:schemeClr>
                    </a:solidFill>
                  </a:tcPr>
                </a:tc>
                <a:tc>
                  <a:txBody>
                    <a:bodyPr/>
                    <a:lstStyle/>
                    <a:p>
                      <a:endParaRPr lang="fr-FR" dirty="0"/>
                    </a:p>
                  </a:txBody>
                  <a:tcPr>
                    <a:solidFill>
                      <a:schemeClr val="accent6">
                        <a:lumMod val="60000"/>
                        <a:lumOff val="40000"/>
                      </a:schemeClr>
                    </a:solidFill>
                  </a:tcPr>
                </a:tc>
                <a:tc>
                  <a:txBody>
                    <a:bodyPr/>
                    <a:lstStyle/>
                    <a:p>
                      <a:endParaRPr lang="fr-FR" dirty="0"/>
                    </a:p>
                  </a:txBody>
                  <a:tcPr>
                    <a:solidFill>
                      <a:schemeClr val="accent2">
                        <a:lumMod val="60000"/>
                        <a:lumOff val="40000"/>
                      </a:schemeClr>
                    </a:solidFill>
                  </a:tcPr>
                </a:tc>
                <a:tc>
                  <a:txBody>
                    <a:bodyPr/>
                    <a:lstStyle/>
                    <a:p>
                      <a:endParaRPr lang="fr-FR" dirty="0"/>
                    </a:p>
                  </a:txBody>
                  <a:tcPr>
                    <a:solidFill>
                      <a:schemeClr val="accent2">
                        <a:lumMod val="60000"/>
                        <a:lumOff val="40000"/>
                      </a:schemeClr>
                    </a:solidFill>
                  </a:tcPr>
                </a:tc>
                <a:tc>
                  <a:txBody>
                    <a:bodyPr/>
                    <a:lstStyle/>
                    <a:p>
                      <a:pPr marL="0" lvl="3" indent="0"/>
                      <a:r>
                        <a:rPr lang="fr-FR" dirty="0">
                          <a:latin typeface="+mn-lt"/>
                        </a:rPr>
                        <a:t>Excrétion et systèmes paille</a:t>
                      </a:r>
                    </a:p>
                  </a:txBody>
                  <a:tcPr/>
                </a:tc>
                <a:extLst>
                  <a:ext uri="{0D108BD9-81ED-4DB2-BD59-A6C34878D82A}">
                    <a16:rowId xmlns:a16="http://schemas.microsoft.com/office/drawing/2014/main" val="3784658543"/>
                  </a:ext>
                </a:extLst>
              </a:tr>
              <a:tr h="370840">
                <a:tc vMerge="1">
                  <a:txBody>
                    <a:bodyPr/>
                    <a:lstStyle/>
                    <a:p>
                      <a:endParaRPr lang="fr-FR" dirty="0"/>
                    </a:p>
                  </a:txBody>
                  <a:tcPr/>
                </a:tc>
                <a:tc>
                  <a:txBody>
                    <a:bodyPr/>
                    <a:lstStyle/>
                    <a:p>
                      <a:r>
                        <a:rPr lang="fr-FR" dirty="0"/>
                        <a:t>Empreinte GES</a:t>
                      </a:r>
                    </a:p>
                  </a:txBody>
                  <a:tcPr/>
                </a:tc>
                <a:tc>
                  <a:txBody>
                    <a:bodyPr/>
                    <a:lstStyle/>
                    <a:p>
                      <a:endParaRPr lang="fr-FR" dirty="0"/>
                    </a:p>
                  </a:txBody>
                  <a:tcPr>
                    <a:solidFill>
                      <a:schemeClr val="accent6">
                        <a:lumMod val="60000"/>
                        <a:lumOff val="40000"/>
                      </a:schemeClr>
                    </a:solidFill>
                  </a:tcPr>
                </a:tc>
                <a:tc>
                  <a:txBody>
                    <a:bodyPr/>
                    <a:lstStyle/>
                    <a:p>
                      <a:endParaRPr lang="fr-FR" dirty="0"/>
                    </a:p>
                  </a:txBody>
                  <a:tcPr>
                    <a:solidFill>
                      <a:schemeClr val="accent6">
                        <a:lumMod val="60000"/>
                        <a:lumOff val="40000"/>
                      </a:schemeClr>
                    </a:solidFill>
                  </a:tcPr>
                </a:tc>
                <a:tc>
                  <a:txBody>
                    <a:bodyPr/>
                    <a:lstStyle/>
                    <a:p>
                      <a:endParaRPr lang="fr-FR" dirty="0"/>
                    </a:p>
                  </a:txBody>
                  <a:tcPr>
                    <a:solidFill>
                      <a:schemeClr val="accent6">
                        <a:lumMod val="60000"/>
                        <a:lumOff val="40000"/>
                      </a:schemeClr>
                    </a:solidFill>
                  </a:tcPr>
                </a:tc>
                <a:tc>
                  <a:txBody>
                    <a:bodyPr/>
                    <a:lstStyle/>
                    <a:p>
                      <a:endParaRPr lang="fr-FR" dirty="0"/>
                    </a:p>
                  </a:txBody>
                  <a:tcPr>
                    <a:solidFill>
                      <a:schemeClr val="accent2">
                        <a:lumMod val="60000"/>
                        <a:lumOff val="40000"/>
                      </a:schemeClr>
                    </a:solidFill>
                  </a:tcPr>
                </a:tc>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fr-FR" dirty="0">
                          <a:latin typeface="+mn-lt"/>
                        </a:rPr>
                        <a:t>Performances techniques et N2O lorsque paille</a:t>
                      </a:r>
                    </a:p>
                  </a:txBody>
                  <a:tcPr/>
                </a:tc>
                <a:extLst>
                  <a:ext uri="{0D108BD9-81ED-4DB2-BD59-A6C34878D82A}">
                    <a16:rowId xmlns:a16="http://schemas.microsoft.com/office/drawing/2014/main" val="4287637269"/>
                  </a:ext>
                </a:extLst>
              </a:tr>
            </a:tbl>
          </a:graphicData>
        </a:graphic>
      </p:graphicFrame>
      <p:pic>
        <p:nvPicPr>
          <p:cNvPr id="5" name="Picture 2" descr="Afficher l’image source">
            <a:extLst>
              <a:ext uri="{FF2B5EF4-FFF2-40B4-BE49-F238E27FC236}">
                <a16:creationId xmlns:a16="http://schemas.microsoft.com/office/drawing/2014/main" id="{5B3C8F14-14CF-4064-925A-5197DD3BF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1044" y="-2803"/>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3">
            <a:extLst>
              <a:ext uri="{FF2B5EF4-FFF2-40B4-BE49-F238E27FC236}">
                <a16:creationId xmlns:a16="http://schemas.microsoft.com/office/drawing/2014/main" id="{53332774-4964-BB81-62F8-E1F497657A5D}"/>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25589374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rme libre : forme 12">
            <a:extLst>
              <a:ext uri="{FF2B5EF4-FFF2-40B4-BE49-F238E27FC236}">
                <a16:creationId xmlns:a16="http://schemas.microsoft.com/office/drawing/2014/main" id="{165C0E9D-6B26-49F0-AFCA-D3C793C6DF57}"/>
              </a:ext>
            </a:extLst>
          </p:cNvPr>
          <p:cNvSpPr/>
          <p:nvPr/>
        </p:nvSpPr>
        <p:spPr>
          <a:xfrm>
            <a:off x="2949575" y="1318464"/>
            <a:ext cx="6292850" cy="4648200"/>
          </a:xfrm>
          <a:custGeom>
            <a:avLst/>
            <a:gdLst>
              <a:gd name="connsiteX0" fmla="*/ 317500 w 6292850"/>
              <a:gd name="connsiteY0" fmla="*/ 838200 h 4648200"/>
              <a:gd name="connsiteX1" fmla="*/ 234950 w 6292850"/>
              <a:gd name="connsiteY1" fmla="*/ 647700 h 4648200"/>
              <a:gd name="connsiteX2" fmla="*/ 361950 w 6292850"/>
              <a:gd name="connsiteY2" fmla="*/ 501650 h 4648200"/>
              <a:gd name="connsiteX3" fmla="*/ 565150 w 6292850"/>
              <a:gd name="connsiteY3" fmla="*/ 514350 h 4648200"/>
              <a:gd name="connsiteX4" fmla="*/ 666750 w 6292850"/>
              <a:gd name="connsiteY4" fmla="*/ 419100 h 4648200"/>
              <a:gd name="connsiteX5" fmla="*/ 660400 w 6292850"/>
              <a:gd name="connsiteY5" fmla="*/ 228600 h 4648200"/>
              <a:gd name="connsiteX6" fmla="*/ 800100 w 6292850"/>
              <a:gd name="connsiteY6" fmla="*/ 114300 h 4648200"/>
              <a:gd name="connsiteX7" fmla="*/ 984250 w 6292850"/>
              <a:gd name="connsiteY7" fmla="*/ 107950 h 4648200"/>
              <a:gd name="connsiteX8" fmla="*/ 1041400 w 6292850"/>
              <a:gd name="connsiteY8" fmla="*/ 0 h 4648200"/>
              <a:gd name="connsiteX9" fmla="*/ 1187450 w 6292850"/>
              <a:gd name="connsiteY9" fmla="*/ 6350 h 4648200"/>
              <a:gd name="connsiteX10" fmla="*/ 1352550 w 6292850"/>
              <a:gd name="connsiteY10" fmla="*/ 222250 h 4648200"/>
              <a:gd name="connsiteX11" fmla="*/ 1447800 w 6292850"/>
              <a:gd name="connsiteY11" fmla="*/ 146050 h 4648200"/>
              <a:gd name="connsiteX12" fmla="*/ 1530350 w 6292850"/>
              <a:gd name="connsiteY12" fmla="*/ 146050 h 4648200"/>
              <a:gd name="connsiteX13" fmla="*/ 1701800 w 6292850"/>
              <a:gd name="connsiteY13" fmla="*/ 228600 h 4648200"/>
              <a:gd name="connsiteX14" fmla="*/ 1866900 w 6292850"/>
              <a:gd name="connsiteY14" fmla="*/ 127000 h 4648200"/>
              <a:gd name="connsiteX15" fmla="*/ 2012950 w 6292850"/>
              <a:gd name="connsiteY15" fmla="*/ 450850 h 4648200"/>
              <a:gd name="connsiteX16" fmla="*/ 2209800 w 6292850"/>
              <a:gd name="connsiteY16" fmla="*/ 463550 h 4648200"/>
              <a:gd name="connsiteX17" fmla="*/ 2324100 w 6292850"/>
              <a:gd name="connsiteY17" fmla="*/ 590550 h 4648200"/>
              <a:gd name="connsiteX18" fmla="*/ 2317750 w 6292850"/>
              <a:gd name="connsiteY18" fmla="*/ 787400 h 4648200"/>
              <a:gd name="connsiteX19" fmla="*/ 2190750 w 6292850"/>
              <a:gd name="connsiteY19" fmla="*/ 901700 h 4648200"/>
              <a:gd name="connsiteX20" fmla="*/ 2197100 w 6292850"/>
              <a:gd name="connsiteY20" fmla="*/ 1022350 h 4648200"/>
              <a:gd name="connsiteX21" fmla="*/ 2330450 w 6292850"/>
              <a:gd name="connsiteY21" fmla="*/ 1073150 h 4648200"/>
              <a:gd name="connsiteX22" fmla="*/ 2730500 w 6292850"/>
              <a:gd name="connsiteY22" fmla="*/ 1073150 h 4648200"/>
              <a:gd name="connsiteX23" fmla="*/ 2832100 w 6292850"/>
              <a:gd name="connsiteY23" fmla="*/ 984250 h 4648200"/>
              <a:gd name="connsiteX24" fmla="*/ 2838450 w 6292850"/>
              <a:gd name="connsiteY24" fmla="*/ 850900 h 4648200"/>
              <a:gd name="connsiteX25" fmla="*/ 3111500 w 6292850"/>
              <a:gd name="connsiteY25" fmla="*/ 850900 h 4648200"/>
              <a:gd name="connsiteX26" fmla="*/ 3302000 w 6292850"/>
              <a:gd name="connsiteY26" fmla="*/ 1035050 h 4648200"/>
              <a:gd name="connsiteX27" fmla="*/ 3498850 w 6292850"/>
              <a:gd name="connsiteY27" fmla="*/ 444500 h 4648200"/>
              <a:gd name="connsiteX28" fmla="*/ 3543300 w 6292850"/>
              <a:gd name="connsiteY28" fmla="*/ 457200 h 4648200"/>
              <a:gd name="connsiteX29" fmla="*/ 3619500 w 6292850"/>
              <a:gd name="connsiteY29" fmla="*/ 495300 h 4648200"/>
              <a:gd name="connsiteX30" fmla="*/ 3771900 w 6292850"/>
              <a:gd name="connsiteY30" fmla="*/ 450850 h 4648200"/>
              <a:gd name="connsiteX31" fmla="*/ 4140200 w 6292850"/>
              <a:gd name="connsiteY31" fmla="*/ 863600 h 4648200"/>
              <a:gd name="connsiteX32" fmla="*/ 4324350 w 6292850"/>
              <a:gd name="connsiteY32" fmla="*/ 755650 h 4648200"/>
              <a:gd name="connsiteX33" fmla="*/ 4432300 w 6292850"/>
              <a:gd name="connsiteY33" fmla="*/ 869950 h 4648200"/>
              <a:gd name="connsiteX34" fmla="*/ 4635500 w 6292850"/>
              <a:gd name="connsiteY34" fmla="*/ 850900 h 4648200"/>
              <a:gd name="connsiteX35" fmla="*/ 4870450 w 6292850"/>
              <a:gd name="connsiteY35" fmla="*/ 584200 h 4648200"/>
              <a:gd name="connsiteX36" fmla="*/ 4953000 w 6292850"/>
              <a:gd name="connsiteY36" fmla="*/ 641350 h 4648200"/>
              <a:gd name="connsiteX37" fmla="*/ 4914900 w 6292850"/>
              <a:gd name="connsiteY37" fmla="*/ 857250 h 4648200"/>
              <a:gd name="connsiteX38" fmla="*/ 4743450 w 6292850"/>
              <a:gd name="connsiteY38" fmla="*/ 927100 h 4648200"/>
              <a:gd name="connsiteX39" fmla="*/ 4737100 w 6292850"/>
              <a:gd name="connsiteY39" fmla="*/ 1060450 h 4648200"/>
              <a:gd name="connsiteX40" fmla="*/ 4978400 w 6292850"/>
              <a:gd name="connsiteY40" fmla="*/ 1028700 h 4648200"/>
              <a:gd name="connsiteX41" fmla="*/ 5175250 w 6292850"/>
              <a:gd name="connsiteY41" fmla="*/ 857250 h 4648200"/>
              <a:gd name="connsiteX42" fmla="*/ 5111750 w 6292850"/>
              <a:gd name="connsiteY42" fmla="*/ 793750 h 4648200"/>
              <a:gd name="connsiteX43" fmla="*/ 5124450 w 6292850"/>
              <a:gd name="connsiteY43" fmla="*/ 723900 h 4648200"/>
              <a:gd name="connsiteX44" fmla="*/ 5187950 w 6292850"/>
              <a:gd name="connsiteY44" fmla="*/ 628650 h 4648200"/>
              <a:gd name="connsiteX45" fmla="*/ 5314950 w 6292850"/>
              <a:gd name="connsiteY45" fmla="*/ 641350 h 4648200"/>
              <a:gd name="connsiteX46" fmla="*/ 5416550 w 6292850"/>
              <a:gd name="connsiteY46" fmla="*/ 539750 h 4648200"/>
              <a:gd name="connsiteX47" fmla="*/ 5727700 w 6292850"/>
              <a:gd name="connsiteY47" fmla="*/ 552450 h 4648200"/>
              <a:gd name="connsiteX48" fmla="*/ 5708650 w 6292850"/>
              <a:gd name="connsiteY48" fmla="*/ 647700 h 4648200"/>
              <a:gd name="connsiteX49" fmla="*/ 5848350 w 6292850"/>
              <a:gd name="connsiteY49" fmla="*/ 749300 h 4648200"/>
              <a:gd name="connsiteX50" fmla="*/ 5753100 w 6292850"/>
              <a:gd name="connsiteY50" fmla="*/ 857250 h 4648200"/>
              <a:gd name="connsiteX51" fmla="*/ 5759450 w 6292850"/>
              <a:gd name="connsiteY51" fmla="*/ 1060450 h 4648200"/>
              <a:gd name="connsiteX52" fmla="*/ 5842000 w 6292850"/>
              <a:gd name="connsiteY52" fmla="*/ 1035050 h 4648200"/>
              <a:gd name="connsiteX53" fmla="*/ 5854700 w 6292850"/>
              <a:gd name="connsiteY53" fmla="*/ 1162050 h 4648200"/>
              <a:gd name="connsiteX54" fmla="*/ 5975350 w 6292850"/>
              <a:gd name="connsiteY54" fmla="*/ 1181100 h 4648200"/>
              <a:gd name="connsiteX55" fmla="*/ 6051550 w 6292850"/>
              <a:gd name="connsiteY55" fmla="*/ 1263650 h 4648200"/>
              <a:gd name="connsiteX56" fmla="*/ 6057900 w 6292850"/>
              <a:gd name="connsiteY56" fmla="*/ 1397000 h 4648200"/>
              <a:gd name="connsiteX57" fmla="*/ 5988050 w 6292850"/>
              <a:gd name="connsiteY57" fmla="*/ 1473200 h 4648200"/>
              <a:gd name="connsiteX58" fmla="*/ 5803900 w 6292850"/>
              <a:gd name="connsiteY58" fmla="*/ 1492250 h 4648200"/>
              <a:gd name="connsiteX59" fmla="*/ 5803900 w 6292850"/>
              <a:gd name="connsiteY59" fmla="*/ 1682750 h 4648200"/>
              <a:gd name="connsiteX60" fmla="*/ 5835650 w 6292850"/>
              <a:gd name="connsiteY60" fmla="*/ 1790700 h 4648200"/>
              <a:gd name="connsiteX61" fmla="*/ 6076950 w 6292850"/>
              <a:gd name="connsiteY61" fmla="*/ 1847850 h 4648200"/>
              <a:gd name="connsiteX62" fmla="*/ 6057900 w 6292850"/>
              <a:gd name="connsiteY62" fmla="*/ 2095500 h 4648200"/>
              <a:gd name="connsiteX63" fmla="*/ 6292850 w 6292850"/>
              <a:gd name="connsiteY63" fmla="*/ 2241550 h 4648200"/>
              <a:gd name="connsiteX64" fmla="*/ 6184900 w 6292850"/>
              <a:gd name="connsiteY64" fmla="*/ 2368550 h 4648200"/>
              <a:gd name="connsiteX65" fmla="*/ 6197600 w 6292850"/>
              <a:gd name="connsiteY65" fmla="*/ 2584450 h 4648200"/>
              <a:gd name="connsiteX66" fmla="*/ 6108700 w 6292850"/>
              <a:gd name="connsiteY66" fmla="*/ 2584450 h 4648200"/>
              <a:gd name="connsiteX67" fmla="*/ 5943600 w 6292850"/>
              <a:gd name="connsiteY67" fmla="*/ 2717800 h 4648200"/>
              <a:gd name="connsiteX68" fmla="*/ 5727700 w 6292850"/>
              <a:gd name="connsiteY68" fmla="*/ 2730500 h 4648200"/>
              <a:gd name="connsiteX69" fmla="*/ 5676900 w 6292850"/>
              <a:gd name="connsiteY69" fmla="*/ 2806700 h 4648200"/>
              <a:gd name="connsiteX70" fmla="*/ 5499100 w 6292850"/>
              <a:gd name="connsiteY70" fmla="*/ 2806700 h 4648200"/>
              <a:gd name="connsiteX71" fmla="*/ 5448300 w 6292850"/>
              <a:gd name="connsiteY71" fmla="*/ 2895600 h 4648200"/>
              <a:gd name="connsiteX72" fmla="*/ 5391150 w 6292850"/>
              <a:gd name="connsiteY72" fmla="*/ 2895600 h 4648200"/>
              <a:gd name="connsiteX73" fmla="*/ 5289550 w 6292850"/>
              <a:gd name="connsiteY73" fmla="*/ 2774950 h 4648200"/>
              <a:gd name="connsiteX74" fmla="*/ 5181600 w 6292850"/>
              <a:gd name="connsiteY74" fmla="*/ 2794000 h 4648200"/>
              <a:gd name="connsiteX75" fmla="*/ 5130800 w 6292850"/>
              <a:gd name="connsiteY75" fmla="*/ 3022600 h 4648200"/>
              <a:gd name="connsiteX76" fmla="*/ 5251450 w 6292850"/>
              <a:gd name="connsiteY76" fmla="*/ 3060700 h 4648200"/>
              <a:gd name="connsiteX77" fmla="*/ 5270500 w 6292850"/>
              <a:gd name="connsiteY77" fmla="*/ 3263900 h 4648200"/>
              <a:gd name="connsiteX78" fmla="*/ 5054600 w 6292850"/>
              <a:gd name="connsiteY78" fmla="*/ 3263900 h 4648200"/>
              <a:gd name="connsiteX79" fmla="*/ 4641850 w 6292850"/>
              <a:gd name="connsiteY79" fmla="*/ 3594100 h 4648200"/>
              <a:gd name="connsiteX80" fmla="*/ 4641850 w 6292850"/>
              <a:gd name="connsiteY80" fmla="*/ 3689350 h 4648200"/>
              <a:gd name="connsiteX81" fmla="*/ 4419600 w 6292850"/>
              <a:gd name="connsiteY81" fmla="*/ 3689350 h 4648200"/>
              <a:gd name="connsiteX82" fmla="*/ 4425950 w 6292850"/>
              <a:gd name="connsiteY82" fmla="*/ 3905250 h 4648200"/>
              <a:gd name="connsiteX83" fmla="*/ 4400550 w 6292850"/>
              <a:gd name="connsiteY83" fmla="*/ 3975100 h 4648200"/>
              <a:gd name="connsiteX84" fmla="*/ 4229100 w 6292850"/>
              <a:gd name="connsiteY84" fmla="*/ 3987800 h 4648200"/>
              <a:gd name="connsiteX85" fmla="*/ 4216400 w 6292850"/>
              <a:gd name="connsiteY85" fmla="*/ 4197350 h 4648200"/>
              <a:gd name="connsiteX86" fmla="*/ 4457700 w 6292850"/>
              <a:gd name="connsiteY86" fmla="*/ 4273550 h 4648200"/>
              <a:gd name="connsiteX87" fmla="*/ 4521200 w 6292850"/>
              <a:gd name="connsiteY87" fmla="*/ 4349750 h 4648200"/>
              <a:gd name="connsiteX88" fmla="*/ 4521200 w 6292850"/>
              <a:gd name="connsiteY88" fmla="*/ 4457700 h 4648200"/>
              <a:gd name="connsiteX89" fmla="*/ 4368800 w 6292850"/>
              <a:gd name="connsiteY89" fmla="*/ 4648200 h 4648200"/>
              <a:gd name="connsiteX90" fmla="*/ 3956050 w 6292850"/>
              <a:gd name="connsiteY90" fmla="*/ 4419600 h 4648200"/>
              <a:gd name="connsiteX91" fmla="*/ 3930650 w 6292850"/>
              <a:gd name="connsiteY91" fmla="*/ 4292600 h 4648200"/>
              <a:gd name="connsiteX92" fmla="*/ 3498850 w 6292850"/>
              <a:gd name="connsiteY92" fmla="*/ 4438650 h 4648200"/>
              <a:gd name="connsiteX93" fmla="*/ 3473450 w 6292850"/>
              <a:gd name="connsiteY93" fmla="*/ 4286250 h 4648200"/>
              <a:gd name="connsiteX94" fmla="*/ 2990850 w 6292850"/>
              <a:gd name="connsiteY94" fmla="*/ 4248150 h 4648200"/>
              <a:gd name="connsiteX95" fmla="*/ 2940050 w 6292850"/>
              <a:gd name="connsiteY95" fmla="*/ 4330700 h 4648200"/>
              <a:gd name="connsiteX96" fmla="*/ 2882900 w 6292850"/>
              <a:gd name="connsiteY96" fmla="*/ 4254500 h 4648200"/>
              <a:gd name="connsiteX97" fmla="*/ 2743200 w 6292850"/>
              <a:gd name="connsiteY97" fmla="*/ 4375150 h 4648200"/>
              <a:gd name="connsiteX98" fmla="*/ 2673350 w 6292850"/>
              <a:gd name="connsiteY98" fmla="*/ 4267200 h 4648200"/>
              <a:gd name="connsiteX99" fmla="*/ 2514600 w 6292850"/>
              <a:gd name="connsiteY99" fmla="*/ 4248150 h 4648200"/>
              <a:gd name="connsiteX100" fmla="*/ 2501900 w 6292850"/>
              <a:gd name="connsiteY100" fmla="*/ 4133850 h 4648200"/>
              <a:gd name="connsiteX101" fmla="*/ 2413000 w 6292850"/>
              <a:gd name="connsiteY101" fmla="*/ 4051300 h 4648200"/>
              <a:gd name="connsiteX102" fmla="*/ 2368550 w 6292850"/>
              <a:gd name="connsiteY102" fmla="*/ 3873500 h 4648200"/>
              <a:gd name="connsiteX103" fmla="*/ 2260600 w 6292850"/>
              <a:gd name="connsiteY103" fmla="*/ 3816350 h 4648200"/>
              <a:gd name="connsiteX104" fmla="*/ 2260600 w 6292850"/>
              <a:gd name="connsiteY104" fmla="*/ 3575050 h 4648200"/>
              <a:gd name="connsiteX105" fmla="*/ 1917700 w 6292850"/>
              <a:gd name="connsiteY105" fmla="*/ 3333750 h 4648200"/>
              <a:gd name="connsiteX106" fmla="*/ 1816100 w 6292850"/>
              <a:gd name="connsiteY106" fmla="*/ 3422650 h 4648200"/>
              <a:gd name="connsiteX107" fmla="*/ 1752600 w 6292850"/>
              <a:gd name="connsiteY107" fmla="*/ 3416300 h 4648200"/>
              <a:gd name="connsiteX108" fmla="*/ 1600200 w 6292850"/>
              <a:gd name="connsiteY108" fmla="*/ 3200400 h 4648200"/>
              <a:gd name="connsiteX109" fmla="*/ 1371600 w 6292850"/>
              <a:gd name="connsiteY109" fmla="*/ 3257550 h 4648200"/>
              <a:gd name="connsiteX110" fmla="*/ 1377950 w 6292850"/>
              <a:gd name="connsiteY110" fmla="*/ 3321050 h 4648200"/>
              <a:gd name="connsiteX111" fmla="*/ 1276350 w 6292850"/>
              <a:gd name="connsiteY111" fmla="*/ 3327400 h 4648200"/>
              <a:gd name="connsiteX112" fmla="*/ 1130300 w 6292850"/>
              <a:gd name="connsiteY112" fmla="*/ 3689350 h 4648200"/>
              <a:gd name="connsiteX113" fmla="*/ 965200 w 6292850"/>
              <a:gd name="connsiteY113" fmla="*/ 3371850 h 4648200"/>
              <a:gd name="connsiteX114" fmla="*/ 895350 w 6292850"/>
              <a:gd name="connsiteY114" fmla="*/ 3352800 h 4648200"/>
              <a:gd name="connsiteX115" fmla="*/ 850900 w 6292850"/>
              <a:gd name="connsiteY115" fmla="*/ 3327400 h 4648200"/>
              <a:gd name="connsiteX116" fmla="*/ 812800 w 6292850"/>
              <a:gd name="connsiteY116" fmla="*/ 3276600 h 4648200"/>
              <a:gd name="connsiteX117" fmla="*/ 609600 w 6292850"/>
              <a:gd name="connsiteY117" fmla="*/ 3422650 h 4648200"/>
              <a:gd name="connsiteX118" fmla="*/ 615950 w 6292850"/>
              <a:gd name="connsiteY118" fmla="*/ 3479800 h 4648200"/>
              <a:gd name="connsiteX119" fmla="*/ 622300 w 6292850"/>
              <a:gd name="connsiteY119" fmla="*/ 3556000 h 4648200"/>
              <a:gd name="connsiteX120" fmla="*/ 463550 w 6292850"/>
              <a:gd name="connsiteY120" fmla="*/ 3752850 h 4648200"/>
              <a:gd name="connsiteX121" fmla="*/ 152400 w 6292850"/>
              <a:gd name="connsiteY121" fmla="*/ 3765550 h 4648200"/>
              <a:gd name="connsiteX122" fmla="*/ 69850 w 6292850"/>
              <a:gd name="connsiteY122" fmla="*/ 3695700 h 4648200"/>
              <a:gd name="connsiteX123" fmla="*/ 57150 w 6292850"/>
              <a:gd name="connsiteY123" fmla="*/ 3467100 h 4648200"/>
              <a:gd name="connsiteX124" fmla="*/ 0 w 6292850"/>
              <a:gd name="connsiteY124" fmla="*/ 3200400 h 4648200"/>
              <a:gd name="connsiteX125" fmla="*/ 171450 w 6292850"/>
              <a:gd name="connsiteY125" fmla="*/ 2876550 h 4648200"/>
              <a:gd name="connsiteX126" fmla="*/ 177800 w 6292850"/>
              <a:gd name="connsiteY126" fmla="*/ 2749550 h 4648200"/>
              <a:gd name="connsiteX127" fmla="*/ 368300 w 6292850"/>
              <a:gd name="connsiteY127" fmla="*/ 2552700 h 4648200"/>
              <a:gd name="connsiteX128" fmla="*/ 508000 w 6292850"/>
              <a:gd name="connsiteY128" fmla="*/ 2489200 h 4648200"/>
              <a:gd name="connsiteX129" fmla="*/ 520700 w 6292850"/>
              <a:gd name="connsiteY129" fmla="*/ 2184400 h 4648200"/>
              <a:gd name="connsiteX130" fmla="*/ 469900 w 6292850"/>
              <a:gd name="connsiteY130" fmla="*/ 2139950 h 4648200"/>
              <a:gd name="connsiteX131" fmla="*/ 622300 w 6292850"/>
              <a:gd name="connsiteY131" fmla="*/ 2000250 h 4648200"/>
              <a:gd name="connsiteX132" fmla="*/ 400050 w 6292850"/>
              <a:gd name="connsiteY132" fmla="*/ 1714500 h 4648200"/>
              <a:gd name="connsiteX133" fmla="*/ 647700 w 6292850"/>
              <a:gd name="connsiteY133" fmla="*/ 1454150 h 4648200"/>
              <a:gd name="connsiteX134" fmla="*/ 654050 w 6292850"/>
              <a:gd name="connsiteY134" fmla="*/ 1308100 h 4648200"/>
              <a:gd name="connsiteX135" fmla="*/ 603250 w 6292850"/>
              <a:gd name="connsiteY135" fmla="*/ 1155700 h 4648200"/>
              <a:gd name="connsiteX136" fmla="*/ 412750 w 6292850"/>
              <a:gd name="connsiteY136" fmla="*/ 831850 h 4648200"/>
              <a:gd name="connsiteX137" fmla="*/ 317500 w 6292850"/>
              <a:gd name="connsiteY137" fmla="*/ 83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292850" h="4648200">
                <a:moveTo>
                  <a:pt x="317500" y="838200"/>
                </a:moveTo>
                <a:lnTo>
                  <a:pt x="234950" y="647700"/>
                </a:lnTo>
                <a:lnTo>
                  <a:pt x="361950" y="501650"/>
                </a:lnTo>
                <a:lnTo>
                  <a:pt x="565150" y="514350"/>
                </a:lnTo>
                <a:lnTo>
                  <a:pt x="666750" y="419100"/>
                </a:lnTo>
                <a:lnTo>
                  <a:pt x="660400" y="228600"/>
                </a:lnTo>
                <a:lnTo>
                  <a:pt x="800100" y="114300"/>
                </a:lnTo>
                <a:lnTo>
                  <a:pt x="984250" y="107950"/>
                </a:lnTo>
                <a:lnTo>
                  <a:pt x="1041400" y="0"/>
                </a:lnTo>
                <a:lnTo>
                  <a:pt x="1187450" y="6350"/>
                </a:lnTo>
                <a:lnTo>
                  <a:pt x="1352550" y="222250"/>
                </a:lnTo>
                <a:lnTo>
                  <a:pt x="1447800" y="146050"/>
                </a:lnTo>
                <a:lnTo>
                  <a:pt x="1530350" y="146050"/>
                </a:lnTo>
                <a:lnTo>
                  <a:pt x="1701800" y="228600"/>
                </a:lnTo>
                <a:lnTo>
                  <a:pt x="1866900" y="127000"/>
                </a:lnTo>
                <a:lnTo>
                  <a:pt x="2012950" y="450850"/>
                </a:lnTo>
                <a:lnTo>
                  <a:pt x="2209800" y="463550"/>
                </a:lnTo>
                <a:lnTo>
                  <a:pt x="2324100" y="590550"/>
                </a:lnTo>
                <a:lnTo>
                  <a:pt x="2317750" y="787400"/>
                </a:lnTo>
                <a:lnTo>
                  <a:pt x="2190750" y="901700"/>
                </a:lnTo>
                <a:lnTo>
                  <a:pt x="2197100" y="1022350"/>
                </a:lnTo>
                <a:lnTo>
                  <a:pt x="2330450" y="1073150"/>
                </a:lnTo>
                <a:lnTo>
                  <a:pt x="2730500" y="1073150"/>
                </a:lnTo>
                <a:lnTo>
                  <a:pt x="2832100" y="984250"/>
                </a:lnTo>
                <a:lnTo>
                  <a:pt x="2838450" y="850900"/>
                </a:lnTo>
                <a:lnTo>
                  <a:pt x="3111500" y="850900"/>
                </a:lnTo>
                <a:lnTo>
                  <a:pt x="3302000" y="1035050"/>
                </a:lnTo>
                <a:lnTo>
                  <a:pt x="3498850" y="444500"/>
                </a:lnTo>
                <a:lnTo>
                  <a:pt x="3543300" y="457200"/>
                </a:lnTo>
                <a:lnTo>
                  <a:pt x="3619500" y="495300"/>
                </a:lnTo>
                <a:lnTo>
                  <a:pt x="3771900" y="450850"/>
                </a:lnTo>
                <a:lnTo>
                  <a:pt x="4140200" y="863600"/>
                </a:lnTo>
                <a:lnTo>
                  <a:pt x="4324350" y="755650"/>
                </a:lnTo>
                <a:lnTo>
                  <a:pt x="4432300" y="869950"/>
                </a:lnTo>
                <a:lnTo>
                  <a:pt x="4635500" y="850900"/>
                </a:lnTo>
                <a:lnTo>
                  <a:pt x="4870450" y="584200"/>
                </a:lnTo>
                <a:lnTo>
                  <a:pt x="4953000" y="641350"/>
                </a:lnTo>
                <a:lnTo>
                  <a:pt x="4914900" y="857250"/>
                </a:lnTo>
                <a:lnTo>
                  <a:pt x="4743450" y="927100"/>
                </a:lnTo>
                <a:lnTo>
                  <a:pt x="4737100" y="1060450"/>
                </a:lnTo>
                <a:lnTo>
                  <a:pt x="4978400" y="1028700"/>
                </a:lnTo>
                <a:lnTo>
                  <a:pt x="5175250" y="857250"/>
                </a:lnTo>
                <a:lnTo>
                  <a:pt x="5111750" y="793750"/>
                </a:lnTo>
                <a:lnTo>
                  <a:pt x="5124450" y="723900"/>
                </a:lnTo>
                <a:lnTo>
                  <a:pt x="5187950" y="628650"/>
                </a:lnTo>
                <a:lnTo>
                  <a:pt x="5314950" y="641350"/>
                </a:lnTo>
                <a:lnTo>
                  <a:pt x="5416550" y="539750"/>
                </a:lnTo>
                <a:lnTo>
                  <a:pt x="5727700" y="552450"/>
                </a:lnTo>
                <a:lnTo>
                  <a:pt x="5708650" y="647700"/>
                </a:lnTo>
                <a:lnTo>
                  <a:pt x="5848350" y="749300"/>
                </a:lnTo>
                <a:lnTo>
                  <a:pt x="5753100" y="857250"/>
                </a:lnTo>
                <a:lnTo>
                  <a:pt x="5759450" y="1060450"/>
                </a:lnTo>
                <a:lnTo>
                  <a:pt x="5842000" y="1035050"/>
                </a:lnTo>
                <a:lnTo>
                  <a:pt x="5854700" y="1162050"/>
                </a:lnTo>
                <a:lnTo>
                  <a:pt x="5975350" y="1181100"/>
                </a:lnTo>
                <a:lnTo>
                  <a:pt x="6051550" y="1263650"/>
                </a:lnTo>
                <a:lnTo>
                  <a:pt x="6057900" y="1397000"/>
                </a:lnTo>
                <a:lnTo>
                  <a:pt x="5988050" y="1473200"/>
                </a:lnTo>
                <a:lnTo>
                  <a:pt x="5803900" y="1492250"/>
                </a:lnTo>
                <a:lnTo>
                  <a:pt x="5803900" y="1682750"/>
                </a:lnTo>
                <a:lnTo>
                  <a:pt x="5835650" y="1790700"/>
                </a:lnTo>
                <a:lnTo>
                  <a:pt x="6076950" y="1847850"/>
                </a:lnTo>
                <a:lnTo>
                  <a:pt x="6057900" y="2095500"/>
                </a:lnTo>
                <a:lnTo>
                  <a:pt x="6292850" y="2241550"/>
                </a:lnTo>
                <a:lnTo>
                  <a:pt x="6184900" y="2368550"/>
                </a:lnTo>
                <a:lnTo>
                  <a:pt x="6197600" y="2584450"/>
                </a:lnTo>
                <a:lnTo>
                  <a:pt x="6108700" y="2584450"/>
                </a:lnTo>
                <a:lnTo>
                  <a:pt x="5943600" y="2717800"/>
                </a:lnTo>
                <a:lnTo>
                  <a:pt x="5727700" y="2730500"/>
                </a:lnTo>
                <a:lnTo>
                  <a:pt x="5676900" y="2806700"/>
                </a:lnTo>
                <a:lnTo>
                  <a:pt x="5499100" y="2806700"/>
                </a:lnTo>
                <a:lnTo>
                  <a:pt x="5448300" y="2895600"/>
                </a:lnTo>
                <a:lnTo>
                  <a:pt x="5391150" y="2895600"/>
                </a:lnTo>
                <a:lnTo>
                  <a:pt x="5289550" y="2774950"/>
                </a:lnTo>
                <a:lnTo>
                  <a:pt x="5181600" y="2794000"/>
                </a:lnTo>
                <a:lnTo>
                  <a:pt x="5130800" y="3022600"/>
                </a:lnTo>
                <a:lnTo>
                  <a:pt x="5251450" y="3060700"/>
                </a:lnTo>
                <a:lnTo>
                  <a:pt x="5270500" y="3263900"/>
                </a:lnTo>
                <a:lnTo>
                  <a:pt x="5054600" y="3263900"/>
                </a:lnTo>
                <a:lnTo>
                  <a:pt x="4641850" y="3594100"/>
                </a:lnTo>
                <a:lnTo>
                  <a:pt x="4641850" y="3689350"/>
                </a:lnTo>
                <a:lnTo>
                  <a:pt x="4419600" y="3689350"/>
                </a:lnTo>
                <a:lnTo>
                  <a:pt x="4425950" y="3905250"/>
                </a:lnTo>
                <a:lnTo>
                  <a:pt x="4400550" y="3975100"/>
                </a:lnTo>
                <a:lnTo>
                  <a:pt x="4229100" y="3987800"/>
                </a:lnTo>
                <a:lnTo>
                  <a:pt x="4216400" y="4197350"/>
                </a:lnTo>
                <a:lnTo>
                  <a:pt x="4457700" y="4273550"/>
                </a:lnTo>
                <a:lnTo>
                  <a:pt x="4521200" y="4349750"/>
                </a:lnTo>
                <a:lnTo>
                  <a:pt x="4521200" y="4457700"/>
                </a:lnTo>
                <a:lnTo>
                  <a:pt x="4368800" y="4648200"/>
                </a:lnTo>
                <a:lnTo>
                  <a:pt x="3956050" y="4419600"/>
                </a:lnTo>
                <a:lnTo>
                  <a:pt x="3930650" y="4292600"/>
                </a:lnTo>
                <a:lnTo>
                  <a:pt x="3498850" y="4438650"/>
                </a:lnTo>
                <a:lnTo>
                  <a:pt x="3473450" y="4286250"/>
                </a:lnTo>
                <a:lnTo>
                  <a:pt x="2990850" y="4248150"/>
                </a:lnTo>
                <a:lnTo>
                  <a:pt x="2940050" y="4330700"/>
                </a:lnTo>
                <a:lnTo>
                  <a:pt x="2882900" y="4254500"/>
                </a:lnTo>
                <a:lnTo>
                  <a:pt x="2743200" y="4375150"/>
                </a:lnTo>
                <a:lnTo>
                  <a:pt x="2673350" y="4267200"/>
                </a:lnTo>
                <a:lnTo>
                  <a:pt x="2514600" y="4248150"/>
                </a:lnTo>
                <a:lnTo>
                  <a:pt x="2501900" y="4133850"/>
                </a:lnTo>
                <a:lnTo>
                  <a:pt x="2413000" y="4051300"/>
                </a:lnTo>
                <a:lnTo>
                  <a:pt x="2368550" y="3873500"/>
                </a:lnTo>
                <a:lnTo>
                  <a:pt x="2260600" y="3816350"/>
                </a:lnTo>
                <a:lnTo>
                  <a:pt x="2260600" y="3575050"/>
                </a:lnTo>
                <a:lnTo>
                  <a:pt x="1917700" y="3333750"/>
                </a:lnTo>
                <a:lnTo>
                  <a:pt x="1816100" y="3422650"/>
                </a:lnTo>
                <a:lnTo>
                  <a:pt x="1752600" y="3416300"/>
                </a:lnTo>
                <a:lnTo>
                  <a:pt x="1600200" y="3200400"/>
                </a:lnTo>
                <a:lnTo>
                  <a:pt x="1371600" y="3257550"/>
                </a:lnTo>
                <a:lnTo>
                  <a:pt x="1377950" y="3321050"/>
                </a:lnTo>
                <a:lnTo>
                  <a:pt x="1276350" y="3327400"/>
                </a:lnTo>
                <a:lnTo>
                  <a:pt x="1130300" y="3689350"/>
                </a:lnTo>
                <a:lnTo>
                  <a:pt x="965200" y="3371850"/>
                </a:lnTo>
                <a:lnTo>
                  <a:pt x="895350" y="3352800"/>
                </a:lnTo>
                <a:lnTo>
                  <a:pt x="850900" y="3327400"/>
                </a:lnTo>
                <a:lnTo>
                  <a:pt x="812800" y="3276600"/>
                </a:lnTo>
                <a:lnTo>
                  <a:pt x="609600" y="3422650"/>
                </a:lnTo>
                <a:lnTo>
                  <a:pt x="615950" y="3479800"/>
                </a:lnTo>
                <a:lnTo>
                  <a:pt x="622300" y="3556000"/>
                </a:lnTo>
                <a:lnTo>
                  <a:pt x="463550" y="3752850"/>
                </a:lnTo>
                <a:lnTo>
                  <a:pt x="152400" y="3765550"/>
                </a:lnTo>
                <a:lnTo>
                  <a:pt x="69850" y="3695700"/>
                </a:lnTo>
                <a:lnTo>
                  <a:pt x="57150" y="3467100"/>
                </a:lnTo>
                <a:lnTo>
                  <a:pt x="0" y="3200400"/>
                </a:lnTo>
                <a:lnTo>
                  <a:pt x="171450" y="2876550"/>
                </a:lnTo>
                <a:lnTo>
                  <a:pt x="177800" y="2749550"/>
                </a:lnTo>
                <a:lnTo>
                  <a:pt x="368300" y="2552700"/>
                </a:lnTo>
                <a:lnTo>
                  <a:pt x="508000" y="2489200"/>
                </a:lnTo>
                <a:lnTo>
                  <a:pt x="520700" y="2184400"/>
                </a:lnTo>
                <a:lnTo>
                  <a:pt x="469900" y="2139950"/>
                </a:lnTo>
                <a:lnTo>
                  <a:pt x="622300" y="2000250"/>
                </a:lnTo>
                <a:lnTo>
                  <a:pt x="400050" y="1714500"/>
                </a:lnTo>
                <a:lnTo>
                  <a:pt x="647700" y="1454150"/>
                </a:lnTo>
                <a:lnTo>
                  <a:pt x="654050" y="1308100"/>
                </a:lnTo>
                <a:lnTo>
                  <a:pt x="603250" y="1155700"/>
                </a:lnTo>
                <a:lnTo>
                  <a:pt x="412750" y="831850"/>
                </a:lnTo>
                <a:lnTo>
                  <a:pt x="317500" y="838200"/>
                </a:lnTo>
                <a:close/>
              </a:path>
            </a:pathLst>
          </a:custGeom>
          <a:solidFill>
            <a:schemeClr val="accent6">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re 2">
            <a:extLst>
              <a:ext uri="{FF2B5EF4-FFF2-40B4-BE49-F238E27FC236}">
                <a16:creationId xmlns:a16="http://schemas.microsoft.com/office/drawing/2014/main" id="{BA14E72A-D4C6-42C6-978C-E21B24D6577D}"/>
              </a:ext>
            </a:extLst>
          </p:cNvPr>
          <p:cNvSpPr>
            <a:spLocks noGrp="1"/>
          </p:cNvSpPr>
          <p:nvPr>
            <p:ph type="title"/>
          </p:nvPr>
        </p:nvSpPr>
        <p:spPr/>
        <p:txBody>
          <a:bodyPr>
            <a:normAutofit/>
          </a:bodyPr>
          <a:lstStyle/>
          <a:p>
            <a:r>
              <a:rPr lang="fr-FR" dirty="0"/>
              <a:t>Niveau 2 : Echelle régionale</a:t>
            </a:r>
          </a:p>
        </p:txBody>
      </p:sp>
      <p:grpSp>
        <p:nvGrpSpPr>
          <p:cNvPr id="33" name="Groupe 32">
            <a:extLst>
              <a:ext uri="{FF2B5EF4-FFF2-40B4-BE49-F238E27FC236}">
                <a16:creationId xmlns:a16="http://schemas.microsoft.com/office/drawing/2014/main" id="{695A4DB5-A0EF-445C-941F-901CAA50A753}"/>
              </a:ext>
            </a:extLst>
          </p:cNvPr>
          <p:cNvGrpSpPr/>
          <p:nvPr/>
        </p:nvGrpSpPr>
        <p:grpSpPr>
          <a:xfrm>
            <a:off x="6295218" y="3551223"/>
            <a:ext cx="1035221" cy="384175"/>
            <a:chOff x="8170817" y="4815840"/>
            <a:chExt cx="2590800" cy="721936"/>
          </a:xfrm>
        </p:grpSpPr>
        <p:sp>
          <p:nvSpPr>
            <p:cNvPr id="14" name="AutoShape 2">
              <a:extLst>
                <a:ext uri="{FF2B5EF4-FFF2-40B4-BE49-F238E27FC236}">
                  <a16:creationId xmlns:a16="http://schemas.microsoft.com/office/drawing/2014/main" id="{D70BD373-6099-4157-9788-2E9479E342C2}"/>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orme libre : forme 31">
              <a:extLst>
                <a:ext uri="{FF2B5EF4-FFF2-40B4-BE49-F238E27FC236}">
                  <a16:creationId xmlns:a16="http://schemas.microsoft.com/office/drawing/2014/main" id="{40ECA9BB-659E-4CE8-A4CF-03B49F5C9F93}"/>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6">
              <a:extLst>
                <a:ext uri="{FF2B5EF4-FFF2-40B4-BE49-F238E27FC236}">
                  <a16:creationId xmlns:a16="http://schemas.microsoft.com/office/drawing/2014/main" id="{FAA489F6-B329-4DD5-B897-4982321665E3}"/>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19" name="AutoShape 7">
                <a:extLst>
                  <a:ext uri="{FF2B5EF4-FFF2-40B4-BE49-F238E27FC236}">
                    <a16:creationId xmlns:a16="http://schemas.microsoft.com/office/drawing/2014/main" id="{F77CFDA9-274F-47A5-A053-A504795C2E88}"/>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0" name="Oval 8">
                <a:extLst>
                  <a:ext uri="{FF2B5EF4-FFF2-40B4-BE49-F238E27FC236}">
                    <a16:creationId xmlns:a16="http://schemas.microsoft.com/office/drawing/2014/main" id="{FBB0D796-CD08-43EB-BE98-CF4B1140FA02}"/>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1" name="Oval 9">
                <a:extLst>
                  <a:ext uri="{FF2B5EF4-FFF2-40B4-BE49-F238E27FC236}">
                    <a16:creationId xmlns:a16="http://schemas.microsoft.com/office/drawing/2014/main" id="{B456C196-F3DC-4BAC-AD38-A0C45E813FCE}"/>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2" name="AutoShape 10">
                <a:extLst>
                  <a:ext uri="{FF2B5EF4-FFF2-40B4-BE49-F238E27FC236}">
                    <a16:creationId xmlns:a16="http://schemas.microsoft.com/office/drawing/2014/main" id="{00CF6246-FDEC-443C-AE0A-F547C3D99E63}"/>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3" name="Oval 11">
                <a:extLst>
                  <a:ext uri="{FF2B5EF4-FFF2-40B4-BE49-F238E27FC236}">
                    <a16:creationId xmlns:a16="http://schemas.microsoft.com/office/drawing/2014/main" id="{4AD96CF4-1C78-4ABB-B3FD-D7B32147F332}"/>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4" name="AutoShape 12">
                <a:extLst>
                  <a:ext uri="{FF2B5EF4-FFF2-40B4-BE49-F238E27FC236}">
                    <a16:creationId xmlns:a16="http://schemas.microsoft.com/office/drawing/2014/main" id="{8D910BC3-1A8B-495B-99B9-6B88AABBB54A}"/>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5" name="Line 13">
                <a:extLst>
                  <a:ext uri="{FF2B5EF4-FFF2-40B4-BE49-F238E27FC236}">
                    <a16:creationId xmlns:a16="http://schemas.microsoft.com/office/drawing/2014/main" id="{87CECAD9-B69D-47D6-A0FA-DAF1A77CCEBE}"/>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Line 16">
              <a:extLst>
                <a:ext uri="{FF2B5EF4-FFF2-40B4-BE49-F238E27FC236}">
                  <a16:creationId xmlns:a16="http://schemas.microsoft.com/office/drawing/2014/main" id="{46C64168-3068-4DA4-94D6-E0F5320CAF93}"/>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17">
              <a:extLst>
                <a:ext uri="{FF2B5EF4-FFF2-40B4-BE49-F238E27FC236}">
                  <a16:creationId xmlns:a16="http://schemas.microsoft.com/office/drawing/2014/main" id="{D090B827-5651-424C-9284-09798C728F32}"/>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30" name="Image 29" descr="silhouette porc.png">
              <a:extLst>
                <a:ext uri="{FF2B5EF4-FFF2-40B4-BE49-F238E27FC236}">
                  <a16:creationId xmlns:a16="http://schemas.microsoft.com/office/drawing/2014/main" id="{B123C6E4-B33D-417C-9DDC-FF47A837E9E0}"/>
                </a:ext>
              </a:extLst>
            </p:cNvPr>
            <p:cNvPicPr>
              <a:picLocks noChangeAspect="1"/>
            </p:cNvPicPr>
            <p:nvPr/>
          </p:nvPicPr>
          <p:blipFill>
            <a:blip r:embed="rId2"/>
            <a:stretch>
              <a:fillRect/>
            </a:stretch>
          </p:blipFill>
          <p:spPr>
            <a:xfrm>
              <a:off x="9264990" y="4935481"/>
              <a:ext cx="322073" cy="213765"/>
            </a:xfrm>
            <a:prstGeom prst="rect">
              <a:avLst/>
            </a:prstGeom>
          </p:spPr>
        </p:pic>
        <p:sp>
          <p:nvSpPr>
            <p:cNvPr id="26" name="Line 14">
              <a:extLst>
                <a:ext uri="{FF2B5EF4-FFF2-40B4-BE49-F238E27FC236}">
                  <a16:creationId xmlns:a16="http://schemas.microsoft.com/office/drawing/2014/main" id="{32A56CE8-1611-43F2-9ED2-3F9378D8AE8D}"/>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Line 15">
              <a:extLst>
                <a:ext uri="{FF2B5EF4-FFF2-40B4-BE49-F238E27FC236}">
                  <a16:creationId xmlns:a16="http://schemas.microsoft.com/office/drawing/2014/main" id="{3BE92AC0-D71C-467E-AA79-30664C9DFA3C}"/>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e 30">
            <a:extLst>
              <a:ext uri="{FF2B5EF4-FFF2-40B4-BE49-F238E27FC236}">
                <a16:creationId xmlns:a16="http://schemas.microsoft.com/office/drawing/2014/main" id="{35183959-742C-455B-ABF2-7222DE882EEF}"/>
              </a:ext>
            </a:extLst>
          </p:cNvPr>
          <p:cNvGrpSpPr/>
          <p:nvPr/>
        </p:nvGrpSpPr>
        <p:grpSpPr>
          <a:xfrm>
            <a:off x="3730544" y="1796446"/>
            <a:ext cx="1035221" cy="384175"/>
            <a:chOff x="8170817" y="4815840"/>
            <a:chExt cx="2590800" cy="721936"/>
          </a:xfrm>
        </p:grpSpPr>
        <p:sp>
          <p:nvSpPr>
            <p:cNvPr id="35" name="AutoShape 2">
              <a:extLst>
                <a:ext uri="{FF2B5EF4-FFF2-40B4-BE49-F238E27FC236}">
                  <a16:creationId xmlns:a16="http://schemas.microsoft.com/office/drawing/2014/main" id="{2B575586-E1BB-46D6-935F-924195DC4E5E}"/>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orme libre : forme 36">
              <a:extLst>
                <a:ext uri="{FF2B5EF4-FFF2-40B4-BE49-F238E27FC236}">
                  <a16:creationId xmlns:a16="http://schemas.microsoft.com/office/drawing/2014/main" id="{D9C3ABE6-D2DF-4E83-891F-705919EBD7A8}"/>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oup 6">
              <a:extLst>
                <a:ext uri="{FF2B5EF4-FFF2-40B4-BE49-F238E27FC236}">
                  <a16:creationId xmlns:a16="http://schemas.microsoft.com/office/drawing/2014/main" id="{2CC44D3E-D283-4EF8-99AB-11E4119F8D88}"/>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45" name="AutoShape 7">
                <a:extLst>
                  <a:ext uri="{FF2B5EF4-FFF2-40B4-BE49-F238E27FC236}">
                    <a16:creationId xmlns:a16="http://schemas.microsoft.com/office/drawing/2014/main" id="{FD12638D-16B8-47A6-A5B0-B3E03F1E58E4}"/>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46" name="Oval 8">
                <a:extLst>
                  <a:ext uri="{FF2B5EF4-FFF2-40B4-BE49-F238E27FC236}">
                    <a16:creationId xmlns:a16="http://schemas.microsoft.com/office/drawing/2014/main" id="{9B1F9F4C-802E-4EB0-ABF7-A8E766547063}"/>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47" name="Oval 9">
                <a:extLst>
                  <a:ext uri="{FF2B5EF4-FFF2-40B4-BE49-F238E27FC236}">
                    <a16:creationId xmlns:a16="http://schemas.microsoft.com/office/drawing/2014/main" id="{3F64D5F8-941A-4C4B-89CA-F49CD7BE31C5}"/>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48" name="AutoShape 10">
                <a:extLst>
                  <a:ext uri="{FF2B5EF4-FFF2-40B4-BE49-F238E27FC236}">
                    <a16:creationId xmlns:a16="http://schemas.microsoft.com/office/drawing/2014/main" id="{91D4BADA-36F7-4954-9EE3-17F3C7B008CA}"/>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49" name="Oval 11">
                <a:extLst>
                  <a:ext uri="{FF2B5EF4-FFF2-40B4-BE49-F238E27FC236}">
                    <a16:creationId xmlns:a16="http://schemas.microsoft.com/office/drawing/2014/main" id="{9736BA6B-B07C-4426-B342-F5DAF4EA75B7}"/>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50" name="AutoShape 12">
                <a:extLst>
                  <a:ext uri="{FF2B5EF4-FFF2-40B4-BE49-F238E27FC236}">
                    <a16:creationId xmlns:a16="http://schemas.microsoft.com/office/drawing/2014/main" id="{FA478CD3-5822-48B0-99BC-F95D48BD340F}"/>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51" name="Line 13">
                <a:extLst>
                  <a:ext uri="{FF2B5EF4-FFF2-40B4-BE49-F238E27FC236}">
                    <a16:creationId xmlns:a16="http://schemas.microsoft.com/office/drawing/2014/main" id="{AF14A974-09D0-4863-A63E-89A6F29E2298}"/>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Line 16">
              <a:extLst>
                <a:ext uri="{FF2B5EF4-FFF2-40B4-BE49-F238E27FC236}">
                  <a16:creationId xmlns:a16="http://schemas.microsoft.com/office/drawing/2014/main" id="{0393B540-369B-4BDC-A392-31F06DE634C8}"/>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17">
              <a:extLst>
                <a:ext uri="{FF2B5EF4-FFF2-40B4-BE49-F238E27FC236}">
                  <a16:creationId xmlns:a16="http://schemas.microsoft.com/office/drawing/2014/main" id="{5E950912-1435-4350-9369-A57AEBAFC4D8}"/>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42" name="Image 41" descr="silhouette porc.png">
              <a:extLst>
                <a:ext uri="{FF2B5EF4-FFF2-40B4-BE49-F238E27FC236}">
                  <a16:creationId xmlns:a16="http://schemas.microsoft.com/office/drawing/2014/main" id="{04C1E48F-2A74-4347-9337-0ADCD1355E7E}"/>
                </a:ext>
              </a:extLst>
            </p:cNvPr>
            <p:cNvPicPr>
              <a:picLocks noChangeAspect="1"/>
            </p:cNvPicPr>
            <p:nvPr/>
          </p:nvPicPr>
          <p:blipFill>
            <a:blip r:embed="rId2"/>
            <a:stretch>
              <a:fillRect/>
            </a:stretch>
          </p:blipFill>
          <p:spPr>
            <a:xfrm>
              <a:off x="9264990" y="4935481"/>
              <a:ext cx="322073" cy="213765"/>
            </a:xfrm>
            <a:prstGeom prst="rect">
              <a:avLst/>
            </a:prstGeom>
          </p:spPr>
        </p:pic>
        <p:sp>
          <p:nvSpPr>
            <p:cNvPr id="43" name="Line 14">
              <a:extLst>
                <a:ext uri="{FF2B5EF4-FFF2-40B4-BE49-F238E27FC236}">
                  <a16:creationId xmlns:a16="http://schemas.microsoft.com/office/drawing/2014/main" id="{E109536E-FDDB-4952-B2CB-BB0BF710FC4C}"/>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Line 15">
              <a:extLst>
                <a:ext uri="{FF2B5EF4-FFF2-40B4-BE49-F238E27FC236}">
                  <a16:creationId xmlns:a16="http://schemas.microsoft.com/office/drawing/2014/main" id="{7685F2BD-D75F-464F-82E0-D6154462BAE1}"/>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2" name="Groupe 51">
            <a:extLst>
              <a:ext uri="{FF2B5EF4-FFF2-40B4-BE49-F238E27FC236}">
                <a16:creationId xmlns:a16="http://schemas.microsoft.com/office/drawing/2014/main" id="{85F8D74C-EA55-4C77-9949-068D21470535}"/>
              </a:ext>
            </a:extLst>
          </p:cNvPr>
          <p:cNvGrpSpPr/>
          <p:nvPr/>
        </p:nvGrpSpPr>
        <p:grpSpPr>
          <a:xfrm>
            <a:off x="5097877" y="2710846"/>
            <a:ext cx="1035221" cy="384175"/>
            <a:chOff x="8170817" y="4815840"/>
            <a:chExt cx="2590800" cy="721936"/>
          </a:xfrm>
        </p:grpSpPr>
        <p:sp>
          <p:nvSpPr>
            <p:cNvPr id="53" name="AutoShape 2">
              <a:extLst>
                <a:ext uri="{FF2B5EF4-FFF2-40B4-BE49-F238E27FC236}">
                  <a16:creationId xmlns:a16="http://schemas.microsoft.com/office/drawing/2014/main" id="{C0721CAF-7469-437B-B23D-9A9724958FDF}"/>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orme libre : forme 53">
              <a:extLst>
                <a:ext uri="{FF2B5EF4-FFF2-40B4-BE49-F238E27FC236}">
                  <a16:creationId xmlns:a16="http://schemas.microsoft.com/office/drawing/2014/main" id="{E17EFB39-D963-4838-8A59-E37C4FB48B4B}"/>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6">
              <a:extLst>
                <a:ext uri="{FF2B5EF4-FFF2-40B4-BE49-F238E27FC236}">
                  <a16:creationId xmlns:a16="http://schemas.microsoft.com/office/drawing/2014/main" id="{058F533A-FFBB-4887-822F-BABDA67CB1D6}"/>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61" name="AutoShape 7">
                <a:extLst>
                  <a:ext uri="{FF2B5EF4-FFF2-40B4-BE49-F238E27FC236}">
                    <a16:creationId xmlns:a16="http://schemas.microsoft.com/office/drawing/2014/main" id="{E05FF887-A9B5-41F6-A062-AFDB828E5831}"/>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2" name="Oval 8">
                <a:extLst>
                  <a:ext uri="{FF2B5EF4-FFF2-40B4-BE49-F238E27FC236}">
                    <a16:creationId xmlns:a16="http://schemas.microsoft.com/office/drawing/2014/main" id="{9B3EAE3D-85E9-4D68-8478-D6CADAEE619A}"/>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3" name="Oval 9">
                <a:extLst>
                  <a:ext uri="{FF2B5EF4-FFF2-40B4-BE49-F238E27FC236}">
                    <a16:creationId xmlns:a16="http://schemas.microsoft.com/office/drawing/2014/main" id="{D187AFCB-1276-4434-BB2D-8F7318E51F28}"/>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4" name="AutoShape 10">
                <a:extLst>
                  <a:ext uri="{FF2B5EF4-FFF2-40B4-BE49-F238E27FC236}">
                    <a16:creationId xmlns:a16="http://schemas.microsoft.com/office/drawing/2014/main" id="{41DE2741-4305-4409-B05A-5CEBEE99CF7C}"/>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5" name="Oval 11">
                <a:extLst>
                  <a:ext uri="{FF2B5EF4-FFF2-40B4-BE49-F238E27FC236}">
                    <a16:creationId xmlns:a16="http://schemas.microsoft.com/office/drawing/2014/main" id="{6A8BE1F3-492F-4719-A952-127A48078E1B}"/>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6" name="AutoShape 12">
                <a:extLst>
                  <a:ext uri="{FF2B5EF4-FFF2-40B4-BE49-F238E27FC236}">
                    <a16:creationId xmlns:a16="http://schemas.microsoft.com/office/drawing/2014/main" id="{72B993C5-A762-4FA6-9326-612B01E363F2}"/>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7" name="Line 13">
                <a:extLst>
                  <a:ext uri="{FF2B5EF4-FFF2-40B4-BE49-F238E27FC236}">
                    <a16:creationId xmlns:a16="http://schemas.microsoft.com/office/drawing/2014/main" id="{034FE309-63B8-4170-BB70-326B4FC3CC9A}"/>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6" name="Line 16">
              <a:extLst>
                <a:ext uri="{FF2B5EF4-FFF2-40B4-BE49-F238E27FC236}">
                  <a16:creationId xmlns:a16="http://schemas.microsoft.com/office/drawing/2014/main" id="{6951CED3-1FE9-4969-B32F-4017F52D9BFE}"/>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17">
              <a:extLst>
                <a:ext uri="{FF2B5EF4-FFF2-40B4-BE49-F238E27FC236}">
                  <a16:creationId xmlns:a16="http://schemas.microsoft.com/office/drawing/2014/main" id="{8AAB212E-C50D-4ACD-A08C-04D04A62CF22}"/>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58" name="Image 57" descr="silhouette porc.png">
              <a:extLst>
                <a:ext uri="{FF2B5EF4-FFF2-40B4-BE49-F238E27FC236}">
                  <a16:creationId xmlns:a16="http://schemas.microsoft.com/office/drawing/2014/main" id="{973D1B80-23F8-4FD4-BF95-46D385AF9E6A}"/>
                </a:ext>
              </a:extLst>
            </p:cNvPr>
            <p:cNvPicPr>
              <a:picLocks noChangeAspect="1"/>
            </p:cNvPicPr>
            <p:nvPr/>
          </p:nvPicPr>
          <p:blipFill>
            <a:blip r:embed="rId2"/>
            <a:stretch>
              <a:fillRect/>
            </a:stretch>
          </p:blipFill>
          <p:spPr>
            <a:xfrm>
              <a:off x="9264990" y="4935481"/>
              <a:ext cx="322073" cy="213765"/>
            </a:xfrm>
            <a:prstGeom prst="rect">
              <a:avLst/>
            </a:prstGeom>
          </p:spPr>
        </p:pic>
        <p:sp>
          <p:nvSpPr>
            <p:cNvPr id="59" name="Line 14">
              <a:extLst>
                <a:ext uri="{FF2B5EF4-FFF2-40B4-BE49-F238E27FC236}">
                  <a16:creationId xmlns:a16="http://schemas.microsoft.com/office/drawing/2014/main" id="{926715D7-9AB6-4EFA-A257-B8B95C3BDAEF}"/>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Line 15">
              <a:extLst>
                <a:ext uri="{FF2B5EF4-FFF2-40B4-BE49-F238E27FC236}">
                  <a16:creationId xmlns:a16="http://schemas.microsoft.com/office/drawing/2014/main" id="{0BE00ABA-6BA4-480B-AB97-0B4A371A6AF5}"/>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8" name="Groupe 67">
            <a:extLst>
              <a:ext uri="{FF2B5EF4-FFF2-40B4-BE49-F238E27FC236}">
                <a16:creationId xmlns:a16="http://schemas.microsoft.com/office/drawing/2014/main" id="{8C16F4A3-E8C7-450B-AA67-982FFE3C8FB6}"/>
              </a:ext>
            </a:extLst>
          </p:cNvPr>
          <p:cNvGrpSpPr/>
          <p:nvPr/>
        </p:nvGrpSpPr>
        <p:grpSpPr>
          <a:xfrm>
            <a:off x="4077648" y="3520816"/>
            <a:ext cx="1035221" cy="384175"/>
            <a:chOff x="8170817" y="4815840"/>
            <a:chExt cx="2590800" cy="721936"/>
          </a:xfrm>
        </p:grpSpPr>
        <p:sp>
          <p:nvSpPr>
            <p:cNvPr id="69" name="AutoShape 2">
              <a:extLst>
                <a:ext uri="{FF2B5EF4-FFF2-40B4-BE49-F238E27FC236}">
                  <a16:creationId xmlns:a16="http://schemas.microsoft.com/office/drawing/2014/main" id="{AF49A191-57C4-4B18-8889-35D9537CA2D2}"/>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orme libre : forme 69">
              <a:extLst>
                <a:ext uri="{FF2B5EF4-FFF2-40B4-BE49-F238E27FC236}">
                  <a16:creationId xmlns:a16="http://schemas.microsoft.com/office/drawing/2014/main" id="{78E899BF-E34A-4018-A7A6-58646EB4D426}"/>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1" name="Group 6">
              <a:extLst>
                <a:ext uri="{FF2B5EF4-FFF2-40B4-BE49-F238E27FC236}">
                  <a16:creationId xmlns:a16="http://schemas.microsoft.com/office/drawing/2014/main" id="{FB440B91-456C-4F77-9CB7-4D9227E0D0F8}"/>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77" name="AutoShape 7">
                <a:extLst>
                  <a:ext uri="{FF2B5EF4-FFF2-40B4-BE49-F238E27FC236}">
                    <a16:creationId xmlns:a16="http://schemas.microsoft.com/office/drawing/2014/main" id="{873EEDBF-DDAF-488A-8D4D-1A547DF0CA43}"/>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8" name="Oval 8">
                <a:extLst>
                  <a:ext uri="{FF2B5EF4-FFF2-40B4-BE49-F238E27FC236}">
                    <a16:creationId xmlns:a16="http://schemas.microsoft.com/office/drawing/2014/main" id="{1DFE5920-B596-484B-A965-B6DA36E54690}"/>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9" name="Oval 9">
                <a:extLst>
                  <a:ext uri="{FF2B5EF4-FFF2-40B4-BE49-F238E27FC236}">
                    <a16:creationId xmlns:a16="http://schemas.microsoft.com/office/drawing/2014/main" id="{13DA1153-F7B1-4C69-B103-8A419E255B42}"/>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80" name="AutoShape 10">
                <a:extLst>
                  <a:ext uri="{FF2B5EF4-FFF2-40B4-BE49-F238E27FC236}">
                    <a16:creationId xmlns:a16="http://schemas.microsoft.com/office/drawing/2014/main" id="{75DD4925-5ABA-4E32-93DB-CEA1C6752926}"/>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81" name="Oval 11">
                <a:extLst>
                  <a:ext uri="{FF2B5EF4-FFF2-40B4-BE49-F238E27FC236}">
                    <a16:creationId xmlns:a16="http://schemas.microsoft.com/office/drawing/2014/main" id="{52705A05-74CE-4251-8C9C-2FCAAF827D5C}"/>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82" name="AutoShape 12">
                <a:extLst>
                  <a:ext uri="{FF2B5EF4-FFF2-40B4-BE49-F238E27FC236}">
                    <a16:creationId xmlns:a16="http://schemas.microsoft.com/office/drawing/2014/main" id="{0EF3F9BE-F2D8-4EBB-8B8B-C322377AE0C0}"/>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83" name="Line 13">
                <a:extLst>
                  <a:ext uri="{FF2B5EF4-FFF2-40B4-BE49-F238E27FC236}">
                    <a16:creationId xmlns:a16="http://schemas.microsoft.com/office/drawing/2014/main" id="{E3A0D035-FC20-40DD-8A43-9F58BD147DC3}"/>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2" name="Line 16">
              <a:extLst>
                <a:ext uri="{FF2B5EF4-FFF2-40B4-BE49-F238E27FC236}">
                  <a16:creationId xmlns:a16="http://schemas.microsoft.com/office/drawing/2014/main" id="{0FAEC112-B9B2-41AD-8D62-D99DEFE2C858}"/>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Rectangle 17">
              <a:extLst>
                <a:ext uri="{FF2B5EF4-FFF2-40B4-BE49-F238E27FC236}">
                  <a16:creationId xmlns:a16="http://schemas.microsoft.com/office/drawing/2014/main" id="{D8346B9B-DA35-47C2-82DD-0C4D565D835A}"/>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74" name="Image 73" descr="silhouette porc.png">
              <a:extLst>
                <a:ext uri="{FF2B5EF4-FFF2-40B4-BE49-F238E27FC236}">
                  <a16:creationId xmlns:a16="http://schemas.microsoft.com/office/drawing/2014/main" id="{DC7AB2B8-5841-4940-85D1-1EA1C6B08E66}"/>
                </a:ext>
              </a:extLst>
            </p:cNvPr>
            <p:cNvPicPr>
              <a:picLocks noChangeAspect="1"/>
            </p:cNvPicPr>
            <p:nvPr/>
          </p:nvPicPr>
          <p:blipFill>
            <a:blip r:embed="rId2"/>
            <a:stretch>
              <a:fillRect/>
            </a:stretch>
          </p:blipFill>
          <p:spPr>
            <a:xfrm>
              <a:off x="9264990" y="4935481"/>
              <a:ext cx="322073" cy="213765"/>
            </a:xfrm>
            <a:prstGeom prst="rect">
              <a:avLst/>
            </a:prstGeom>
          </p:spPr>
        </p:pic>
        <p:sp>
          <p:nvSpPr>
            <p:cNvPr id="75" name="Line 14">
              <a:extLst>
                <a:ext uri="{FF2B5EF4-FFF2-40B4-BE49-F238E27FC236}">
                  <a16:creationId xmlns:a16="http://schemas.microsoft.com/office/drawing/2014/main" id="{3B9CB7CF-B48D-487D-A117-DC822E3EDF60}"/>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Line 15">
              <a:extLst>
                <a:ext uri="{FF2B5EF4-FFF2-40B4-BE49-F238E27FC236}">
                  <a16:creationId xmlns:a16="http://schemas.microsoft.com/office/drawing/2014/main" id="{09B02135-B8F4-49B9-9DD0-8801C1DA6717}"/>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4" name="Groupe 83">
            <a:extLst>
              <a:ext uri="{FF2B5EF4-FFF2-40B4-BE49-F238E27FC236}">
                <a16:creationId xmlns:a16="http://schemas.microsoft.com/office/drawing/2014/main" id="{4C3B3730-1AF1-43BC-9D1A-7E28D9EE6ADD}"/>
              </a:ext>
            </a:extLst>
          </p:cNvPr>
          <p:cNvGrpSpPr/>
          <p:nvPr/>
        </p:nvGrpSpPr>
        <p:grpSpPr>
          <a:xfrm>
            <a:off x="5663775" y="4155146"/>
            <a:ext cx="1035221" cy="384175"/>
            <a:chOff x="8170817" y="4815840"/>
            <a:chExt cx="2590800" cy="721936"/>
          </a:xfrm>
        </p:grpSpPr>
        <p:sp>
          <p:nvSpPr>
            <p:cNvPr id="85" name="AutoShape 2">
              <a:extLst>
                <a:ext uri="{FF2B5EF4-FFF2-40B4-BE49-F238E27FC236}">
                  <a16:creationId xmlns:a16="http://schemas.microsoft.com/office/drawing/2014/main" id="{45AE2411-1C04-4B9B-AB41-FC3E34EA4225}"/>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orme libre : forme 85">
              <a:extLst>
                <a:ext uri="{FF2B5EF4-FFF2-40B4-BE49-F238E27FC236}">
                  <a16:creationId xmlns:a16="http://schemas.microsoft.com/office/drawing/2014/main" id="{2150B4D0-038D-4393-9810-6C5CF6F4A8FA}"/>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7" name="Group 6">
              <a:extLst>
                <a:ext uri="{FF2B5EF4-FFF2-40B4-BE49-F238E27FC236}">
                  <a16:creationId xmlns:a16="http://schemas.microsoft.com/office/drawing/2014/main" id="{1E12E986-1CF4-4DD6-B64C-BD214A47978E}"/>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93" name="AutoShape 7">
                <a:extLst>
                  <a:ext uri="{FF2B5EF4-FFF2-40B4-BE49-F238E27FC236}">
                    <a16:creationId xmlns:a16="http://schemas.microsoft.com/office/drawing/2014/main" id="{F411CEEE-7B97-45B2-8DE4-007977A03D43}"/>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94" name="Oval 8">
                <a:extLst>
                  <a:ext uri="{FF2B5EF4-FFF2-40B4-BE49-F238E27FC236}">
                    <a16:creationId xmlns:a16="http://schemas.microsoft.com/office/drawing/2014/main" id="{430E2EE3-2A01-4D94-85BB-59BB05682D8E}"/>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95" name="Oval 9">
                <a:extLst>
                  <a:ext uri="{FF2B5EF4-FFF2-40B4-BE49-F238E27FC236}">
                    <a16:creationId xmlns:a16="http://schemas.microsoft.com/office/drawing/2014/main" id="{828DAC5B-7CC1-463D-BC22-E9DA0D271F54}"/>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96" name="AutoShape 10">
                <a:extLst>
                  <a:ext uri="{FF2B5EF4-FFF2-40B4-BE49-F238E27FC236}">
                    <a16:creationId xmlns:a16="http://schemas.microsoft.com/office/drawing/2014/main" id="{E733B89F-F1B4-4FA1-9F08-A3615C689D1B}"/>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97" name="Oval 11">
                <a:extLst>
                  <a:ext uri="{FF2B5EF4-FFF2-40B4-BE49-F238E27FC236}">
                    <a16:creationId xmlns:a16="http://schemas.microsoft.com/office/drawing/2014/main" id="{41DF56F2-DCB6-4F34-8A2F-BE5EFA64FEDE}"/>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98" name="AutoShape 12">
                <a:extLst>
                  <a:ext uri="{FF2B5EF4-FFF2-40B4-BE49-F238E27FC236}">
                    <a16:creationId xmlns:a16="http://schemas.microsoft.com/office/drawing/2014/main" id="{23265BC5-350B-4980-A465-C992797C711A}"/>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99" name="Line 13">
                <a:extLst>
                  <a:ext uri="{FF2B5EF4-FFF2-40B4-BE49-F238E27FC236}">
                    <a16:creationId xmlns:a16="http://schemas.microsoft.com/office/drawing/2014/main" id="{C23FFC19-E2BF-42F8-BACB-38FC3C0F4EC5}"/>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8" name="Line 16">
              <a:extLst>
                <a:ext uri="{FF2B5EF4-FFF2-40B4-BE49-F238E27FC236}">
                  <a16:creationId xmlns:a16="http://schemas.microsoft.com/office/drawing/2014/main" id="{9046624C-19C0-46A2-9648-55867E97435D}"/>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17">
              <a:extLst>
                <a:ext uri="{FF2B5EF4-FFF2-40B4-BE49-F238E27FC236}">
                  <a16:creationId xmlns:a16="http://schemas.microsoft.com/office/drawing/2014/main" id="{083C52D4-1293-4451-8357-22F4138782A0}"/>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90" name="Image 89" descr="silhouette porc.png">
              <a:extLst>
                <a:ext uri="{FF2B5EF4-FFF2-40B4-BE49-F238E27FC236}">
                  <a16:creationId xmlns:a16="http://schemas.microsoft.com/office/drawing/2014/main" id="{522653A3-67DB-44B9-9238-69A03C7D718C}"/>
                </a:ext>
              </a:extLst>
            </p:cNvPr>
            <p:cNvPicPr>
              <a:picLocks noChangeAspect="1"/>
            </p:cNvPicPr>
            <p:nvPr/>
          </p:nvPicPr>
          <p:blipFill>
            <a:blip r:embed="rId2"/>
            <a:stretch>
              <a:fillRect/>
            </a:stretch>
          </p:blipFill>
          <p:spPr>
            <a:xfrm>
              <a:off x="9264990" y="4935481"/>
              <a:ext cx="322073" cy="213765"/>
            </a:xfrm>
            <a:prstGeom prst="rect">
              <a:avLst/>
            </a:prstGeom>
          </p:spPr>
        </p:pic>
        <p:sp>
          <p:nvSpPr>
            <p:cNvPr id="91" name="Line 14">
              <a:extLst>
                <a:ext uri="{FF2B5EF4-FFF2-40B4-BE49-F238E27FC236}">
                  <a16:creationId xmlns:a16="http://schemas.microsoft.com/office/drawing/2014/main" id="{8FF93B75-EA7A-4CF4-904E-4ED0710E2BF4}"/>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Line 15">
              <a:extLst>
                <a:ext uri="{FF2B5EF4-FFF2-40B4-BE49-F238E27FC236}">
                  <a16:creationId xmlns:a16="http://schemas.microsoft.com/office/drawing/2014/main" id="{EE0B0453-A5F6-4D2B-8E4D-A7DDFC7A9972}"/>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0" name="Groupe 99">
            <a:extLst>
              <a:ext uri="{FF2B5EF4-FFF2-40B4-BE49-F238E27FC236}">
                <a16:creationId xmlns:a16="http://schemas.microsoft.com/office/drawing/2014/main" id="{132022CC-78C7-4E8B-AACF-F55317130282}"/>
              </a:ext>
            </a:extLst>
          </p:cNvPr>
          <p:cNvGrpSpPr/>
          <p:nvPr/>
        </p:nvGrpSpPr>
        <p:grpSpPr>
          <a:xfrm>
            <a:off x="6554371" y="2528558"/>
            <a:ext cx="1035221" cy="384175"/>
            <a:chOff x="8170817" y="4815840"/>
            <a:chExt cx="2590800" cy="721936"/>
          </a:xfrm>
        </p:grpSpPr>
        <p:sp>
          <p:nvSpPr>
            <p:cNvPr id="101" name="AutoShape 2">
              <a:extLst>
                <a:ext uri="{FF2B5EF4-FFF2-40B4-BE49-F238E27FC236}">
                  <a16:creationId xmlns:a16="http://schemas.microsoft.com/office/drawing/2014/main" id="{62FD9412-3C69-4810-A9A7-A628B012A1E6}"/>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orme libre : forme 101">
              <a:extLst>
                <a:ext uri="{FF2B5EF4-FFF2-40B4-BE49-F238E27FC236}">
                  <a16:creationId xmlns:a16="http://schemas.microsoft.com/office/drawing/2014/main" id="{B821F472-8A84-448A-95DE-D39C1F78845C}"/>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3" name="Group 6">
              <a:extLst>
                <a:ext uri="{FF2B5EF4-FFF2-40B4-BE49-F238E27FC236}">
                  <a16:creationId xmlns:a16="http://schemas.microsoft.com/office/drawing/2014/main" id="{400C9770-0D2A-4933-9C45-CBE415A5578E}"/>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109" name="AutoShape 7">
                <a:extLst>
                  <a:ext uri="{FF2B5EF4-FFF2-40B4-BE49-F238E27FC236}">
                    <a16:creationId xmlns:a16="http://schemas.microsoft.com/office/drawing/2014/main" id="{2D82D451-AACD-481E-BE97-02F7DBB260ED}"/>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10" name="Oval 8">
                <a:extLst>
                  <a:ext uri="{FF2B5EF4-FFF2-40B4-BE49-F238E27FC236}">
                    <a16:creationId xmlns:a16="http://schemas.microsoft.com/office/drawing/2014/main" id="{314BEE5A-25FE-48A0-B19B-33A3BC6843D4}"/>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11" name="Oval 9">
                <a:extLst>
                  <a:ext uri="{FF2B5EF4-FFF2-40B4-BE49-F238E27FC236}">
                    <a16:creationId xmlns:a16="http://schemas.microsoft.com/office/drawing/2014/main" id="{D3450037-4BA2-438C-A2DF-8CA114CC9C4A}"/>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12" name="AutoShape 10">
                <a:extLst>
                  <a:ext uri="{FF2B5EF4-FFF2-40B4-BE49-F238E27FC236}">
                    <a16:creationId xmlns:a16="http://schemas.microsoft.com/office/drawing/2014/main" id="{ADDD3BAF-2DE6-4709-9E19-C2203D00CAB7}"/>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13" name="Oval 11">
                <a:extLst>
                  <a:ext uri="{FF2B5EF4-FFF2-40B4-BE49-F238E27FC236}">
                    <a16:creationId xmlns:a16="http://schemas.microsoft.com/office/drawing/2014/main" id="{0AE69EA6-5F54-40F6-8860-7ECFC00E7CA0}"/>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14" name="AutoShape 12">
                <a:extLst>
                  <a:ext uri="{FF2B5EF4-FFF2-40B4-BE49-F238E27FC236}">
                    <a16:creationId xmlns:a16="http://schemas.microsoft.com/office/drawing/2014/main" id="{20674055-FE69-4E35-A61C-ED7FD908BAE3}"/>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15" name="Line 13">
                <a:extLst>
                  <a:ext uri="{FF2B5EF4-FFF2-40B4-BE49-F238E27FC236}">
                    <a16:creationId xmlns:a16="http://schemas.microsoft.com/office/drawing/2014/main" id="{45907F74-9BE8-4F31-966B-298EDECF32C7}"/>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4" name="Line 16">
              <a:extLst>
                <a:ext uri="{FF2B5EF4-FFF2-40B4-BE49-F238E27FC236}">
                  <a16:creationId xmlns:a16="http://schemas.microsoft.com/office/drawing/2014/main" id="{962C7821-91CE-4398-9175-193E847BC4DC}"/>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Rectangle 17">
              <a:extLst>
                <a:ext uri="{FF2B5EF4-FFF2-40B4-BE49-F238E27FC236}">
                  <a16:creationId xmlns:a16="http://schemas.microsoft.com/office/drawing/2014/main" id="{C4538B7D-D863-4629-A55D-BA31595A63B8}"/>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106" name="Image 105" descr="silhouette porc.png">
              <a:extLst>
                <a:ext uri="{FF2B5EF4-FFF2-40B4-BE49-F238E27FC236}">
                  <a16:creationId xmlns:a16="http://schemas.microsoft.com/office/drawing/2014/main" id="{59B8E671-5173-494F-8A7E-2E0A47BB6B2A}"/>
                </a:ext>
              </a:extLst>
            </p:cNvPr>
            <p:cNvPicPr>
              <a:picLocks noChangeAspect="1"/>
            </p:cNvPicPr>
            <p:nvPr/>
          </p:nvPicPr>
          <p:blipFill>
            <a:blip r:embed="rId2"/>
            <a:stretch>
              <a:fillRect/>
            </a:stretch>
          </p:blipFill>
          <p:spPr>
            <a:xfrm>
              <a:off x="9264990" y="4935481"/>
              <a:ext cx="322073" cy="213765"/>
            </a:xfrm>
            <a:prstGeom prst="rect">
              <a:avLst/>
            </a:prstGeom>
          </p:spPr>
        </p:pic>
        <p:sp>
          <p:nvSpPr>
            <p:cNvPr id="107" name="Line 14">
              <a:extLst>
                <a:ext uri="{FF2B5EF4-FFF2-40B4-BE49-F238E27FC236}">
                  <a16:creationId xmlns:a16="http://schemas.microsoft.com/office/drawing/2014/main" id="{28288633-E955-4438-9D2D-DE04559C84B4}"/>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Line 15">
              <a:extLst>
                <a:ext uri="{FF2B5EF4-FFF2-40B4-BE49-F238E27FC236}">
                  <a16:creationId xmlns:a16="http://schemas.microsoft.com/office/drawing/2014/main" id="{C26ECAA4-FE29-4777-867C-4AA5C51E8F41}"/>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6" name="Groupe 115">
            <a:extLst>
              <a:ext uri="{FF2B5EF4-FFF2-40B4-BE49-F238E27FC236}">
                <a16:creationId xmlns:a16="http://schemas.microsoft.com/office/drawing/2014/main" id="{1B21F030-FC4B-4731-AC74-54D7B7022F4D}"/>
              </a:ext>
            </a:extLst>
          </p:cNvPr>
          <p:cNvGrpSpPr/>
          <p:nvPr/>
        </p:nvGrpSpPr>
        <p:grpSpPr>
          <a:xfrm>
            <a:off x="7207692" y="3356929"/>
            <a:ext cx="1035221" cy="384175"/>
            <a:chOff x="8170817" y="4815840"/>
            <a:chExt cx="2590800" cy="721936"/>
          </a:xfrm>
        </p:grpSpPr>
        <p:sp>
          <p:nvSpPr>
            <p:cNvPr id="117" name="AutoShape 2">
              <a:extLst>
                <a:ext uri="{FF2B5EF4-FFF2-40B4-BE49-F238E27FC236}">
                  <a16:creationId xmlns:a16="http://schemas.microsoft.com/office/drawing/2014/main" id="{C8DB9919-EA9A-4A03-95AD-F1F166839A47}"/>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orme libre : forme 117">
              <a:extLst>
                <a:ext uri="{FF2B5EF4-FFF2-40B4-BE49-F238E27FC236}">
                  <a16:creationId xmlns:a16="http://schemas.microsoft.com/office/drawing/2014/main" id="{C9416625-1D1C-4431-842B-2279CA2570E9}"/>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9" name="Group 6">
              <a:extLst>
                <a:ext uri="{FF2B5EF4-FFF2-40B4-BE49-F238E27FC236}">
                  <a16:creationId xmlns:a16="http://schemas.microsoft.com/office/drawing/2014/main" id="{90A62267-3254-4B92-91ED-0E4092BE699E}"/>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125" name="AutoShape 7">
                <a:extLst>
                  <a:ext uri="{FF2B5EF4-FFF2-40B4-BE49-F238E27FC236}">
                    <a16:creationId xmlns:a16="http://schemas.microsoft.com/office/drawing/2014/main" id="{7A28EA7C-4E8C-4A14-8D55-03FC14B00D99}"/>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26" name="Oval 8">
                <a:extLst>
                  <a:ext uri="{FF2B5EF4-FFF2-40B4-BE49-F238E27FC236}">
                    <a16:creationId xmlns:a16="http://schemas.microsoft.com/office/drawing/2014/main" id="{E568C8ED-3CD1-4317-9A74-7553FBC0F63E}"/>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27" name="Oval 9">
                <a:extLst>
                  <a:ext uri="{FF2B5EF4-FFF2-40B4-BE49-F238E27FC236}">
                    <a16:creationId xmlns:a16="http://schemas.microsoft.com/office/drawing/2014/main" id="{A6D4B30B-B5DB-415B-BCF6-45FCE5017EBD}"/>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28" name="AutoShape 10">
                <a:extLst>
                  <a:ext uri="{FF2B5EF4-FFF2-40B4-BE49-F238E27FC236}">
                    <a16:creationId xmlns:a16="http://schemas.microsoft.com/office/drawing/2014/main" id="{D1B6FFBB-41BD-4089-9CC4-23FC774D3409}"/>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29" name="Oval 11">
                <a:extLst>
                  <a:ext uri="{FF2B5EF4-FFF2-40B4-BE49-F238E27FC236}">
                    <a16:creationId xmlns:a16="http://schemas.microsoft.com/office/drawing/2014/main" id="{D88F81E0-A43F-4FB1-88C4-F9C8FE52A5E6}"/>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30" name="AutoShape 12">
                <a:extLst>
                  <a:ext uri="{FF2B5EF4-FFF2-40B4-BE49-F238E27FC236}">
                    <a16:creationId xmlns:a16="http://schemas.microsoft.com/office/drawing/2014/main" id="{A3642B1A-812E-4A84-9576-29131B850CD2}"/>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31" name="Line 13">
                <a:extLst>
                  <a:ext uri="{FF2B5EF4-FFF2-40B4-BE49-F238E27FC236}">
                    <a16:creationId xmlns:a16="http://schemas.microsoft.com/office/drawing/2014/main" id="{D12EB515-7EBF-4FB7-AF4B-364065030F78}"/>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0" name="Line 16">
              <a:extLst>
                <a:ext uri="{FF2B5EF4-FFF2-40B4-BE49-F238E27FC236}">
                  <a16:creationId xmlns:a16="http://schemas.microsoft.com/office/drawing/2014/main" id="{A5F29CF3-8BF9-4DFD-A327-56C42BDEF92E}"/>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17">
              <a:extLst>
                <a:ext uri="{FF2B5EF4-FFF2-40B4-BE49-F238E27FC236}">
                  <a16:creationId xmlns:a16="http://schemas.microsoft.com/office/drawing/2014/main" id="{0C8BB952-0BE0-4C95-A1E2-BA68B1225175}"/>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122" name="Image 121" descr="silhouette porc.png">
              <a:extLst>
                <a:ext uri="{FF2B5EF4-FFF2-40B4-BE49-F238E27FC236}">
                  <a16:creationId xmlns:a16="http://schemas.microsoft.com/office/drawing/2014/main" id="{EB241BD7-9328-48AF-A17E-1329549DBEB6}"/>
                </a:ext>
              </a:extLst>
            </p:cNvPr>
            <p:cNvPicPr>
              <a:picLocks noChangeAspect="1"/>
            </p:cNvPicPr>
            <p:nvPr/>
          </p:nvPicPr>
          <p:blipFill>
            <a:blip r:embed="rId2"/>
            <a:stretch>
              <a:fillRect/>
            </a:stretch>
          </p:blipFill>
          <p:spPr>
            <a:xfrm>
              <a:off x="9264990" y="4935481"/>
              <a:ext cx="322073" cy="213765"/>
            </a:xfrm>
            <a:prstGeom prst="rect">
              <a:avLst/>
            </a:prstGeom>
          </p:spPr>
        </p:pic>
        <p:sp>
          <p:nvSpPr>
            <p:cNvPr id="123" name="Line 14">
              <a:extLst>
                <a:ext uri="{FF2B5EF4-FFF2-40B4-BE49-F238E27FC236}">
                  <a16:creationId xmlns:a16="http://schemas.microsoft.com/office/drawing/2014/main" id="{B6E176FC-4E70-4F00-B109-3CF5579DB4B6}"/>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Line 15">
              <a:extLst>
                <a:ext uri="{FF2B5EF4-FFF2-40B4-BE49-F238E27FC236}">
                  <a16:creationId xmlns:a16="http://schemas.microsoft.com/office/drawing/2014/main" id="{A0D5449F-AC0A-46DF-828E-ECAE10966CB7}"/>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2" name="Groupe 131">
            <a:extLst>
              <a:ext uri="{FF2B5EF4-FFF2-40B4-BE49-F238E27FC236}">
                <a16:creationId xmlns:a16="http://schemas.microsoft.com/office/drawing/2014/main" id="{47B08C31-BE0B-43AC-8EE7-CC98DF2B33A7}"/>
              </a:ext>
            </a:extLst>
          </p:cNvPr>
          <p:cNvGrpSpPr/>
          <p:nvPr/>
        </p:nvGrpSpPr>
        <p:grpSpPr>
          <a:xfrm>
            <a:off x="6857840" y="4172839"/>
            <a:ext cx="1035221" cy="384175"/>
            <a:chOff x="8170817" y="4815840"/>
            <a:chExt cx="2590800" cy="721936"/>
          </a:xfrm>
        </p:grpSpPr>
        <p:sp>
          <p:nvSpPr>
            <p:cNvPr id="133" name="AutoShape 2">
              <a:extLst>
                <a:ext uri="{FF2B5EF4-FFF2-40B4-BE49-F238E27FC236}">
                  <a16:creationId xmlns:a16="http://schemas.microsoft.com/office/drawing/2014/main" id="{4643B783-51BC-4645-8291-41F75B1A95A8}"/>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orme libre : forme 133">
              <a:extLst>
                <a:ext uri="{FF2B5EF4-FFF2-40B4-BE49-F238E27FC236}">
                  <a16:creationId xmlns:a16="http://schemas.microsoft.com/office/drawing/2014/main" id="{638CCFF6-8190-4696-B085-1A15C9336961}"/>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5" name="Group 6">
              <a:extLst>
                <a:ext uri="{FF2B5EF4-FFF2-40B4-BE49-F238E27FC236}">
                  <a16:creationId xmlns:a16="http://schemas.microsoft.com/office/drawing/2014/main" id="{4B68BAE5-73A8-44CD-BF39-D638B89ABF93}"/>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141" name="AutoShape 7">
                <a:extLst>
                  <a:ext uri="{FF2B5EF4-FFF2-40B4-BE49-F238E27FC236}">
                    <a16:creationId xmlns:a16="http://schemas.microsoft.com/office/drawing/2014/main" id="{82177171-1749-41C9-B147-615C3DE6B04D}"/>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42" name="Oval 8">
                <a:extLst>
                  <a:ext uri="{FF2B5EF4-FFF2-40B4-BE49-F238E27FC236}">
                    <a16:creationId xmlns:a16="http://schemas.microsoft.com/office/drawing/2014/main" id="{6070B800-64B7-48C3-A01A-19D915941976}"/>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43" name="Oval 9">
                <a:extLst>
                  <a:ext uri="{FF2B5EF4-FFF2-40B4-BE49-F238E27FC236}">
                    <a16:creationId xmlns:a16="http://schemas.microsoft.com/office/drawing/2014/main" id="{353253F4-6A23-45A5-A8F9-4552B8C2C3A1}"/>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44" name="AutoShape 10">
                <a:extLst>
                  <a:ext uri="{FF2B5EF4-FFF2-40B4-BE49-F238E27FC236}">
                    <a16:creationId xmlns:a16="http://schemas.microsoft.com/office/drawing/2014/main" id="{BBC6E24E-88AD-4AD4-882A-3F14CCD9E1C4}"/>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45" name="Oval 11">
                <a:extLst>
                  <a:ext uri="{FF2B5EF4-FFF2-40B4-BE49-F238E27FC236}">
                    <a16:creationId xmlns:a16="http://schemas.microsoft.com/office/drawing/2014/main" id="{737C37A0-4503-461F-8A55-172D9EA154B0}"/>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46" name="AutoShape 12">
                <a:extLst>
                  <a:ext uri="{FF2B5EF4-FFF2-40B4-BE49-F238E27FC236}">
                    <a16:creationId xmlns:a16="http://schemas.microsoft.com/office/drawing/2014/main" id="{D5D51C6F-C1E5-473B-B08E-951F3C5A5BEF}"/>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47" name="Line 13">
                <a:extLst>
                  <a:ext uri="{FF2B5EF4-FFF2-40B4-BE49-F238E27FC236}">
                    <a16:creationId xmlns:a16="http://schemas.microsoft.com/office/drawing/2014/main" id="{2791F3E3-E553-4007-A414-E66F584E85EC}"/>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6" name="Line 16">
              <a:extLst>
                <a:ext uri="{FF2B5EF4-FFF2-40B4-BE49-F238E27FC236}">
                  <a16:creationId xmlns:a16="http://schemas.microsoft.com/office/drawing/2014/main" id="{85FED6C5-AB67-4598-A937-2309B086646F}"/>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17">
              <a:extLst>
                <a:ext uri="{FF2B5EF4-FFF2-40B4-BE49-F238E27FC236}">
                  <a16:creationId xmlns:a16="http://schemas.microsoft.com/office/drawing/2014/main" id="{037C622B-D38A-4F7E-B0E9-0D3B119618E3}"/>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138" name="Image 137" descr="silhouette porc.png">
              <a:extLst>
                <a:ext uri="{FF2B5EF4-FFF2-40B4-BE49-F238E27FC236}">
                  <a16:creationId xmlns:a16="http://schemas.microsoft.com/office/drawing/2014/main" id="{828CA9D9-CF80-4B18-A6A4-F258442986E6}"/>
                </a:ext>
              </a:extLst>
            </p:cNvPr>
            <p:cNvPicPr>
              <a:picLocks noChangeAspect="1"/>
            </p:cNvPicPr>
            <p:nvPr/>
          </p:nvPicPr>
          <p:blipFill>
            <a:blip r:embed="rId2"/>
            <a:stretch>
              <a:fillRect/>
            </a:stretch>
          </p:blipFill>
          <p:spPr>
            <a:xfrm>
              <a:off x="9264990" y="4935481"/>
              <a:ext cx="322073" cy="213765"/>
            </a:xfrm>
            <a:prstGeom prst="rect">
              <a:avLst/>
            </a:prstGeom>
          </p:spPr>
        </p:pic>
        <p:sp>
          <p:nvSpPr>
            <p:cNvPr id="139" name="Line 14">
              <a:extLst>
                <a:ext uri="{FF2B5EF4-FFF2-40B4-BE49-F238E27FC236}">
                  <a16:creationId xmlns:a16="http://schemas.microsoft.com/office/drawing/2014/main" id="{8D021F38-3F93-4579-8B53-986F808E4570}"/>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Line 15">
              <a:extLst>
                <a:ext uri="{FF2B5EF4-FFF2-40B4-BE49-F238E27FC236}">
                  <a16:creationId xmlns:a16="http://schemas.microsoft.com/office/drawing/2014/main" id="{2DB8C8DD-30D0-48FF-93D3-D7F987872482}"/>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8" name="Groupe 147">
            <a:extLst>
              <a:ext uri="{FF2B5EF4-FFF2-40B4-BE49-F238E27FC236}">
                <a16:creationId xmlns:a16="http://schemas.microsoft.com/office/drawing/2014/main" id="{FDF6505E-BEA5-478C-9811-D48C6C0EAC8A}"/>
              </a:ext>
            </a:extLst>
          </p:cNvPr>
          <p:cNvGrpSpPr/>
          <p:nvPr/>
        </p:nvGrpSpPr>
        <p:grpSpPr>
          <a:xfrm>
            <a:off x="5724006" y="4876002"/>
            <a:ext cx="1035221" cy="384175"/>
            <a:chOff x="8170817" y="4815840"/>
            <a:chExt cx="2590800" cy="721936"/>
          </a:xfrm>
        </p:grpSpPr>
        <p:sp>
          <p:nvSpPr>
            <p:cNvPr id="149" name="AutoShape 2">
              <a:extLst>
                <a:ext uri="{FF2B5EF4-FFF2-40B4-BE49-F238E27FC236}">
                  <a16:creationId xmlns:a16="http://schemas.microsoft.com/office/drawing/2014/main" id="{D42FF7D2-5977-4A11-B40A-F3F3451DB80B}"/>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orme libre : forme 149">
              <a:extLst>
                <a:ext uri="{FF2B5EF4-FFF2-40B4-BE49-F238E27FC236}">
                  <a16:creationId xmlns:a16="http://schemas.microsoft.com/office/drawing/2014/main" id="{AE37073C-5A39-4213-915E-A5EA0033086A}"/>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1" name="Group 6">
              <a:extLst>
                <a:ext uri="{FF2B5EF4-FFF2-40B4-BE49-F238E27FC236}">
                  <a16:creationId xmlns:a16="http://schemas.microsoft.com/office/drawing/2014/main" id="{970AAA6F-15D8-403E-9B31-FD8A15563F3C}"/>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157" name="AutoShape 7">
                <a:extLst>
                  <a:ext uri="{FF2B5EF4-FFF2-40B4-BE49-F238E27FC236}">
                    <a16:creationId xmlns:a16="http://schemas.microsoft.com/office/drawing/2014/main" id="{B7FAB371-EF8B-4B81-BC75-21C915D16717}"/>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58" name="Oval 8">
                <a:extLst>
                  <a:ext uri="{FF2B5EF4-FFF2-40B4-BE49-F238E27FC236}">
                    <a16:creationId xmlns:a16="http://schemas.microsoft.com/office/drawing/2014/main" id="{FAA6CEE5-7C5F-434E-BB5E-4A5740E0DCB7}"/>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59" name="Oval 9">
                <a:extLst>
                  <a:ext uri="{FF2B5EF4-FFF2-40B4-BE49-F238E27FC236}">
                    <a16:creationId xmlns:a16="http://schemas.microsoft.com/office/drawing/2014/main" id="{E42322E2-11F4-4AB9-82ED-ED9E7A860ABD}"/>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60" name="AutoShape 10">
                <a:extLst>
                  <a:ext uri="{FF2B5EF4-FFF2-40B4-BE49-F238E27FC236}">
                    <a16:creationId xmlns:a16="http://schemas.microsoft.com/office/drawing/2014/main" id="{7AC328EE-17BC-4261-910C-47B92D6467AD}"/>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61" name="Oval 11">
                <a:extLst>
                  <a:ext uri="{FF2B5EF4-FFF2-40B4-BE49-F238E27FC236}">
                    <a16:creationId xmlns:a16="http://schemas.microsoft.com/office/drawing/2014/main" id="{A53ED506-0DD3-4359-807C-31692A338D17}"/>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62" name="AutoShape 12">
                <a:extLst>
                  <a:ext uri="{FF2B5EF4-FFF2-40B4-BE49-F238E27FC236}">
                    <a16:creationId xmlns:a16="http://schemas.microsoft.com/office/drawing/2014/main" id="{6140B37B-DC04-49D2-A705-D0D9730699BC}"/>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63" name="Line 13">
                <a:extLst>
                  <a:ext uri="{FF2B5EF4-FFF2-40B4-BE49-F238E27FC236}">
                    <a16:creationId xmlns:a16="http://schemas.microsoft.com/office/drawing/2014/main" id="{47F7CD0C-BBFC-41DE-8BAE-C84A490B36F3}"/>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2" name="Line 16">
              <a:extLst>
                <a:ext uri="{FF2B5EF4-FFF2-40B4-BE49-F238E27FC236}">
                  <a16:creationId xmlns:a16="http://schemas.microsoft.com/office/drawing/2014/main" id="{971D20EF-AA60-4DF3-9C02-43A3EDFB4C45}"/>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Rectangle 17">
              <a:extLst>
                <a:ext uri="{FF2B5EF4-FFF2-40B4-BE49-F238E27FC236}">
                  <a16:creationId xmlns:a16="http://schemas.microsoft.com/office/drawing/2014/main" id="{A30BCB36-4259-4819-8439-F628F8C5887E}"/>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154" name="Image 153" descr="silhouette porc.png">
              <a:extLst>
                <a:ext uri="{FF2B5EF4-FFF2-40B4-BE49-F238E27FC236}">
                  <a16:creationId xmlns:a16="http://schemas.microsoft.com/office/drawing/2014/main" id="{78A86385-7335-40F7-9124-3BE3046AD78D}"/>
                </a:ext>
              </a:extLst>
            </p:cNvPr>
            <p:cNvPicPr>
              <a:picLocks noChangeAspect="1"/>
            </p:cNvPicPr>
            <p:nvPr/>
          </p:nvPicPr>
          <p:blipFill>
            <a:blip r:embed="rId2"/>
            <a:stretch>
              <a:fillRect/>
            </a:stretch>
          </p:blipFill>
          <p:spPr>
            <a:xfrm>
              <a:off x="9264990" y="4935481"/>
              <a:ext cx="322073" cy="213765"/>
            </a:xfrm>
            <a:prstGeom prst="rect">
              <a:avLst/>
            </a:prstGeom>
          </p:spPr>
        </p:pic>
        <p:sp>
          <p:nvSpPr>
            <p:cNvPr id="155" name="Line 14">
              <a:extLst>
                <a:ext uri="{FF2B5EF4-FFF2-40B4-BE49-F238E27FC236}">
                  <a16:creationId xmlns:a16="http://schemas.microsoft.com/office/drawing/2014/main" id="{C03C62D4-59FB-484F-A5C4-8899BC7C743C}"/>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Line 15">
              <a:extLst>
                <a:ext uri="{FF2B5EF4-FFF2-40B4-BE49-F238E27FC236}">
                  <a16:creationId xmlns:a16="http://schemas.microsoft.com/office/drawing/2014/main" id="{98262C87-B1E6-423A-B429-B372599C40B9}"/>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4" name="Groupe 163">
            <a:extLst>
              <a:ext uri="{FF2B5EF4-FFF2-40B4-BE49-F238E27FC236}">
                <a16:creationId xmlns:a16="http://schemas.microsoft.com/office/drawing/2014/main" id="{DC93E27C-40E3-4B34-8FCD-861AE69E36D3}"/>
              </a:ext>
            </a:extLst>
          </p:cNvPr>
          <p:cNvGrpSpPr/>
          <p:nvPr/>
        </p:nvGrpSpPr>
        <p:grpSpPr>
          <a:xfrm>
            <a:off x="6447618" y="3703623"/>
            <a:ext cx="1035221" cy="384175"/>
            <a:chOff x="8170817" y="4815840"/>
            <a:chExt cx="2590800" cy="721936"/>
          </a:xfrm>
        </p:grpSpPr>
        <p:sp>
          <p:nvSpPr>
            <p:cNvPr id="165" name="AutoShape 2">
              <a:extLst>
                <a:ext uri="{FF2B5EF4-FFF2-40B4-BE49-F238E27FC236}">
                  <a16:creationId xmlns:a16="http://schemas.microsoft.com/office/drawing/2014/main" id="{5B8F427F-AFE2-4AC1-A7DA-3F0432361EE1}"/>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orme libre : forme 165">
              <a:extLst>
                <a:ext uri="{FF2B5EF4-FFF2-40B4-BE49-F238E27FC236}">
                  <a16:creationId xmlns:a16="http://schemas.microsoft.com/office/drawing/2014/main" id="{4023EA2D-2CB3-4129-91EB-A7AEF594D90D}"/>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7" name="Group 6">
              <a:extLst>
                <a:ext uri="{FF2B5EF4-FFF2-40B4-BE49-F238E27FC236}">
                  <a16:creationId xmlns:a16="http://schemas.microsoft.com/office/drawing/2014/main" id="{C9997C04-9158-4B77-A98A-E91AF91DA9EA}"/>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173" name="AutoShape 7">
                <a:extLst>
                  <a:ext uri="{FF2B5EF4-FFF2-40B4-BE49-F238E27FC236}">
                    <a16:creationId xmlns:a16="http://schemas.microsoft.com/office/drawing/2014/main" id="{66F591EF-362F-42D9-B5A1-7F8AD07C9F00}"/>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74" name="Oval 8">
                <a:extLst>
                  <a:ext uri="{FF2B5EF4-FFF2-40B4-BE49-F238E27FC236}">
                    <a16:creationId xmlns:a16="http://schemas.microsoft.com/office/drawing/2014/main" id="{505CA610-8ED5-4FF7-81A0-7BE322BDD210}"/>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75" name="Oval 9">
                <a:extLst>
                  <a:ext uri="{FF2B5EF4-FFF2-40B4-BE49-F238E27FC236}">
                    <a16:creationId xmlns:a16="http://schemas.microsoft.com/office/drawing/2014/main" id="{176E5DA6-F67C-4C0E-873F-B8CEDC2A3E96}"/>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76" name="AutoShape 10">
                <a:extLst>
                  <a:ext uri="{FF2B5EF4-FFF2-40B4-BE49-F238E27FC236}">
                    <a16:creationId xmlns:a16="http://schemas.microsoft.com/office/drawing/2014/main" id="{6CA531FF-46B9-4D94-8B3C-BA9CED68E271}"/>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77" name="Oval 11">
                <a:extLst>
                  <a:ext uri="{FF2B5EF4-FFF2-40B4-BE49-F238E27FC236}">
                    <a16:creationId xmlns:a16="http://schemas.microsoft.com/office/drawing/2014/main" id="{40FBB222-02D9-41C4-B884-B588AFF627B6}"/>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78" name="AutoShape 12">
                <a:extLst>
                  <a:ext uri="{FF2B5EF4-FFF2-40B4-BE49-F238E27FC236}">
                    <a16:creationId xmlns:a16="http://schemas.microsoft.com/office/drawing/2014/main" id="{E90FC7C1-F4D7-4BE7-A3BF-89873C2ABC3F}"/>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79" name="Line 13">
                <a:extLst>
                  <a:ext uri="{FF2B5EF4-FFF2-40B4-BE49-F238E27FC236}">
                    <a16:creationId xmlns:a16="http://schemas.microsoft.com/office/drawing/2014/main" id="{760DD548-ABE5-41AD-86F8-71E4303ABCC1}"/>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8" name="Line 16">
              <a:extLst>
                <a:ext uri="{FF2B5EF4-FFF2-40B4-BE49-F238E27FC236}">
                  <a16:creationId xmlns:a16="http://schemas.microsoft.com/office/drawing/2014/main" id="{83DD5B02-D6E0-41B1-9777-200CEA9C6E63}"/>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Rectangle 17">
              <a:extLst>
                <a:ext uri="{FF2B5EF4-FFF2-40B4-BE49-F238E27FC236}">
                  <a16:creationId xmlns:a16="http://schemas.microsoft.com/office/drawing/2014/main" id="{C948ADBC-DB76-4304-B1D7-1E1D42EDA393}"/>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170" name="Image 169" descr="silhouette porc.png">
              <a:extLst>
                <a:ext uri="{FF2B5EF4-FFF2-40B4-BE49-F238E27FC236}">
                  <a16:creationId xmlns:a16="http://schemas.microsoft.com/office/drawing/2014/main" id="{41443FBB-A09A-4EF7-83B3-497F7B414482}"/>
                </a:ext>
              </a:extLst>
            </p:cNvPr>
            <p:cNvPicPr>
              <a:picLocks noChangeAspect="1"/>
            </p:cNvPicPr>
            <p:nvPr/>
          </p:nvPicPr>
          <p:blipFill>
            <a:blip r:embed="rId2"/>
            <a:stretch>
              <a:fillRect/>
            </a:stretch>
          </p:blipFill>
          <p:spPr>
            <a:xfrm>
              <a:off x="9264990" y="4935481"/>
              <a:ext cx="322073" cy="213765"/>
            </a:xfrm>
            <a:prstGeom prst="rect">
              <a:avLst/>
            </a:prstGeom>
          </p:spPr>
        </p:pic>
        <p:sp>
          <p:nvSpPr>
            <p:cNvPr id="171" name="Line 14">
              <a:extLst>
                <a:ext uri="{FF2B5EF4-FFF2-40B4-BE49-F238E27FC236}">
                  <a16:creationId xmlns:a16="http://schemas.microsoft.com/office/drawing/2014/main" id="{AF9B6D99-AA7D-4C44-B66B-BA00EB4CFE4A}"/>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Line 15">
              <a:extLst>
                <a:ext uri="{FF2B5EF4-FFF2-40B4-BE49-F238E27FC236}">
                  <a16:creationId xmlns:a16="http://schemas.microsoft.com/office/drawing/2014/main" id="{005D6EA7-0536-4664-85AA-A23E0E405ED4}"/>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Content Placeholder 3">
            <a:extLst>
              <a:ext uri="{FF2B5EF4-FFF2-40B4-BE49-F238E27FC236}">
                <a16:creationId xmlns:a16="http://schemas.microsoft.com/office/drawing/2014/main" id="{89B507AE-0B54-0B27-F57A-E938D9306640}"/>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27349630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91897C-2A75-4CA2-B869-BEBB0C4C392B}"/>
              </a:ext>
            </a:extLst>
          </p:cNvPr>
          <p:cNvSpPr>
            <a:spLocks noGrp="1"/>
          </p:cNvSpPr>
          <p:nvPr>
            <p:ph type="title"/>
          </p:nvPr>
        </p:nvSpPr>
        <p:spPr/>
        <p:txBody>
          <a:bodyPr>
            <a:normAutofit fontScale="90000"/>
          </a:bodyPr>
          <a:lstStyle/>
          <a:p>
            <a:r>
              <a:rPr lang="fr-FR" dirty="0"/>
              <a:t>Flux environnementaux estimés à l’échelle de la région en prenant en compte les effectifs de truies et les porcs charcutiers produits</a:t>
            </a:r>
            <a:endParaRPr lang="en-US" dirty="0"/>
          </a:p>
        </p:txBody>
      </p:sp>
      <p:sp>
        <p:nvSpPr>
          <p:cNvPr id="4" name="Espace réservé de la date 3">
            <a:extLst>
              <a:ext uri="{FF2B5EF4-FFF2-40B4-BE49-F238E27FC236}">
                <a16:creationId xmlns:a16="http://schemas.microsoft.com/office/drawing/2014/main" id="{DDB5E4E4-BBF5-44D1-AE22-894903C47D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ED77F-A330-49E6-976E-6802A112E570}" type="datetime1">
              <a:rPr kumimoji="0" lang="fr-FR" sz="1600" b="0" i="0" u="none" strike="noStrike" kern="1200" cap="none" spc="0" normalizeH="0" baseline="0" noProof="0" smtClean="0">
                <a:ln>
                  <a:noFill/>
                </a:ln>
                <a:solidFill>
                  <a:srgbClr val="DDE0E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fr-FR" sz="1600" b="0" i="0" u="none" strike="noStrike" kern="1200" cap="none" spc="0" normalizeH="0" baseline="0" noProof="0">
              <a:ln>
                <a:noFill/>
              </a:ln>
              <a:solidFill>
                <a:srgbClr val="DDE0E3"/>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E96F4456-1AA3-45DB-9AD8-2472A80869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F9B3F-B527-E846-B335-A8C43D873C09}" type="slidenum">
              <a:rPr kumimoji="0" lang="fr-FR" sz="1400" b="0" i="0" u="none" strike="noStrike" kern="1200" cap="none" spc="0" normalizeH="0" baseline="0" noProof="0" smtClean="0">
                <a:ln>
                  <a:noFill/>
                </a:ln>
                <a:solidFill>
                  <a:srgbClr val="DDE0E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fr-FR" sz="1400" b="0" i="0" u="none" strike="noStrike" kern="1200" cap="none" spc="0" normalizeH="0" baseline="0" noProof="0">
              <a:ln>
                <a:noFill/>
              </a:ln>
              <a:solidFill>
                <a:srgbClr val="DDE0E3"/>
              </a:solidFill>
              <a:effectLst/>
              <a:uLnTx/>
              <a:uFillTx/>
              <a:latin typeface="Calibri" panose="020F0502020204030204"/>
              <a:ea typeface="+mn-ea"/>
              <a:cs typeface="+mn-cs"/>
            </a:endParaRPr>
          </a:p>
        </p:txBody>
      </p:sp>
      <p:graphicFrame>
        <p:nvGraphicFramePr>
          <p:cNvPr id="7" name="Tableau 7">
            <a:extLst>
              <a:ext uri="{FF2B5EF4-FFF2-40B4-BE49-F238E27FC236}">
                <a16:creationId xmlns:a16="http://schemas.microsoft.com/office/drawing/2014/main" id="{6FE885A5-793F-4445-BB9D-65A2775B6717}"/>
              </a:ext>
            </a:extLst>
          </p:cNvPr>
          <p:cNvGraphicFramePr>
            <a:graphicFrameLocks noGrp="1"/>
          </p:cNvGraphicFramePr>
          <p:nvPr/>
        </p:nvGraphicFramePr>
        <p:xfrm>
          <a:off x="1713298" y="1794207"/>
          <a:ext cx="8507568" cy="3784600"/>
        </p:xfrm>
        <a:graphic>
          <a:graphicData uri="http://schemas.openxmlformats.org/drawingml/2006/table">
            <a:tbl>
              <a:tblPr firstRow="1" bandRow="1">
                <a:tableStyleId>{5C22544A-7EE6-4342-B048-85BDC9FD1C3A}</a:tableStyleId>
              </a:tblPr>
              <a:tblGrid>
                <a:gridCol w="2627683">
                  <a:extLst>
                    <a:ext uri="{9D8B030D-6E8A-4147-A177-3AD203B41FA5}">
                      <a16:colId xmlns:a16="http://schemas.microsoft.com/office/drawing/2014/main" val="2340854079"/>
                    </a:ext>
                  </a:extLst>
                </a:gridCol>
                <a:gridCol w="2627683">
                  <a:extLst>
                    <a:ext uri="{9D8B030D-6E8A-4147-A177-3AD203B41FA5}">
                      <a16:colId xmlns:a16="http://schemas.microsoft.com/office/drawing/2014/main" val="3903623900"/>
                    </a:ext>
                  </a:extLst>
                </a:gridCol>
                <a:gridCol w="1742200">
                  <a:extLst>
                    <a:ext uri="{9D8B030D-6E8A-4147-A177-3AD203B41FA5}">
                      <a16:colId xmlns:a16="http://schemas.microsoft.com/office/drawing/2014/main" val="3781516577"/>
                    </a:ext>
                  </a:extLst>
                </a:gridCol>
                <a:gridCol w="1510002">
                  <a:extLst>
                    <a:ext uri="{9D8B030D-6E8A-4147-A177-3AD203B41FA5}">
                      <a16:colId xmlns:a16="http://schemas.microsoft.com/office/drawing/2014/main" val="591754617"/>
                    </a:ext>
                  </a:extLst>
                </a:gridCol>
              </a:tblGrid>
              <a:tr h="370840">
                <a:tc gridSpan="2">
                  <a:txBody>
                    <a:bodyPr/>
                    <a:lstStyle/>
                    <a:p>
                      <a:pPr algn="ctr"/>
                      <a:r>
                        <a:rPr lang="fr-FR" dirty="0"/>
                        <a:t>Aspects environnementaux</a:t>
                      </a:r>
                      <a:endParaRPr lang="en-US" dirty="0"/>
                    </a:p>
                  </a:txBody>
                  <a:tcPr/>
                </a:tc>
                <a:tc hMerge="1">
                  <a:txBody>
                    <a:bodyPr/>
                    <a:lstStyle/>
                    <a:p>
                      <a:r>
                        <a:rPr lang="fr-FR" dirty="0"/>
                        <a:t>Aspects environnementaux</a:t>
                      </a:r>
                      <a:endParaRPr lang="en-US" dirty="0"/>
                    </a:p>
                  </a:txBody>
                  <a:tcPr/>
                </a:tc>
                <a:tc gridSpan="2">
                  <a:txBody>
                    <a:bodyPr/>
                    <a:lstStyle/>
                    <a:p>
                      <a:pPr algn="ctr"/>
                      <a:r>
                        <a:rPr lang="fr-FR" dirty="0"/>
                        <a:t>Estimation flux régional</a:t>
                      </a:r>
                      <a:endParaRPr lang="en-US" dirty="0"/>
                    </a:p>
                  </a:txBody>
                  <a:tcPr/>
                </a:tc>
                <a:tc hMerge="1">
                  <a:txBody>
                    <a:bodyPr/>
                    <a:lstStyle/>
                    <a:p>
                      <a:endParaRPr lang="en-US" dirty="0"/>
                    </a:p>
                  </a:txBody>
                  <a:tcPr/>
                </a:tc>
                <a:extLst>
                  <a:ext uri="{0D108BD9-81ED-4DB2-BD59-A6C34878D82A}">
                    <a16:rowId xmlns:a16="http://schemas.microsoft.com/office/drawing/2014/main" val="1913409912"/>
                  </a:ext>
                </a:extLst>
              </a:tr>
              <a:tr h="370840">
                <a:tc rowSpan="6">
                  <a:txBody>
                    <a:bodyPr/>
                    <a:lstStyle/>
                    <a:p>
                      <a:r>
                        <a:rPr lang="fr-FR" dirty="0"/>
                        <a:t>Consommations et émissions directes à l’échelle des ateliers porcins</a:t>
                      </a:r>
                      <a:endParaRPr lang="en-US" dirty="0"/>
                    </a:p>
                  </a:txBody>
                  <a:tcPr/>
                </a:tc>
                <a:tc>
                  <a:txBody>
                    <a:bodyPr/>
                    <a:lstStyle/>
                    <a:p>
                      <a:r>
                        <a:rPr lang="fr-FR" dirty="0"/>
                        <a:t>Consommations d’eau</a:t>
                      </a:r>
                      <a:endParaRPr lang="en-US" dirty="0"/>
                    </a:p>
                  </a:txBody>
                  <a:tcPr/>
                </a:tc>
                <a:tc>
                  <a:txBody>
                    <a:bodyPr/>
                    <a:lstStyle/>
                    <a:p>
                      <a:pPr algn="r"/>
                      <a:r>
                        <a:rPr lang="fr-FR" dirty="0"/>
                        <a:t>999 019</a:t>
                      </a:r>
                      <a:endParaRPr lang="en-US" dirty="0"/>
                    </a:p>
                  </a:txBody>
                  <a:tcPr/>
                </a:tc>
                <a:tc>
                  <a:txBody>
                    <a:bodyPr/>
                    <a:lstStyle/>
                    <a:p>
                      <a:r>
                        <a:rPr lang="fr-FR" dirty="0"/>
                        <a:t>m3</a:t>
                      </a:r>
                      <a:endParaRPr lang="en-US" dirty="0"/>
                    </a:p>
                  </a:txBody>
                  <a:tcPr/>
                </a:tc>
                <a:extLst>
                  <a:ext uri="{0D108BD9-81ED-4DB2-BD59-A6C34878D82A}">
                    <a16:rowId xmlns:a16="http://schemas.microsoft.com/office/drawing/2014/main" val="558285747"/>
                  </a:ext>
                </a:extLst>
              </a:tr>
              <a:tr h="370840">
                <a:tc vMerge="1">
                  <a:txBody>
                    <a:bodyPr/>
                    <a:lstStyle/>
                    <a:p>
                      <a:endParaRPr lang="en-US" dirty="0"/>
                    </a:p>
                  </a:txBody>
                  <a:tcPr/>
                </a:tc>
                <a:tc>
                  <a:txBody>
                    <a:bodyPr/>
                    <a:lstStyle/>
                    <a:p>
                      <a:r>
                        <a:rPr lang="fr-FR" dirty="0"/>
                        <a:t>Consommations d’énergie</a:t>
                      </a:r>
                      <a:endParaRPr lang="en-US" dirty="0"/>
                    </a:p>
                  </a:txBody>
                  <a:tcPr/>
                </a:tc>
                <a:tc>
                  <a:txBody>
                    <a:bodyPr/>
                    <a:lstStyle/>
                    <a:p>
                      <a:pPr algn="r"/>
                      <a:r>
                        <a:rPr lang="fr-FR" dirty="0"/>
                        <a:t>30 042 881</a:t>
                      </a:r>
                      <a:endParaRPr lang="en-US" dirty="0"/>
                    </a:p>
                  </a:txBody>
                  <a:tcPr/>
                </a:tc>
                <a:tc>
                  <a:txBody>
                    <a:bodyPr/>
                    <a:lstStyle/>
                    <a:p>
                      <a:r>
                        <a:rPr lang="fr-FR" dirty="0"/>
                        <a:t>kWh</a:t>
                      </a:r>
                      <a:endParaRPr lang="en-US" dirty="0"/>
                    </a:p>
                  </a:txBody>
                  <a:tcPr/>
                </a:tc>
                <a:extLst>
                  <a:ext uri="{0D108BD9-81ED-4DB2-BD59-A6C34878D82A}">
                    <a16:rowId xmlns:a16="http://schemas.microsoft.com/office/drawing/2014/main" val="2292159714"/>
                  </a:ext>
                </a:extLst>
              </a:tr>
              <a:tr h="370840">
                <a:tc vMerge="1">
                  <a:txBody>
                    <a:bodyPr/>
                    <a:lstStyle/>
                    <a:p>
                      <a:endParaRPr lang="en-US" dirty="0"/>
                    </a:p>
                  </a:txBody>
                  <a:tcPr/>
                </a:tc>
                <a:tc>
                  <a:txBody>
                    <a:bodyPr/>
                    <a:lstStyle/>
                    <a:p>
                      <a:r>
                        <a:rPr lang="fr-FR" dirty="0"/>
                        <a:t>Excrétions N</a:t>
                      </a:r>
                      <a:endParaRPr lang="en-US" dirty="0"/>
                    </a:p>
                  </a:txBody>
                  <a:tcPr/>
                </a:tc>
                <a:tc>
                  <a:txBody>
                    <a:bodyPr/>
                    <a:lstStyle/>
                    <a:p>
                      <a:pPr algn="r"/>
                      <a:r>
                        <a:rPr lang="fr-FR" dirty="0"/>
                        <a:t>4 282 315</a:t>
                      </a:r>
                      <a:endParaRPr lang="en-US" dirty="0"/>
                    </a:p>
                  </a:txBody>
                  <a:tcPr/>
                </a:tc>
                <a:tc>
                  <a:txBody>
                    <a:bodyPr/>
                    <a:lstStyle/>
                    <a:p>
                      <a:r>
                        <a:rPr lang="fr-FR" dirty="0"/>
                        <a:t>Kg N</a:t>
                      </a:r>
                      <a:endParaRPr lang="en-US" dirty="0"/>
                    </a:p>
                  </a:txBody>
                  <a:tcPr/>
                </a:tc>
                <a:extLst>
                  <a:ext uri="{0D108BD9-81ED-4DB2-BD59-A6C34878D82A}">
                    <a16:rowId xmlns:a16="http://schemas.microsoft.com/office/drawing/2014/main" val="3849599549"/>
                  </a:ext>
                </a:extLst>
              </a:tr>
              <a:tr h="370840">
                <a:tc vMerge="1">
                  <a:txBody>
                    <a:bodyPr/>
                    <a:lstStyle/>
                    <a:p>
                      <a:endParaRPr lang="en-US" dirty="0"/>
                    </a:p>
                  </a:txBody>
                  <a:tcPr/>
                </a:tc>
                <a:tc>
                  <a:txBody>
                    <a:bodyPr/>
                    <a:lstStyle/>
                    <a:p>
                      <a:r>
                        <a:rPr lang="fr-FR" dirty="0"/>
                        <a:t>Excrétion en P2O5</a:t>
                      </a:r>
                      <a:endParaRPr lang="en-US" dirty="0"/>
                    </a:p>
                  </a:txBody>
                  <a:tcPr/>
                </a:tc>
                <a:tc>
                  <a:txBody>
                    <a:bodyPr/>
                    <a:lstStyle/>
                    <a:p>
                      <a:pPr algn="r"/>
                      <a:r>
                        <a:rPr lang="fr-FR" dirty="0"/>
                        <a:t>1 800 044</a:t>
                      </a:r>
                      <a:endParaRPr lang="en-US" dirty="0"/>
                    </a:p>
                  </a:txBody>
                  <a:tcPr/>
                </a:tc>
                <a:tc>
                  <a:txBody>
                    <a:bodyPr/>
                    <a:lstStyle/>
                    <a:p>
                      <a:r>
                        <a:rPr lang="fr-FR" dirty="0"/>
                        <a:t>Kg P2O5</a:t>
                      </a:r>
                      <a:endParaRPr lang="en-US" dirty="0"/>
                    </a:p>
                  </a:txBody>
                  <a:tcPr/>
                </a:tc>
                <a:extLst>
                  <a:ext uri="{0D108BD9-81ED-4DB2-BD59-A6C34878D82A}">
                    <a16:rowId xmlns:a16="http://schemas.microsoft.com/office/drawing/2014/main" val="897819927"/>
                  </a:ext>
                </a:extLst>
              </a:tr>
              <a:tr h="370840">
                <a:tc vMerge="1">
                  <a:txBody>
                    <a:bodyPr/>
                    <a:lstStyle/>
                    <a:p>
                      <a:endParaRPr lang="en-US" dirty="0"/>
                    </a:p>
                  </a:txBody>
                  <a:tcPr/>
                </a:tc>
                <a:tc>
                  <a:txBody>
                    <a:bodyPr/>
                    <a:lstStyle/>
                    <a:p>
                      <a:r>
                        <a:rPr lang="fr-FR" dirty="0"/>
                        <a:t>Rejet N</a:t>
                      </a:r>
                      <a:endParaRPr lang="en-US" dirty="0"/>
                    </a:p>
                  </a:txBody>
                  <a:tcPr/>
                </a:tc>
                <a:tc>
                  <a:txBody>
                    <a:bodyPr/>
                    <a:lstStyle/>
                    <a:p>
                      <a:pPr algn="r"/>
                      <a:r>
                        <a:rPr lang="fr-FR" dirty="0"/>
                        <a:t>3 233 452</a:t>
                      </a:r>
                      <a:endParaRPr lang="en-US" dirty="0"/>
                    </a:p>
                  </a:txBody>
                  <a:tcPr/>
                </a:tc>
                <a:tc>
                  <a:txBody>
                    <a:bodyPr/>
                    <a:lstStyle/>
                    <a:p>
                      <a:r>
                        <a:rPr lang="fr-FR" dirty="0"/>
                        <a:t>Kg N</a:t>
                      </a:r>
                      <a:endParaRPr lang="en-US" dirty="0"/>
                    </a:p>
                  </a:txBody>
                  <a:tcPr/>
                </a:tc>
                <a:extLst>
                  <a:ext uri="{0D108BD9-81ED-4DB2-BD59-A6C34878D82A}">
                    <a16:rowId xmlns:a16="http://schemas.microsoft.com/office/drawing/2014/main" val="2497848424"/>
                  </a:ext>
                </a:extLst>
              </a:tr>
              <a:tr h="370840">
                <a:tc vMerge="1">
                  <a:txBody>
                    <a:bodyPr/>
                    <a:lstStyle/>
                    <a:p>
                      <a:endParaRPr lang="en-US" dirty="0"/>
                    </a:p>
                  </a:txBody>
                  <a:tcPr/>
                </a:tc>
                <a:tc>
                  <a:txBody>
                    <a:bodyPr/>
                    <a:lstStyle/>
                    <a:p>
                      <a:r>
                        <a:rPr lang="fr-FR" dirty="0"/>
                        <a:t>Emissions NH3</a:t>
                      </a:r>
                      <a:endParaRPr lang="en-US" dirty="0"/>
                    </a:p>
                  </a:txBody>
                  <a:tcPr/>
                </a:tc>
                <a:tc>
                  <a:txBody>
                    <a:bodyPr/>
                    <a:lstStyle/>
                    <a:p>
                      <a:pPr algn="r"/>
                      <a:r>
                        <a:rPr lang="fr-FR" dirty="0"/>
                        <a:t>1 265 713</a:t>
                      </a:r>
                      <a:endParaRPr lang="en-US" dirty="0"/>
                    </a:p>
                  </a:txBody>
                  <a:tcPr/>
                </a:tc>
                <a:tc>
                  <a:txBody>
                    <a:bodyPr/>
                    <a:lstStyle/>
                    <a:p>
                      <a:r>
                        <a:rPr lang="fr-FR" dirty="0"/>
                        <a:t>Kg NH3</a:t>
                      </a:r>
                      <a:endParaRPr lang="en-US" dirty="0"/>
                    </a:p>
                  </a:txBody>
                  <a:tcPr/>
                </a:tc>
                <a:extLst>
                  <a:ext uri="{0D108BD9-81ED-4DB2-BD59-A6C34878D82A}">
                    <a16:rowId xmlns:a16="http://schemas.microsoft.com/office/drawing/2014/main" val="1931570034"/>
                  </a:ext>
                </a:extLst>
              </a:tr>
              <a:tr h="370840">
                <a:tc>
                  <a:txBody>
                    <a:bodyPr/>
                    <a:lstStyle/>
                    <a:p>
                      <a:r>
                        <a:rPr lang="fr-FR" dirty="0"/>
                        <a:t>Emissions à l’échelle du cycle de vie de la production porcine régionale</a:t>
                      </a:r>
                      <a:endParaRPr lang="en-US" dirty="0"/>
                    </a:p>
                  </a:txBody>
                  <a:tcPr/>
                </a:tc>
                <a:tc>
                  <a:txBody>
                    <a:bodyPr/>
                    <a:lstStyle/>
                    <a:p>
                      <a:r>
                        <a:rPr lang="fr-FR" dirty="0"/>
                        <a:t>Emissions de GES</a:t>
                      </a:r>
                      <a:endParaRPr lang="en-US" dirty="0"/>
                    </a:p>
                  </a:txBody>
                  <a:tcPr/>
                </a:tc>
                <a:tc>
                  <a:txBody>
                    <a:bodyPr/>
                    <a:lstStyle/>
                    <a:p>
                      <a:pPr algn="r"/>
                      <a:r>
                        <a:rPr lang="fr-FR" dirty="0"/>
                        <a:t>242 133</a:t>
                      </a:r>
                      <a:endParaRPr lang="en-US" dirty="0"/>
                    </a:p>
                  </a:txBody>
                  <a:tcPr/>
                </a:tc>
                <a:tc>
                  <a:txBody>
                    <a:bodyPr/>
                    <a:lstStyle/>
                    <a:p>
                      <a:r>
                        <a:rPr lang="fr-FR" dirty="0"/>
                        <a:t>t eq CO2</a:t>
                      </a:r>
                      <a:endParaRPr lang="en-US" dirty="0"/>
                    </a:p>
                  </a:txBody>
                  <a:tcPr/>
                </a:tc>
                <a:extLst>
                  <a:ext uri="{0D108BD9-81ED-4DB2-BD59-A6C34878D82A}">
                    <a16:rowId xmlns:a16="http://schemas.microsoft.com/office/drawing/2014/main" val="3885902544"/>
                  </a:ext>
                </a:extLst>
              </a:tr>
            </a:tbl>
          </a:graphicData>
        </a:graphic>
      </p:graphicFrame>
      <p:pic>
        <p:nvPicPr>
          <p:cNvPr id="3" name="Content Placeholder 3">
            <a:extLst>
              <a:ext uri="{FF2B5EF4-FFF2-40B4-BE49-F238E27FC236}">
                <a16:creationId xmlns:a16="http://schemas.microsoft.com/office/drawing/2014/main" id="{8525B7A3-7FA2-188F-48B2-E48A72E26A9D}"/>
              </a:ext>
            </a:extLst>
          </p:cNvPr>
          <p:cNvPicPr>
            <a:picLocks noChangeAspect="1"/>
          </p:cNvPicPr>
          <p:nvPr/>
        </p:nvPicPr>
        <p:blipFill>
          <a:blip r:embed="rId2"/>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23417099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rme libre : forme 12">
            <a:extLst>
              <a:ext uri="{FF2B5EF4-FFF2-40B4-BE49-F238E27FC236}">
                <a16:creationId xmlns:a16="http://schemas.microsoft.com/office/drawing/2014/main" id="{165C0E9D-6B26-49F0-AFCA-D3C793C6DF57}"/>
              </a:ext>
            </a:extLst>
          </p:cNvPr>
          <p:cNvSpPr/>
          <p:nvPr/>
        </p:nvSpPr>
        <p:spPr>
          <a:xfrm>
            <a:off x="2949575" y="1318464"/>
            <a:ext cx="6292850" cy="4648200"/>
          </a:xfrm>
          <a:custGeom>
            <a:avLst/>
            <a:gdLst>
              <a:gd name="connsiteX0" fmla="*/ 317500 w 6292850"/>
              <a:gd name="connsiteY0" fmla="*/ 838200 h 4648200"/>
              <a:gd name="connsiteX1" fmla="*/ 234950 w 6292850"/>
              <a:gd name="connsiteY1" fmla="*/ 647700 h 4648200"/>
              <a:gd name="connsiteX2" fmla="*/ 361950 w 6292850"/>
              <a:gd name="connsiteY2" fmla="*/ 501650 h 4648200"/>
              <a:gd name="connsiteX3" fmla="*/ 565150 w 6292850"/>
              <a:gd name="connsiteY3" fmla="*/ 514350 h 4648200"/>
              <a:gd name="connsiteX4" fmla="*/ 666750 w 6292850"/>
              <a:gd name="connsiteY4" fmla="*/ 419100 h 4648200"/>
              <a:gd name="connsiteX5" fmla="*/ 660400 w 6292850"/>
              <a:gd name="connsiteY5" fmla="*/ 228600 h 4648200"/>
              <a:gd name="connsiteX6" fmla="*/ 800100 w 6292850"/>
              <a:gd name="connsiteY6" fmla="*/ 114300 h 4648200"/>
              <a:gd name="connsiteX7" fmla="*/ 984250 w 6292850"/>
              <a:gd name="connsiteY7" fmla="*/ 107950 h 4648200"/>
              <a:gd name="connsiteX8" fmla="*/ 1041400 w 6292850"/>
              <a:gd name="connsiteY8" fmla="*/ 0 h 4648200"/>
              <a:gd name="connsiteX9" fmla="*/ 1187450 w 6292850"/>
              <a:gd name="connsiteY9" fmla="*/ 6350 h 4648200"/>
              <a:gd name="connsiteX10" fmla="*/ 1352550 w 6292850"/>
              <a:gd name="connsiteY10" fmla="*/ 222250 h 4648200"/>
              <a:gd name="connsiteX11" fmla="*/ 1447800 w 6292850"/>
              <a:gd name="connsiteY11" fmla="*/ 146050 h 4648200"/>
              <a:gd name="connsiteX12" fmla="*/ 1530350 w 6292850"/>
              <a:gd name="connsiteY12" fmla="*/ 146050 h 4648200"/>
              <a:gd name="connsiteX13" fmla="*/ 1701800 w 6292850"/>
              <a:gd name="connsiteY13" fmla="*/ 228600 h 4648200"/>
              <a:gd name="connsiteX14" fmla="*/ 1866900 w 6292850"/>
              <a:gd name="connsiteY14" fmla="*/ 127000 h 4648200"/>
              <a:gd name="connsiteX15" fmla="*/ 2012950 w 6292850"/>
              <a:gd name="connsiteY15" fmla="*/ 450850 h 4648200"/>
              <a:gd name="connsiteX16" fmla="*/ 2209800 w 6292850"/>
              <a:gd name="connsiteY16" fmla="*/ 463550 h 4648200"/>
              <a:gd name="connsiteX17" fmla="*/ 2324100 w 6292850"/>
              <a:gd name="connsiteY17" fmla="*/ 590550 h 4648200"/>
              <a:gd name="connsiteX18" fmla="*/ 2317750 w 6292850"/>
              <a:gd name="connsiteY18" fmla="*/ 787400 h 4648200"/>
              <a:gd name="connsiteX19" fmla="*/ 2190750 w 6292850"/>
              <a:gd name="connsiteY19" fmla="*/ 901700 h 4648200"/>
              <a:gd name="connsiteX20" fmla="*/ 2197100 w 6292850"/>
              <a:gd name="connsiteY20" fmla="*/ 1022350 h 4648200"/>
              <a:gd name="connsiteX21" fmla="*/ 2330450 w 6292850"/>
              <a:gd name="connsiteY21" fmla="*/ 1073150 h 4648200"/>
              <a:gd name="connsiteX22" fmla="*/ 2730500 w 6292850"/>
              <a:gd name="connsiteY22" fmla="*/ 1073150 h 4648200"/>
              <a:gd name="connsiteX23" fmla="*/ 2832100 w 6292850"/>
              <a:gd name="connsiteY23" fmla="*/ 984250 h 4648200"/>
              <a:gd name="connsiteX24" fmla="*/ 2838450 w 6292850"/>
              <a:gd name="connsiteY24" fmla="*/ 850900 h 4648200"/>
              <a:gd name="connsiteX25" fmla="*/ 3111500 w 6292850"/>
              <a:gd name="connsiteY25" fmla="*/ 850900 h 4648200"/>
              <a:gd name="connsiteX26" fmla="*/ 3302000 w 6292850"/>
              <a:gd name="connsiteY26" fmla="*/ 1035050 h 4648200"/>
              <a:gd name="connsiteX27" fmla="*/ 3498850 w 6292850"/>
              <a:gd name="connsiteY27" fmla="*/ 444500 h 4648200"/>
              <a:gd name="connsiteX28" fmla="*/ 3543300 w 6292850"/>
              <a:gd name="connsiteY28" fmla="*/ 457200 h 4648200"/>
              <a:gd name="connsiteX29" fmla="*/ 3619500 w 6292850"/>
              <a:gd name="connsiteY29" fmla="*/ 495300 h 4648200"/>
              <a:gd name="connsiteX30" fmla="*/ 3771900 w 6292850"/>
              <a:gd name="connsiteY30" fmla="*/ 450850 h 4648200"/>
              <a:gd name="connsiteX31" fmla="*/ 4140200 w 6292850"/>
              <a:gd name="connsiteY31" fmla="*/ 863600 h 4648200"/>
              <a:gd name="connsiteX32" fmla="*/ 4324350 w 6292850"/>
              <a:gd name="connsiteY32" fmla="*/ 755650 h 4648200"/>
              <a:gd name="connsiteX33" fmla="*/ 4432300 w 6292850"/>
              <a:gd name="connsiteY33" fmla="*/ 869950 h 4648200"/>
              <a:gd name="connsiteX34" fmla="*/ 4635500 w 6292850"/>
              <a:gd name="connsiteY34" fmla="*/ 850900 h 4648200"/>
              <a:gd name="connsiteX35" fmla="*/ 4870450 w 6292850"/>
              <a:gd name="connsiteY35" fmla="*/ 584200 h 4648200"/>
              <a:gd name="connsiteX36" fmla="*/ 4953000 w 6292850"/>
              <a:gd name="connsiteY36" fmla="*/ 641350 h 4648200"/>
              <a:gd name="connsiteX37" fmla="*/ 4914900 w 6292850"/>
              <a:gd name="connsiteY37" fmla="*/ 857250 h 4648200"/>
              <a:gd name="connsiteX38" fmla="*/ 4743450 w 6292850"/>
              <a:gd name="connsiteY38" fmla="*/ 927100 h 4648200"/>
              <a:gd name="connsiteX39" fmla="*/ 4737100 w 6292850"/>
              <a:gd name="connsiteY39" fmla="*/ 1060450 h 4648200"/>
              <a:gd name="connsiteX40" fmla="*/ 4978400 w 6292850"/>
              <a:gd name="connsiteY40" fmla="*/ 1028700 h 4648200"/>
              <a:gd name="connsiteX41" fmla="*/ 5175250 w 6292850"/>
              <a:gd name="connsiteY41" fmla="*/ 857250 h 4648200"/>
              <a:gd name="connsiteX42" fmla="*/ 5111750 w 6292850"/>
              <a:gd name="connsiteY42" fmla="*/ 793750 h 4648200"/>
              <a:gd name="connsiteX43" fmla="*/ 5124450 w 6292850"/>
              <a:gd name="connsiteY43" fmla="*/ 723900 h 4648200"/>
              <a:gd name="connsiteX44" fmla="*/ 5187950 w 6292850"/>
              <a:gd name="connsiteY44" fmla="*/ 628650 h 4648200"/>
              <a:gd name="connsiteX45" fmla="*/ 5314950 w 6292850"/>
              <a:gd name="connsiteY45" fmla="*/ 641350 h 4648200"/>
              <a:gd name="connsiteX46" fmla="*/ 5416550 w 6292850"/>
              <a:gd name="connsiteY46" fmla="*/ 539750 h 4648200"/>
              <a:gd name="connsiteX47" fmla="*/ 5727700 w 6292850"/>
              <a:gd name="connsiteY47" fmla="*/ 552450 h 4648200"/>
              <a:gd name="connsiteX48" fmla="*/ 5708650 w 6292850"/>
              <a:gd name="connsiteY48" fmla="*/ 647700 h 4648200"/>
              <a:gd name="connsiteX49" fmla="*/ 5848350 w 6292850"/>
              <a:gd name="connsiteY49" fmla="*/ 749300 h 4648200"/>
              <a:gd name="connsiteX50" fmla="*/ 5753100 w 6292850"/>
              <a:gd name="connsiteY50" fmla="*/ 857250 h 4648200"/>
              <a:gd name="connsiteX51" fmla="*/ 5759450 w 6292850"/>
              <a:gd name="connsiteY51" fmla="*/ 1060450 h 4648200"/>
              <a:gd name="connsiteX52" fmla="*/ 5842000 w 6292850"/>
              <a:gd name="connsiteY52" fmla="*/ 1035050 h 4648200"/>
              <a:gd name="connsiteX53" fmla="*/ 5854700 w 6292850"/>
              <a:gd name="connsiteY53" fmla="*/ 1162050 h 4648200"/>
              <a:gd name="connsiteX54" fmla="*/ 5975350 w 6292850"/>
              <a:gd name="connsiteY54" fmla="*/ 1181100 h 4648200"/>
              <a:gd name="connsiteX55" fmla="*/ 6051550 w 6292850"/>
              <a:gd name="connsiteY55" fmla="*/ 1263650 h 4648200"/>
              <a:gd name="connsiteX56" fmla="*/ 6057900 w 6292850"/>
              <a:gd name="connsiteY56" fmla="*/ 1397000 h 4648200"/>
              <a:gd name="connsiteX57" fmla="*/ 5988050 w 6292850"/>
              <a:gd name="connsiteY57" fmla="*/ 1473200 h 4648200"/>
              <a:gd name="connsiteX58" fmla="*/ 5803900 w 6292850"/>
              <a:gd name="connsiteY58" fmla="*/ 1492250 h 4648200"/>
              <a:gd name="connsiteX59" fmla="*/ 5803900 w 6292850"/>
              <a:gd name="connsiteY59" fmla="*/ 1682750 h 4648200"/>
              <a:gd name="connsiteX60" fmla="*/ 5835650 w 6292850"/>
              <a:gd name="connsiteY60" fmla="*/ 1790700 h 4648200"/>
              <a:gd name="connsiteX61" fmla="*/ 6076950 w 6292850"/>
              <a:gd name="connsiteY61" fmla="*/ 1847850 h 4648200"/>
              <a:gd name="connsiteX62" fmla="*/ 6057900 w 6292850"/>
              <a:gd name="connsiteY62" fmla="*/ 2095500 h 4648200"/>
              <a:gd name="connsiteX63" fmla="*/ 6292850 w 6292850"/>
              <a:gd name="connsiteY63" fmla="*/ 2241550 h 4648200"/>
              <a:gd name="connsiteX64" fmla="*/ 6184900 w 6292850"/>
              <a:gd name="connsiteY64" fmla="*/ 2368550 h 4648200"/>
              <a:gd name="connsiteX65" fmla="*/ 6197600 w 6292850"/>
              <a:gd name="connsiteY65" fmla="*/ 2584450 h 4648200"/>
              <a:gd name="connsiteX66" fmla="*/ 6108700 w 6292850"/>
              <a:gd name="connsiteY66" fmla="*/ 2584450 h 4648200"/>
              <a:gd name="connsiteX67" fmla="*/ 5943600 w 6292850"/>
              <a:gd name="connsiteY67" fmla="*/ 2717800 h 4648200"/>
              <a:gd name="connsiteX68" fmla="*/ 5727700 w 6292850"/>
              <a:gd name="connsiteY68" fmla="*/ 2730500 h 4648200"/>
              <a:gd name="connsiteX69" fmla="*/ 5676900 w 6292850"/>
              <a:gd name="connsiteY69" fmla="*/ 2806700 h 4648200"/>
              <a:gd name="connsiteX70" fmla="*/ 5499100 w 6292850"/>
              <a:gd name="connsiteY70" fmla="*/ 2806700 h 4648200"/>
              <a:gd name="connsiteX71" fmla="*/ 5448300 w 6292850"/>
              <a:gd name="connsiteY71" fmla="*/ 2895600 h 4648200"/>
              <a:gd name="connsiteX72" fmla="*/ 5391150 w 6292850"/>
              <a:gd name="connsiteY72" fmla="*/ 2895600 h 4648200"/>
              <a:gd name="connsiteX73" fmla="*/ 5289550 w 6292850"/>
              <a:gd name="connsiteY73" fmla="*/ 2774950 h 4648200"/>
              <a:gd name="connsiteX74" fmla="*/ 5181600 w 6292850"/>
              <a:gd name="connsiteY74" fmla="*/ 2794000 h 4648200"/>
              <a:gd name="connsiteX75" fmla="*/ 5130800 w 6292850"/>
              <a:gd name="connsiteY75" fmla="*/ 3022600 h 4648200"/>
              <a:gd name="connsiteX76" fmla="*/ 5251450 w 6292850"/>
              <a:gd name="connsiteY76" fmla="*/ 3060700 h 4648200"/>
              <a:gd name="connsiteX77" fmla="*/ 5270500 w 6292850"/>
              <a:gd name="connsiteY77" fmla="*/ 3263900 h 4648200"/>
              <a:gd name="connsiteX78" fmla="*/ 5054600 w 6292850"/>
              <a:gd name="connsiteY78" fmla="*/ 3263900 h 4648200"/>
              <a:gd name="connsiteX79" fmla="*/ 4641850 w 6292850"/>
              <a:gd name="connsiteY79" fmla="*/ 3594100 h 4648200"/>
              <a:gd name="connsiteX80" fmla="*/ 4641850 w 6292850"/>
              <a:gd name="connsiteY80" fmla="*/ 3689350 h 4648200"/>
              <a:gd name="connsiteX81" fmla="*/ 4419600 w 6292850"/>
              <a:gd name="connsiteY81" fmla="*/ 3689350 h 4648200"/>
              <a:gd name="connsiteX82" fmla="*/ 4425950 w 6292850"/>
              <a:gd name="connsiteY82" fmla="*/ 3905250 h 4648200"/>
              <a:gd name="connsiteX83" fmla="*/ 4400550 w 6292850"/>
              <a:gd name="connsiteY83" fmla="*/ 3975100 h 4648200"/>
              <a:gd name="connsiteX84" fmla="*/ 4229100 w 6292850"/>
              <a:gd name="connsiteY84" fmla="*/ 3987800 h 4648200"/>
              <a:gd name="connsiteX85" fmla="*/ 4216400 w 6292850"/>
              <a:gd name="connsiteY85" fmla="*/ 4197350 h 4648200"/>
              <a:gd name="connsiteX86" fmla="*/ 4457700 w 6292850"/>
              <a:gd name="connsiteY86" fmla="*/ 4273550 h 4648200"/>
              <a:gd name="connsiteX87" fmla="*/ 4521200 w 6292850"/>
              <a:gd name="connsiteY87" fmla="*/ 4349750 h 4648200"/>
              <a:gd name="connsiteX88" fmla="*/ 4521200 w 6292850"/>
              <a:gd name="connsiteY88" fmla="*/ 4457700 h 4648200"/>
              <a:gd name="connsiteX89" fmla="*/ 4368800 w 6292850"/>
              <a:gd name="connsiteY89" fmla="*/ 4648200 h 4648200"/>
              <a:gd name="connsiteX90" fmla="*/ 3956050 w 6292850"/>
              <a:gd name="connsiteY90" fmla="*/ 4419600 h 4648200"/>
              <a:gd name="connsiteX91" fmla="*/ 3930650 w 6292850"/>
              <a:gd name="connsiteY91" fmla="*/ 4292600 h 4648200"/>
              <a:gd name="connsiteX92" fmla="*/ 3498850 w 6292850"/>
              <a:gd name="connsiteY92" fmla="*/ 4438650 h 4648200"/>
              <a:gd name="connsiteX93" fmla="*/ 3473450 w 6292850"/>
              <a:gd name="connsiteY93" fmla="*/ 4286250 h 4648200"/>
              <a:gd name="connsiteX94" fmla="*/ 2990850 w 6292850"/>
              <a:gd name="connsiteY94" fmla="*/ 4248150 h 4648200"/>
              <a:gd name="connsiteX95" fmla="*/ 2940050 w 6292850"/>
              <a:gd name="connsiteY95" fmla="*/ 4330700 h 4648200"/>
              <a:gd name="connsiteX96" fmla="*/ 2882900 w 6292850"/>
              <a:gd name="connsiteY96" fmla="*/ 4254500 h 4648200"/>
              <a:gd name="connsiteX97" fmla="*/ 2743200 w 6292850"/>
              <a:gd name="connsiteY97" fmla="*/ 4375150 h 4648200"/>
              <a:gd name="connsiteX98" fmla="*/ 2673350 w 6292850"/>
              <a:gd name="connsiteY98" fmla="*/ 4267200 h 4648200"/>
              <a:gd name="connsiteX99" fmla="*/ 2514600 w 6292850"/>
              <a:gd name="connsiteY99" fmla="*/ 4248150 h 4648200"/>
              <a:gd name="connsiteX100" fmla="*/ 2501900 w 6292850"/>
              <a:gd name="connsiteY100" fmla="*/ 4133850 h 4648200"/>
              <a:gd name="connsiteX101" fmla="*/ 2413000 w 6292850"/>
              <a:gd name="connsiteY101" fmla="*/ 4051300 h 4648200"/>
              <a:gd name="connsiteX102" fmla="*/ 2368550 w 6292850"/>
              <a:gd name="connsiteY102" fmla="*/ 3873500 h 4648200"/>
              <a:gd name="connsiteX103" fmla="*/ 2260600 w 6292850"/>
              <a:gd name="connsiteY103" fmla="*/ 3816350 h 4648200"/>
              <a:gd name="connsiteX104" fmla="*/ 2260600 w 6292850"/>
              <a:gd name="connsiteY104" fmla="*/ 3575050 h 4648200"/>
              <a:gd name="connsiteX105" fmla="*/ 1917700 w 6292850"/>
              <a:gd name="connsiteY105" fmla="*/ 3333750 h 4648200"/>
              <a:gd name="connsiteX106" fmla="*/ 1816100 w 6292850"/>
              <a:gd name="connsiteY106" fmla="*/ 3422650 h 4648200"/>
              <a:gd name="connsiteX107" fmla="*/ 1752600 w 6292850"/>
              <a:gd name="connsiteY107" fmla="*/ 3416300 h 4648200"/>
              <a:gd name="connsiteX108" fmla="*/ 1600200 w 6292850"/>
              <a:gd name="connsiteY108" fmla="*/ 3200400 h 4648200"/>
              <a:gd name="connsiteX109" fmla="*/ 1371600 w 6292850"/>
              <a:gd name="connsiteY109" fmla="*/ 3257550 h 4648200"/>
              <a:gd name="connsiteX110" fmla="*/ 1377950 w 6292850"/>
              <a:gd name="connsiteY110" fmla="*/ 3321050 h 4648200"/>
              <a:gd name="connsiteX111" fmla="*/ 1276350 w 6292850"/>
              <a:gd name="connsiteY111" fmla="*/ 3327400 h 4648200"/>
              <a:gd name="connsiteX112" fmla="*/ 1130300 w 6292850"/>
              <a:gd name="connsiteY112" fmla="*/ 3689350 h 4648200"/>
              <a:gd name="connsiteX113" fmla="*/ 965200 w 6292850"/>
              <a:gd name="connsiteY113" fmla="*/ 3371850 h 4648200"/>
              <a:gd name="connsiteX114" fmla="*/ 895350 w 6292850"/>
              <a:gd name="connsiteY114" fmla="*/ 3352800 h 4648200"/>
              <a:gd name="connsiteX115" fmla="*/ 850900 w 6292850"/>
              <a:gd name="connsiteY115" fmla="*/ 3327400 h 4648200"/>
              <a:gd name="connsiteX116" fmla="*/ 812800 w 6292850"/>
              <a:gd name="connsiteY116" fmla="*/ 3276600 h 4648200"/>
              <a:gd name="connsiteX117" fmla="*/ 609600 w 6292850"/>
              <a:gd name="connsiteY117" fmla="*/ 3422650 h 4648200"/>
              <a:gd name="connsiteX118" fmla="*/ 615950 w 6292850"/>
              <a:gd name="connsiteY118" fmla="*/ 3479800 h 4648200"/>
              <a:gd name="connsiteX119" fmla="*/ 622300 w 6292850"/>
              <a:gd name="connsiteY119" fmla="*/ 3556000 h 4648200"/>
              <a:gd name="connsiteX120" fmla="*/ 463550 w 6292850"/>
              <a:gd name="connsiteY120" fmla="*/ 3752850 h 4648200"/>
              <a:gd name="connsiteX121" fmla="*/ 152400 w 6292850"/>
              <a:gd name="connsiteY121" fmla="*/ 3765550 h 4648200"/>
              <a:gd name="connsiteX122" fmla="*/ 69850 w 6292850"/>
              <a:gd name="connsiteY122" fmla="*/ 3695700 h 4648200"/>
              <a:gd name="connsiteX123" fmla="*/ 57150 w 6292850"/>
              <a:gd name="connsiteY123" fmla="*/ 3467100 h 4648200"/>
              <a:gd name="connsiteX124" fmla="*/ 0 w 6292850"/>
              <a:gd name="connsiteY124" fmla="*/ 3200400 h 4648200"/>
              <a:gd name="connsiteX125" fmla="*/ 171450 w 6292850"/>
              <a:gd name="connsiteY125" fmla="*/ 2876550 h 4648200"/>
              <a:gd name="connsiteX126" fmla="*/ 177800 w 6292850"/>
              <a:gd name="connsiteY126" fmla="*/ 2749550 h 4648200"/>
              <a:gd name="connsiteX127" fmla="*/ 368300 w 6292850"/>
              <a:gd name="connsiteY127" fmla="*/ 2552700 h 4648200"/>
              <a:gd name="connsiteX128" fmla="*/ 508000 w 6292850"/>
              <a:gd name="connsiteY128" fmla="*/ 2489200 h 4648200"/>
              <a:gd name="connsiteX129" fmla="*/ 520700 w 6292850"/>
              <a:gd name="connsiteY129" fmla="*/ 2184400 h 4648200"/>
              <a:gd name="connsiteX130" fmla="*/ 469900 w 6292850"/>
              <a:gd name="connsiteY130" fmla="*/ 2139950 h 4648200"/>
              <a:gd name="connsiteX131" fmla="*/ 622300 w 6292850"/>
              <a:gd name="connsiteY131" fmla="*/ 2000250 h 4648200"/>
              <a:gd name="connsiteX132" fmla="*/ 400050 w 6292850"/>
              <a:gd name="connsiteY132" fmla="*/ 1714500 h 4648200"/>
              <a:gd name="connsiteX133" fmla="*/ 647700 w 6292850"/>
              <a:gd name="connsiteY133" fmla="*/ 1454150 h 4648200"/>
              <a:gd name="connsiteX134" fmla="*/ 654050 w 6292850"/>
              <a:gd name="connsiteY134" fmla="*/ 1308100 h 4648200"/>
              <a:gd name="connsiteX135" fmla="*/ 603250 w 6292850"/>
              <a:gd name="connsiteY135" fmla="*/ 1155700 h 4648200"/>
              <a:gd name="connsiteX136" fmla="*/ 412750 w 6292850"/>
              <a:gd name="connsiteY136" fmla="*/ 831850 h 4648200"/>
              <a:gd name="connsiteX137" fmla="*/ 317500 w 6292850"/>
              <a:gd name="connsiteY137" fmla="*/ 83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292850" h="4648200">
                <a:moveTo>
                  <a:pt x="317500" y="838200"/>
                </a:moveTo>
                <a:lnTo>
                  <a:pt x="234950" y="647700"/>
                </a:lnTo>
                <a:lnTo>
                  <a:pt x="361950" y="501650"/>
                </a:lnTo>
                <a:lnTo>
                  <a:pt x="565150" y="514350"/>
                </a:lnTo>
                <a:lnTo>
                  <a:pt x="666750" y="419100"/>
                </a:lnTo>
                <a:lnTo>
                  <a:pt x="660400" y="228600"/>
                </a:lnTo>
                <a:lnTo>
                  <a:pt x="800100" y="114300"/>
                </a:lnTo>
                <a:lnTo>
                  <a:pt x="984250" y="107950"/>
                </a:lnTo>
                <a:lnTo>
                  <a:pt x="1041400" y="0"/>
                </a:lnTo>
                <a:lnTo>
                  <a:pt x="1187450" y="6350"/>
                </a:lnTo>
                <a:lnTo>
                  <a:pt x="1352550" y="222250"/>
                </a:lnTo>
                <a:lnTo>
                  <a:pt x="1447800" y="146050"/>
                </a:lnTo>
                <a:lnTo>
                  <a:pt x="1530350" y="146050"/>
                </a:lnTo>
                <a:lnTo>
                  <a:pt x="1701800" y="228600"/>
                </a:lnTo>
                <a:lnTo>
                  <a:pt x="1866900" y="127000"/>
                </a:lnTo>
                <a:lnTo>
                  <a:pt x="2012950" y="450850"/>
                </a:lnTo>
                <a:lnTo>
                  <a:pt x="2209800" y="463550"/>
                </a:lnTo>
                <a:lnTo>
                  <a:pt x="2324100" y="590550"/>
                </a:lnTo>
                <a:lnTo>
                  <a:pt x="2317750" y="787400"/>
                </a:lnTo>
                <a:lnTo>
                  <a:pt x="2190750" y="901700"/>
                </a:lnTo>
                <a:lnTo>
                  <a:pt x="2197100" y="1022350"/>
                </a:lnTo>
                <a:lnTo>
                  <a:pt x="2330450" y="1073150"/>
                </a:lnTo>
                <a:lnTo>
                  <a:pt x="2730500" y="1073150"/>
                </a:lnTo>
                <a:lnTo>
                  <a:pt x="2832100" y="984250"/>
                </a:lnTo>
                <a:lnTo>
                  <a:pt x="2838450" y="850900"/>
                </a:lnTo>
                <a:lnTo>
                  <a:pt x="3111500" y="850900"/>
                </a:lnTo>
                <a:lnTo>
                  <a:pt x="3302000" y="1035050"/>
                </a:lnTo>
                <a:lnTo>
                  <a:pt x="3498850" y="444500"/>
                </a:lnTo>
                <a:lnTo>
                  <a:pt x="3543300" y="457200"/>
                </a:lnTo>
                <a:lnTo>
                  <a:pt x="3619500" y="495300"/>
                </a:lnTo>
                <a:lnTo>
                  <a:pt x="3771900" y="450850"/>
                </a:lnTo>
                <a:lnTo>
                  <a:pt x="4140200" y="863600"/>
                </a:lnTo>
                <a:lnTo>
                  <a:pt x="4324350" y="755650"/>
                </a:lnTo>
                <a:lnTo>
                  <a:pt x="4432300" y="869950"/>
                </a:lnTo>
                <a:lnTo>
                  <a:pt x="4635500" y="850900"/>
                </a:lnTo>
                <a:lnTo>
                  <a:pt x="4870450" y="584200"/>
                </a:lnTo>
                <a:lnTo>
                  <a:pt x="4953000" y="641350"/>
                </a:lnTo>
                <a:lnTo>
                  <a:pt x="4914900" y="857250"/>
                </a:lnTo>
                <a:lnTo>
                  <a:pt x="4743450" y="927100"/>
                </a:lnTo>
                <a:lnTo>
                  <a:pt x="4737100" y="1060450"/>
                </a:lnTo>
                <a:lnTo>
                  <a:pt x="4978400" y="1028700"/>
                </a:lnTo>
                <a:lnTo>
                  <a:pt x="5175250" y="857250"/>
                </a:lnTo>
                <a:lnTo>
                  <a:pt x="5111750" y="793750"/>
                </a:lnTo>
                <a:lnTo>
                  <a:pt x="5124450" y="723900"/>
                </a:lnTo>
                <a:lnTo>
                  <a:pt x="5187950" y="628650"/>
                </a:lnTo>
                <a:lnTo>
                  <a:pt x="5314950" y="641350"/>
                </a:lnTo>
                <a:lnTo>
                  <a:pt x="5416550" y="539750"/>
                </a:lnTo>
                <a:lnTo>
                  <a:pt x="5727700" y="552450"/>
                </a:lnTo>
                <a:lnTo>
                  <a:pt x="5708650" y="647700"/>
                </a:lnTo>
                <a:lnTo>
                  <a:pt x="5848350" y="749300"/>
                </a:lnTo>
                <a:lnTo>
                  <a:pt x="5753100" y="857250"/>
                </a:lnTo>
                <a:lnTo>
                  <a:pt x="5759450" y="1060450"/>
                </a:lnTo>
                <a:lnTo>
                  <a:pt x="5842000" y="1035050"/>
                </a:lnTo>
                <a:lnTo>
                  <a:pt x="5854700" y="1162050"/>
                </a:lnTo>
                <a:lnTo>
                  <a:pt x="5975350" y="1181100"/>
                </a:lnTo>
                <a:lnTo>
                  <a:pt x="6051550" y="1263650"/>
                </a:lnTo>
                <a:lnTo>
                  <a:pt x="6057900" y="1397000"/>
                </a:lnTo>
                <a:lnTo>
                  <a:pt x="5988050" y="1473200"/>
                </a:lnTo>
                <a:lnTo>
                  <a:pt x="5803900" y="1492250"/>
                </a:lnTo>
                <a:lnTo>
                  <a:pt x="5803900" y="1682750"/>
                </a:lnTo>
                <a:lnTo>
                  <a:pt x="5835650" y="1790700"/>
                </a:lnTo>
                <a:lnTo>
                  <a:pt x="6076950" y="1847850"/>
                </a:lnTo>
                <a:lnTo>
                  <a:pt x="6057900" y="2095500"/>
                </a:lnTo>
                <a:lnTo>
                  <a:pt x="6292850" y="2241550"/>
                </a:lnTo>
                <a:lnTo>
                  <a:pt x="6184900" y="2368550"/>
                </a:lnTo>
                <a:lnTo>
                  <a:pt x="6197600" y="2584450"/>
                </a:lnTo>
                <a:lnTo>
                  <a:pt x="6108700" y="2584450"/>
                </a:lnTo>
                <a:lnTo>
                  <a:pt x="5943600" y="2717800"/>
                </a:lnTo>
                <a:lnTo>
                  <a:pt x="5727700" y="2730500"/>
                </a:lnTo>
                <a:lnTo>
                  <a:pt x="5676900" y="2806700"/>
                </a:lnTo>
                <a:lnTo>
                  <a:pt x="5499100" y="2806700"/>
                </a:lnTo>
                <a:lnTo>
                  <a:pt x="5448300" y="2895600"/>
                </a:lnTo>
                <a:lnTo>
                  <a:pt x="5391150" y="2895600"/>
                </a:lnTo>
                <a:lnTo>
                  <a:pt x="5289550" y="2774950"/>
                </a:lnTo>
                <a:lnTo>
                  <a:pt x="5181600" y="2794000"/>
                </a:lnTo>
                <a:lnTo>
                  <a:pt x="5130800" y="3022600"/>
                </a:lnTo>
                <a:lnTo>
                  <a:pt x="5251450" y="3060700"/>
                </a:lnTo>
                <a:lnTo>
                  <a:pt x="5270500" y="3263900"/>
                </a:lnTo>
                <a:lnTo>
                  <a:pt x="5054600" y="3263900"/>
                </a:lnTo>
                <a:lnTo>
                  <a:pt x="4641850" y="3594100"/>
                </a:lnTo>
                <a:lnTo>
                  <a:pt x="4641850" y="3689350"/>
                </a:lnTo>
                <a:lnTo>
                  <a:pt x="4419600" y="3689350"/>
                </a:lnTo>
                <a:lnTo>
                  <a:pt x="4425950" y="3905250"/>
                </a:lnTo>
                <a:lnTo>
                  <a:pt x="4400550" y="3975100"/>
                </a:lnTo>
                <a:lnTo>
                  <a:pt x="4229100" y="3987800"/>
                </a:lnTo>
                <a:lnTo>
                  <a:pt x="4216400" y="4197350"/>
                </a:lnTo>
                <a:lnTo>
                  <a:pt x="4457700" y="4273550"/>
                </a:lnTo>
                <a:lnTo>
                  <a:pt x="4521200" y="4349750"/>
                </a:lnTo>
                <a:lnTo>
                  <a:pt x="4521200" y="4457700"/>
                </a:lnTo>
                <a:lnTo>
                  <a:pt x="4368800" y="4648200"/>
                </a:lnTo>
                <a:lnTo>
                  <a:pt x="3956050" y="4419600"/>
                </a:lnTo>
                <a:lnTo>
                  <a:pt x="3930650" y="4292600"/>
                </a:lnTo>
                <a:lnTo>
                  <a:pt x="3498850" y="4438650"/>
                </a:lnTo>
                <a:lnTo>
                  <a:pt x="3473450" y="4286250"/>
                </a:lnTo>
                <a:lnTo>
                  <a:pt x="2990850" y="4248150"/>
                </a:lnTo>
                <a:lnTo>
                  <a:pt x="2940050" y="4330700"/>
                </a:lnTo>
                <a:lnTo>
                  <a:pt x="2882900" y="4254500"/>
                </a:lnTo>
                <a:lnTo>
                  <a:pt x="2743200" y="4375150"/>
                </a:lnTo>
                <a:lnTo>
                  <a:pt x="2673350" y="4267200"/>
                </a:lnTo>
                <a:lnTo>
                  <a:pt x="2514600" y="4248150"/>
                </a:lnTo>
                <a:lnTo>
                  <a:pt x="2501900" y="4133850"/>
                </a:lnTo>
                <a:lnTo>
                  <a:pt x="2413000" y="4051300"/>
                </a:lnTo>
                <a:lnTo>
                  <a:pt x="2368550" y="3873500"/>
                </a:lnTo>
                <a:lnTo>
                  <a:pt x="2260600" y="3816350"/>
                </a:lnTo>
                <a:lnTo>
                  <a:pt x="2260600" y="3575050"/>
                </a:lnTo>
                <a:lnTo>
                  <a:pt x="1917700" y="3333750"/>
                </a:lnTo>
                <a:lnTo>
                  <a:pt x="1816100" y="3422650"/>
                </a:lnTo>
                <a:lnTo>
                  <a:pt x="1752600" y="3416300"/>
                </a:lnTo>
                <a:lnTo>
                  <a:pt x="1600200" y="3200400"/>
                </a:lnTo>
                <a:lnTo>
                  <a:pt x="1371600" y="3257550"/>
                </a:lnTo>
                <a:lnTo>
                  <a:pt x="1377950" y="3321050"/>
                </a:lnTo>
                <a:lnTo>
                  <a:pt x="1276350" y="3327400"/>
                </a:lnTo>
                <a:lnTo>
                  <a:pt x="1130300" y="3689350"/>
                </a:lnTo>
                <a:lnTo>
                  <a:pt x="965200" y="3371850"/>
                </a:lnTo>
                <a:lnTo>
                  <a:pt x="895350" y="3352800"/>
                </a:lnTo>
                <a:lnTo>
                  <a:pt x="850900" y="3327400"/>
                </a:lnTo>
                <a:lnTo>
                  <a:pt x="812800" y="3276600"/>
                </a:lnTo>
                <a:lnTo>
                  <a:pt x="609600" y="3422650"/>
                </a:lnTo>
                <a:lnTo>
                  <a:pt x="615950" y="3479800"/>
                </a:lnTo>
                <a:lnTo>
                  <a:pt x="622300" y="3556000"/>
                </a:lnTo>
                <a:lnTo>
                  <a:pt x="463550" y="3752850"/>
                </a:lnTo>
                <a:lnTo>
                  <a:pt x="152400" y="3765550"/>
                </a:lnTo>
                <a:lnTo>
                  <a:pt x="69850" y="3695700"/>
                </a:lnTo>
                <a:lnTo>
                  <a:pt x="57150" y="3467100"/>
                </a:lnTo>
                <a:lnTo>
                  <a:pt x="0" y="3200400"/>
                </a:lnTo>
                <a:lnTo>
                  <a:pt x="171450" y="2876550"/>
                </a:lnTo>
                <a:lnTo>
                  <a:pt x="177800" y="2749550"/>
                </a:lnTo>
                <a:lnTo>
                  <a:pt x="368300" y="2552700"/>
                </a:lnTo>
                <a:lnTo>
                  <a:pt x="508000" y="2489200"/>
                </a:lnTo>
                <a:lnTo>
                  <a:pt x="520700" y="2184400"/>
                </a:lnTo>
                <a:lnTo>
                  <a:pt x="469900" y="2139950"/>
                </a:lnTo>
                <a:lnTo>
                  <a:pt x="622300" y="2000250"/>
                </a:lnTo>
                <a:lnTo>
                  <a:pt x="400050" y="1714500"/>
                </a:lnTo>
                <a:lnTo>
                  <a:pt x="647700" y="1454150"/>
                </a:lnTo>
                <a:lnTo>
                  <a:pt x="654050" y="1308100"/>
                </a:lnTo>
                <a:lnTo>
                  <a:pt x="603250" y="1155700"/>
                </a:lnTo>
                <a:lnTo>
                  <a:pt x="412750" y="831850"/>
                </a:lnTo>
                <a:lnTo>
                  <a:pt x="317500" y="838200"/>
                </a:lnTo>
                <a:close/>
              </a:path>
            </a:pathLst>
          </a:custGeom>
          <a:solidFill>
            <a:schemeClr val="accent6">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 name="Groupe 32">
            <a:extLst>
              <a:ext uri="{FF2B5EF4-FFF2-40B4-BE49-F238E27FC236}">
                <a16:creationId xmlns:a16="http://schemas.microsoft.com/office/drawing/2014/main" id="{695A4DB5-A0EF-445C-941F-901CAA50A753}"/>
              </a:ext>
            </a:extLst>
          </p:cNvPr>
          <p:cNvGrpSpPr/>
          <p:nvPr/>
        </p:nvGrpSpPr>
        <p:grpSpPr>
          <a:xfrm>
            <a:off x="6295218" y="3551223"/>
            <a:ext cx="1035221" cy="384175"/>
            <a:chOff x="8170817" y="4815840"/>
            <a:chExt cx="2590800" cy="721936"/>
          </a:xfrm>
        </p:grpSpPr>
        <p:sp>
          <p:nvSpPr>
            <p:cNvPr id="14" name="AutoShape 2">
              <a:extLst>
                <a:ext uri="{FF2B5EF4-FFF2-40B4-BE49-F238E27FC236}">
                  <a16:creationId xmlns:a16="http://schemas.microsoft.com/office/drawing/2014/main" id="{D70BD373-6099-4157-9788-2E9479E342C2}"/>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orme libre : forme 31">
              <a:extLst>
                <a:ext uri="{FF2B5EF4-FFF2-40B4-BE49-F238E27FC236}">
                  <a16:creationId xmlns:a16="http://schemas.microsoft.com/office/drawing/2014/main" id="{40ECA9BB-659E-4CE8-A4CF-03B49F5C9F93}"/>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6">
              <a:extLst>
                <a:ext uri="{FF2B5EF4-FFF2-40B4-BE49-F238E27FC236}">
                  <a16:creationId xmlns:a16="http://schemas.microsoft.com/office/drawing/2014/main" id="{FAA489F6-B329-4DD5-B897-4982321665E3}"/>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19" name="AutoShape 7">
                <a:extLst>
                  <a:ext uri="{FF2B5EF4-FFF2-40B4-BE49-F238E27FC236}">
                    <a16:creationId xmlns:a16="http://schemas.microsoft.com/office/drawing/2014/main" id="{F77CFDA9-274F-47A5-A053-A504795C2E88}"/>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0" name="Oval 8">
                <a:extLst>
                  <a:ext uri="{FF2B5EF4-FFF2-40B4-BE49-F238E27FC236}">
                    <a16:creationId xmlns:a16="http://schemas.microsoft.com/office/drawing/2014/main" id="{FBB0D796-CD08-43EB-BE98-CF4B1140FA02}"/>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1" name="Oval 9">
                <a:extLst>
                  <a:ext uri="{FF2B5EF4-FFF2-40B4-BE49-F238E27FC236}">
                    <a16:creationId xmlns:a16="http://schemas.microsoft.com/office/drawing/2014/main" id="{B456C196-F3DC-4BAC-AD38-A0C45E813FCE}"/>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2" name="AutoShape 10">
                <a:extLst>
                  <a:ext uri="{FF2B5EF4-FFF2-40B4-BE49-F238E27FC236}">
                    <a16:creationId xmlns:a16="http://schemas.microsoft.com/office/drawing/2014/main" id="{00CF6246-FDEC-443C-AE0A-F547C3D99E63}"/>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3" name="Oval 11">
                <a:extLst>
                  <a:ext uri="{FF2B5EF4-FFF2-40B4-BE49-F238E27FC236}">
                    <a16:creationId xmlns:a16="http://schemas.microsoft.com/office/drawing/2014/main" id="{4AD96CF4-1C78-4ABB-B3FD-D7B32147F332}"/>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4" name="AutoShape 12">
                <a:extLst>
                  <a:ext uri="{FF2B5EF4-FFF2-40B4-BE49-F238E27FC236}">
                    <a16:creationId xmlns:a16="http://schemas.microsoft.com/office/drawing/2014/main" id="{8D910BC3-1A8B-495B-99B9-6B88AABBB54A}"/>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5" name="Line 13">
                <a:extLst>
                  <a:ext uri="{FF2B5EF4-FFF2-40B4-BE49-F238E27FC236}">
                    <a16:creationId xmlns:a16="http://schemas.microsoft.com/office/drawing/2014/main" id="{87CECAD9-B69D-47D6-A0FA-DAF1A77CCEBE}"/>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Line 16">
              <a:extLst>
                <a:ext uri="{FF2B5EF4-FFF2-40B4-BE49-F238E27FC236}">
                  <a16:creationId xmlns:a16="http://schemas.microsoft.com/office/drawing/2014/main" id="{46C64168-3068-4DA4-94D6-E0F5320CAF93}"/>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17">
              <a:extLst>
                <a:ext uri="{FF2B5EF4-FFF2-40B4-BE49-F238E27FC236}">
                  <a16:creationId xmlns:a16="http://schemas.microsoft.com/office/drawing/2014/main" id="{D090B827-5651-424C-9284-09798C728F32}"/>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30" name="Image 29" descr="silhouette porc.png">
              <a:extLst>
                <a:ext uri="{FF2B5EF4-FFF2-40B4-BE49-F238E27FC236}">
                  <a16:creationId xmlns:a16="http://schemas.microsoft.com/office/drawing/2014/main" id="{B123C6E4-B33D-417C-9DDC-FF47A837E9E0}"/>
                </a:ext>
              </a:extLst>
            </p:cNvPr>
            <p:cNvPicPr>
              <a:picLocks noChangeAspect="1"/>
            </p:cNvPicPr>
            <p:nvPr/>
          </p:nvPicPr>
          <p:blipFill>
            <a:blip r:embed="rId2"/>
            <a:stretch>
              <a:fillRect/>
            </a:stretch>
          </p:blipFill>
          <p:spPr>
            <a:xfrm>
              <a:off x="9264990" y="4935481"/>
              <a:ext cx="322073" cy="213765"/>
            </a:xfrm>
            <a:prstGeom prst="rect">
              <a:avLst/>
            </a:prstGeom>
          </p:spPr>
        </p:pic>
        <p:sp>
          <p:nvSpPr>
            <p:cNvPr id="26" name="Line 14">
              <a:extLst>
                <a:ext uri="{FF2B5EF4-FFF2-40B4-BE49-F238E27FC236}">
                  <a16:creationId xmlns:a16="http://schemas.microsoft.com/office/drawing/2014/main" id="{32A56CE8-1611-43F2-9ED2-3F9378D8AE8D}"/>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Line 15">
              <a:extLst>
                <a:ext uri="{FF2B5EF4-FFF2-40B4-BE49-F238E27FC236}">
                  <a16:creationId xmlns:a16="http://schemas.microsoft.com/office/drawing/2014/main" id="{3BE92AC0-D71C-467E-AA79-30664C9DFA3C}"/>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e 30">
            <a:extLst>
              <a:ext uri="{FF2B5EF4-FFF2-40B4-BE49-F238E27FC236}">
                <a16:creationId xmlns:a16="http://schemas.microsoft.com/office/drawing/2014/main" id="{35183959-742C-455B-ABF2-7222DE882EEF}"/>
              </a:ext>
            </a:extLst>
          </p:cNvPr>
          <p:cNvGrpSpPr/>
          <p:nvPr/>
        </p:nvGrpSpPr>
        <p:grpSpPr>
          <a:xfrm>
            <a:off x="3730544" y="1796446"/>
            <a:ext cx="1035221" cy="384175"/>
            <a:chOff x="8170817" y="4815840"/>
            <a:chExt cx="2590800" cy="721936"/>
          </a:xfrm>
        </p:grpSpPr>
        <p:sp>
          <p:nvSpPr>
            <p:cNvPr id="35" name="AutoShape 2">
              <a:extLst>
                <a:ext uri="{FF2B5EF4-FFF2-40B4-BE49-F238E27FC236}">
                  <a16:creationId xmlns:a16="http://schemas.microsoft.com/office/drawing/2014/main" id="{2B575586-E1BB-46D6-935F-924195DC4E5E}"/>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orme libre : forme 36">
              <a:extLst>
                <a:ext uri="{FF2B5EF4-FFF2-40B4-BE49-F238E27FC236}">
                  <a16:creationId xmlns:a16="http://schemas.microsoft.com/office/drawing/2014/main" id="{D9C3ABE6-D2DF-4E83-891F-705919EBD7A8}"/>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oup 6">
              <a:extLst>
                <a:ext uri="{FF2B5EF4-FFF2-40B4-BE49-F238E27FC236}">
                  <a16:creationId xmlns:a16="http://schemas.microsoft.com/office/drawing/2014/main" id="{2CC44D3E-D283-4EF8-99AB-11E4119F8D88}"/>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45" name="AutoShape 7">
                <a:extLst>
                  <a:ext uri="{FF2B5EF4-FFF2-40B4-BE49-F238E27FC236}">
                    <a16:creationId xmlns:a16="http://schemas.microsoft.com/office/drawing/2014/main" id="{FD12638D-16B8-47A6-A5B0-B3E03F1E58E4}"/>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46" name="Oval 8">
                <a:extLst>
                  <a:ext uri="{FF2B5EF4-FFF2-40B4-BE49-F238E27FC236}">
                    <a16:creationId xmlns:a16="http://schemas.microsoft.com/office/drawing/2014/main" id="{9B1F9F4C-802E-4EB0-ABF7-A8E766547063}"/>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47" name="Oval 9">
                <a:extLst>
                  <a:ext uri="{FF2B5EF4-FFF2-40B4-BE49-F238E27FC236}">
                    <a16:creationId xmlns:a16="http://schemas.microsoft.com/office/drawing/2014/main" id="{3F64D5F8-941A-4C4B-89CA-F49CD7BE31C5}"/>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48" name="AutoShape 10">
                <a:extLst>
                  <a:ext uri="{FF2B5EF4-FFF2-40B4-BE49-F238E27FC236}">
                    <a16:creationId xmlns:a16="http://schemas.microsoft.com/office/drawing/2014/main" id="{91D4BADA-36F7-4954-9EE3-17F3C7B008CA}"/>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49" name="Oval 11">
                <a:extLst>
                  <a:ext uri="{FF2B5EF4-FFF2-40B4-BE49-F238E27FC236}">
                    <a16:creationId xmlns:a16="http://schemas.microsoft.com/office/drawing/2014/main" id="{9736BA6B-B07C-4426-B342-F5DAF4EA75B7}"/>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50" name="AutoShape 12">
                <a:extLst>
                  <a:ext uri="{FF2B5EF4-FFF2-40B4-BE49-F238E27FC236}">
                    <a16:creationId xmlns:a16="http://schemas.microsoft.com/office/drawing/2014/main" id="{FA478CD3-5822-48B0-99BC-F95D48BD340F}"/>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51" name="Line 13">
                <a:extLst>
                  <a:ext uri="{FF2B5EF4-FFF2-40B4-BE49-F238E27FC236}">
                    <a16:creationId xmlns:a16="http://schemas.microsoft.com/office/drawing/2014/main" id="{AF14A974-09D0-4863-A63E-89A6F29E2298}"/>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Line 16">
              <a:extLst>
                <a:ext uri="{FF2B5EF4-FFF2-40B4-BE49-F238E27FC236}">
                  <a16:creationId xmlns:a16="http://schemas.microsoft.com/office/drawing/2014/main" id="{0393B540-369B-4BDC-A392-31F06DE634C8}"/>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17">
              <a:extLst>
                <a:ext uri="{FF2B5EF4-FFF2-40B4-BE49-F238E27FC236}">
                  <a16:creationId xmlns:a16="http://schemas.microsoft.com/office/drawing/2014/main" id="{5E950912-1435-4350-9369-A57AEBAFC4D8}"/>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42" name="Image 41" descr="silhouette porc.png">
              <a:extLst>
                <a:ext uri="{FF2B5EF4-FFF2-40B4-BE49-F238E27FC236}">
                  <a16:creationId xmlns:a16="http://schemas.microsoft.com/office/drawing/2014/main" id="{04C1E48F-2A74-4347-9337-0ADCD1355E7E}"/>
                </a:ext>
              </a:extLst>
            </p:cNvPr>
            <p:cNvPicPr>
              <a:picLocks noChangeAspect="1"/>
            </p:cNvPicPr>
            <p:nvPr/>
          </p:nvPicPr>
          <p:blipFill>
            <a:blip r:embed="rId2"/>
            <a:stretch>
              <a:fillRect/>
            </a:stretch>
          </p:blipFill>
          <p:spPr>
            <a:xfrm>
              <a:off x="9264990" y="4935481"/>
              <a:ext cx="322073" cy="213765"/>
            </a:xfrm>
            <a:prstGeom prst="rect">
              <a:avLst/>
            </a:prstGeom>
          </p:spPr>
        </p:pic>
        <p:sp>
          <p:nvSpPr>
            <p:cNvPr id="43" name="Line 14">
              <a:extLst>
                <a:ext uri="{FF2B5EF4-FFF2-40B4-BE49-F238E27FC236}">
                  <a16:creationId xmlns:a16="http://schemas.microsoft.com/office/drawing/2014/main" id="{E109536E-FDDB-4952-B2CB-BB0BF710FC4C}"/>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Line 15">
              <a:extLst>
                <a:ext uri="{FF2B5EF4-FFF2-40B4-BE49-F238E27FC236}">
                  <a16:creationId xmlns:a16="http://schemas.microsoft.com/office/drawing/2014/main" id="{7685F2BD-D75F-464F-82E0-D6154462BAE1}"/>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2" name="Groupe 51">
            <a:extLst>
              <a:ext uri="{FF2B5EF4-FFF2-40B4-BE49-F238E27FC236}">
                <a16:creationId xmlns:a16="http://schemas.microsoft.com/office/drawing/2014/main" id="{85F8D74C-EA55-4C77-9949-068D21470535}"/>
              </a:ext>
            </a:extLst>
          </p:cNvPr>
          <p:cNvGrpSpPr/>
          <p:nvPr/>
        </p:nvGrpSpPr>
        <p:grpSpPr>
          <a:xfrm>
            <a:off x="5097877" y="2710846"/>
            <a:ext cx="1035221" cy="384175"/>
            <a:chOff x="8170817" y="4815840"/>
            <a:chExt cx="2590800" cy="721936"/>
          </a:xfrm>
        </p:grpSpPr>
        <p:sp>
          <p:nvSpPr>
            <p:cNvPr id="53" name="AutoShape 2">
              <a:extLst>
                <a:ext uri="{FF2B5EF4-FFF2-40B4-BE49-F238E27FC236}">
                  <a16:creationId xmlns:a16="http://schemas.microsoft.com/office/drawing/2014/main" id="{C0721CAF-7469-437B-B23D-9A9724958FDF}"/>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orme libre : forme 53">
              <a:extLst>
                <a:ext uri="{FF2B5EF4-FFF2-40B4-BE49-F238E27FC236}">
                  <a16:creationId xmlns:a16="http://schemas.microsoft.com/office/drawing/2014/main" id="{E17EFB39-D963-4838-8A59-E37C4FB48B4B}"/>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6">
              <a:extLst>
                <a:ext uri="{FF2B5EF4-FFF2-40B4-BE49-F238E27FC236}">
                  <a16:creationId xmlns:a16="http://schemas.microsoft.com/office/drawing/2014/main" id="{058F533A-FFBB-4887-822F-BABDA67CB1D6}"/>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61" name="AutoShape 7">
                <a:extLst>
                  <a:ext uri="{FF2B5EF4-FFF2-40B4-BE49-F238E27FC236}">
                    <a16:creationId xmlns:a16="http://schemas.microsoft.com/office/drawing/2014/main" id="{E05FF887-A9B5-41F6-A062-AFDB828E5831}"/>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2" name="Oval 8">
                <a:extLst>
                  <a:ext uri="{FF2B5EF4-FFF2-40B4-BE49-F238E27FC236}">
                    <a16:creationId xmlns:a16="http://schemas.microsoft.com/office/drawing/2014/main" id="{9B3EAE3D-85E9-4D68-8478-D6CADAEE619A}"/>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3" name="Oval 9">
                <a:extLst>
                  <a:ext uri="{FF2B5EF4-FFF2-40B4-BE49-F238E27FC236}">
                    <a16:creationId xmlns:a16="http://schemas.microsoft.com/office/drawing/2014/main" id="{D187AFCB-1276-4434-BB2D-8F7318E51F28}"/>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4" name="AutoShape 10">
                <a:extLst>
                  <a:ext uri="{FF2B5EF4-FFF2-40B4-BE49-F238E27FC236}">
                    <a16:creationId xmlns:a16="http://schemas.microsoft.com/office/drawing/2014/main" id="{41DE2741-4305-4409-B05A-5CEBEE99CF7C}"/>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5" name="Oval 11">
                <a:extLst>
                  <a:ext uri="{FF2B5EF4-FFF2-40B4-BE49-F238E27FC236}">
                    <a16:creationId xmlns:a16="http://schemas.microsoft.com/office/drawing/2014/main" id="{6A8BE1F3-492F-4719-A952-127A48078E1B}"/>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6" name="AutoShape 12">
                <a:extLst>
                  <a:ext uri="{FF2B5EF4-FFF2-40B4-BE49-F238E27FC236}">
                    <a16:creationId xmlns:a16="http://schemas.microsoft.com/office/drawing/2014/main" id="{72B993C5-A762-4FA6-9326-612B01E363F2}"/>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7" name="Line 13">
                <a:extLst>
                  <a:ext uri="{FF2B5EF4-FFF2-40B4-BE49-F238E27FC236}">
                    <a16:creationId xmlns:a16="http://schemas.microsoft.com/office/drawing/2014/main" id="{034FE309-63B8-4170-BB70-326B4FC3CC9A}"/>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6" name="Line 16">
              <a:extLst>
                <a:ext uri="{FF2B5EF4-FFF2-40B4-BE49-F238E27FC236}">
                  <a16:creationId xmlns:a16="http://schemas.microsoft.com/office/drawing/2014/main" id="{6951CED3-1FE9-4969-B32F-4017F52D9BFE}"/>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17">
              <a:extLst>
                <a:ext uri="{FF2B5EF4-FFF2-40B4-BE49-F238E27FC236}">
                  <a16:creationId xmlns:a16="http://schemas.microsoft.com/office/drawing/2014/main" id="{8AAB212E-C50D-4ACD-A08C-04D04A62CF22}"/>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58" name="Image 57" descr="silhouette porc.png">
              <a:extLst>
                <a:ext uri="{FF2B5EF4-FFF2-40B4-BE49-F238E27FC236}">
                  <a16:creationId xmlns:a16="http://schemas.microsoft.com/office/drawing/2014/main" id="{973D1B80-23F8-4FD4-BF95-46D385AF9E6A}"/>
                </a:ext>
              </a:extLst>
            </p:cNvPr>
            <p:cNvPicPr>
              <a:picLocks noChangeAspect="1"/>
            </p:cNvPicPr>
            <p:nvPr/>
          </p:nvPicPr>
          <p:blipFill>
            <a:blip r:embed="rId2"/>
            <a:stretch>
              <a:fillRect/>
            </a:stretch>
          </p:blipFill>
          <p:spPr>
            <a:xfrm>
              <a:off x="9264990" y="4935481"/>
              <a:ext cx="322073" cy="213765"/>
            </a:xfrm>
            <a:prstGeom prst="rect">
              <a:avLst/>
            </a:prstGeom>
          </p:spPr>
        </p:pic>
        <p:sp>
          <p:nvSpPr>
            <p:cNvPr id="59" name="Line 14">
              <a:extLst>
                <a:ext uri="{FF2B5EF4-FFF2-40B4-BE49-F238E27FC236}">
                  <a16:creationId xmlns:a16="http://schemas.microsoft.com/office/drawing/2014/main" id="{926715D7-9AB6-4EFA-A257-B8B95C3BDAEF}"/>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Line 15">
              <a:extLst>
                <a:ext uri="{FF2B5EF4-FFF2-40B4-BE49-F238E27FC236}">
                  <a16:creationId xmlns:a16="http://schemas.microsoft.com/office/drawing/2014/main" id="{0BE00ABA-6BA4-480B-AB97-0B4A371A6AF5}"/>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8" name="Groupe 67">
            <a:extLst>
              <a:ext uri="{FF2B5EF4-FFF2-40B4-BE49-F238E27FC236}">
                <a16:creationId xmlns:a16="http://schemas.microsoft.com/office/drawing/2014/main" id="{8C16F4A3-E8C7-450B-AA67-982FFE3C8FB6}"/>
              </a:ext>
            </a:extLst>
          </p:cNvPr>
          <p:cNvGrpSpPr/>
          <p:nvPr/>
        </p:nvGrpSpPr>
        <p:grpSpPr>
          <a:xfrm>
            <a:off x="4077648" y="3520816"/>
            <a:ext cx="1035221" cy="384175"/>
            <a:chOff x="8170817" y="4815840"/>
            <a:chExt cx="2590800" cy="721936"/>
          </a:xfrm>
        </p:grpSpPr>
        <p:sp>
          <p:nvSpPr>
            <p:cNvPr id="69" name="AutoShape 2">
              <a:extLst>
                <a:ext uri="{FF2B5EF4-FFF2-40B4-BE49-F238E27FC236}">
                  <a16:creationId xmlns:a16="http://schemas.microsoft.com/office/drawing/2014/main" id="{AF49A191-57C4-4B18-8889-35D9537CA2D2}"/>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orme libre : forme 69">
              <a:extLst>
                <a:ext uri="{FF2B5EF4-FFF2-40B4-BE49-F238E27FC236}">
                  <a16:creationId xmlns:a16="http://schemas.microsoft.com/office/drawing/2014/main" id="{78E899BF-E34A-4018-A7A6-58646EB4D426}"/>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1" name="Group 6">
              <a:extLst>
                <a:ext uri="{FF2B5EF4-FFF2-40B4-BE49-F238E27FC236}">
                  <a16:creationId xmlns:a16="http://schemas.microsoft.com/office/drawing/2014/main" id="{FB440B91-456C-4F77-9CB7-4D9227E0D0F8}"/>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77" name="AutoShape 7">
                <a:extLst>
                  <a:ext uri="{FF2B5EF4-FFF2-40B4-BE49-F238E27FC236}">
                    <a16:creationId xmlns:a16="http://schemas.microsoft.com/office/drawing/2014/main" id="{873EEDBF-DDAF-488A-8D4D-1A547DF0CA43}"/>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8" name="Oval 8">
                <a:extLst>
                  <a:ext uri="{FF2B5EF4-FFF2-40B4-BE49-F238E27FC236}">
                    <a16:creationId xmlns:a16="http://schemas.microsoft.com/office/drawing/2014/main" id="{1DFE5920-B596-484B-A965-B6DA36E54690}"/>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9" name="Oval 9">
                <a:extLst>
                  <a:ext uri="{FF2B5EF4-FFF2-40B4-BE49-F238E27FC236}">
                    <a16:creationId xmlns:a16="http://schemas.microsoft.com/office/drawing/2014/main" id="{13DA1153-F7B1-4C69-B103-8A419E255B42}"/>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80" name="AutoShape 10">
                <a:extLst>
                  <a:ext uri="{FF2B5EF4-FFF2-40B4-BE49-F238E27FC236}">
                    <a16:creationId xmlns:a16="http://schemas.microsoft.com/office/drawing/2014/main" id="{75DD4925-5ABA-4E32-93DB-CEA1C6752926}"/>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81" name="Oval 11">
                <a:extLst>
                  <a:ext uri="{FF2B5EF4-FFF2-40B4-BE49-F238E27FC236}">
                    <a16:creationId xmlns:a16="http://schemas.microsoft.com/office/drawing/2014/main" id="{52705A05-74CE-4251-8C9C-2FCAAF827D5C}"/>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82" name="AutoShape 12">
                <a:extLst>
                  <a:ext uri="{FF2B5EF4-FFF2-40B4-BE49-F238E27FC236}">
                    <a16:creationId xmlns:a16="http://schemas.microsoft.com/office/drawing/2014/main" id="{0EF3F9BE-F2D8-4EBB-8B8B-C322377AE0C0}"/>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83" name="Line 13">
                <a:extLst>
                  <a:ext uri="{FF2B5EF4-FFF2-40B4-BE49-F238E27FC236}">
                    <a16:creationId xmlns:a16="http://schemas.microsoft.com/office/drawing/2014/main" id="{E3A0D035-FC20-40DD-8A43-9F58BD147DC3}"/>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2" name="Line 16">
              <a:extLst>
                <a:ext uri="{FF2B5EF4-FFF2-40B4-BE49-F238E27FC236}">
                  <a16:creationId xmlns:a16="http://schemas.microsoft.com/office/drawing/2014/main" id="{0FAEC112-B9B2-41AD-8D62-D99DEFE2C858}"/>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Rectangle 17">
              <a:extLst>
                <a:ext uri="{FF2B5EF4-FFF2-40B4-BE49-F238E27FC236}">
                  <a16:creationId xmlns:a16="http://schemas.microsoft.com/office/drawing/2014/main" id="{D8346B9B-DA35-47C2-82DD-0C4D565D835A}"/>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74" name="Image 73" descr="silhouette porc.png">
              <a:extLst>
                <a:ext uri="{FF2B5EF4-FFF2-40B4-BE49-F238E27FC236}">
                  <a16:creationId xmlns:a16="http://schemas.microsoft.com/office/drawing/2014/main" id="{DC7AB2B8-5841-4940-85D1-1EA1C6B08E66}"/>
                </a:ext>
              </a:extLst>
            </p:cNvPr>
            <p:cNvPicPr>
              <a:picLocks noChangeAspect="1"/>
            </p:cNvPicPr>
            <p:nvPr/>
          </p:nvPicPr>
          <p:blipFill>
            <a:blip r:embed="rId2"/>
            <a:stretch>
              <a:fillRect/>
            </a:stretch>
          </p:blipFill>
          <p:spPr>
            <a:xfrm>
              <a:off x="9264990" y="4935481"/>
              <a:ext cx="322073" cy="213765"/>
            </a:xfrm>
            <a:prstGeom prst="rect">
              <a:avLst/>
            </a:prstGeom>
          </p:spPr>
        </p:pic>
        <p:sp>
          <p:nvSpPr>
            <p:cNvPr id="75" name="Line 14">
              <a:extLst>
                <a:ext uri="{FF2B5EF4-FFF2-40B4-BE49-F238E27FC236}">
                  <a16:creationId xmlns:a16="http://schemas.microsoft.com/office/drawing/2014/main" id="{3B9CB7CF-B48D-487D-A117-DC822E3EDF60}"/>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Line 15">
              <a:extLst>
                <a:ext uri="{FF2B5EF4-FFF2-40B4-BE49-F238E27FC236}">
                  <a16:creationId xmlns:a16="http://schemas.microsoft.com/office/drawing/2014/main" id="{09B02135-B8F4-49B9-9DD0-8801C1DA6717}"/>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4" name="Groupe 83">
            <a:extLst>
              <a:ext uri="{FF2B5EF4-FFF2-40B4-BE49-F238E27FC236}">
                <a16:creationId xmlns:a16="http://schemas.microsoft.com/office/drawing/2014/main" id="{4C3B3730-1AF1-43BC-9D1A-7E28D9EE6ADD}"/>
              </a:ext>
            </a:extLst>
          </p:cNvPr>
          <p:cNvGrpSpPr/>
          <p:nvPr/>
        </p:nvGrpSpPr>
        <p:grpSpPr>
          <a:xfrm>
            <a:off x="5663775" y="4155146"/>
            <a:ext cx="1035221" cy="384175"/>
            <a:chOff x="8170817" y="4815840"/>
            <a:chExt cx="2590800" cy="721936"/>
          </a:xfrm>
        </p:grpSpPr>
        <p:sp>
          <p:nvSpPr>
            <p:cNvPr id="85" name="AutoShape 2">
              <a:extLst>
                <a:ext uri="{FF2B5EF4-FFF2-40B4-BE49-F238E27FC236}">
                  <a16:creationId xmlns:a16="http://schemas.microsoft.com/office/drawing/2014/main" id="{45AE2411-1C04-4B9B-AB41-FC3E34EA4225}"/>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orme libre : forme 85">
              <a:extLst>
                <a:ext uri="{FF2B5EF4-FFF2-40B4-BE49-F238E27FC236}">
                  <a16:creationId xmlns:a16="http://schemas.microsoft.com/office/drawing/2014/main" id="{2150B4D0-038D-4393-9810-6C5CF6F4A8FA}"/>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7" name="Group 6">
              <a:extLst>
                <a:ext uri="{FF2B5EF4-FFF2-40B4-BE49-F238E27FC236}">
                  <a16:creationId xmlns:a16="http://schemas.microsoft.com/office/drawing/2014/main" id="{1E12E986-1CF4-4DD6-B64C-BD214A47978E}"/>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93" name="AutoShape 7">
                <a:extLst>
                  <a:ext uri="{FF2B5EF4-FFF2-40B4-BE49-F238E27FC236}">
                    <a16:creationId xmlns:a16="http://schemas.microsoft.com/office/drawing/2014/main" id="{F411CEEE-7B97-45B2-8DE4-007977A03D43}"/>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94" name="Oval 8">
                <a:extLst>
                  <a:ext uri="{FF2B5EF4-FFF2-40B4-BE49-F238E27FC236}">
                    <a16:creationId xmlns:a16="http://schemas.microsoft.com/office/drawing/2014/main" id="{430E2EE3-2A01-4D94-85BB-59BB05682D8E}"/>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95" name="Oval 9">
                <a:extLst>
                  <a:ext uri="{FF2B5EF4-FFF2-40B4-BE49-F238E27FC236}">
                    <a16:creationId xmlns:a16="http://schemas.microsoft.com/office/drawing/2014/main" id="{828DAC5B-7CC1-463D-BC22-E9DA0D271F54}"/>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96" name="AutoShape 10">
                <a:extLst>
                  <a:ext uri="{FF2B5EF4-FFF2-40B4-BE49-F238E27FC236}">
                    <a16:creationId xmlns:a16="http://schemas.microsoft.com/office/drawing/2014/main" id="{E733B89F-F1B4-4FA1-9F08-A3615C689D1B}"/>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97" name="Oval 11">
                <a:extLst>
                  <a:ext uri="{FF2B5EF4-FFF2-40B4-BE49-F238E27FC236}">
                    <a16:creationId xmlns:a16="http://schemas.microsoft.com/office/drawing/2014/main" id="{41DF56F2-DCB6-4F34-8A2F-BE5EFA64FEDE}"/>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98" name="AutoShape 12">
                <a:extLst>
                  <a:ext uri="{FF2B5EF4-FFF2-40B4-BE49-F238E27FC236}">
                    <a16:creationId xmlns:a16="http://schemas.microsoft.com/office/drawing/2014/main" id="{23265BC5-350B-4980-A465-C992797C711A}"/>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99" name="Line 13">
                <a:extLst>
                  <a:ext uri="{FF2B5EF4-FFF2-40B4-BE49-F238E27FC236}">
                    <a16:creationId xmlns:a16="http://schemas.microsoft.com/office/drawing/2014/main" id="{C23FFC19-E2BF-42F8-BACB-38FC3C0F4EC5}"/>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8" name="Line 16">
              <a:extLst>
                <a:ext uri="{FF2B5EF4-FFF2-40B4-BE49-F238E27FC236}">
                  <a16:creationId xmlns:a16="http://schemas.microsoft.com/office/drawing/2014/main" id="{9046624C-19C0-46A2-9648-55867E97435D}"/>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17">
              <a:extLst>
                <a:ext uri="{FF2B5EF4-FFF2-40B4-BE49-F238E27FC236}">
                  <a16:creationId xmlns:a16="http://schemas.microsoft.com/office/drawing/2014/main" id="{083C52D4-1293-4451-8357-22F4138782A0}"/>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90" name="Image 89" descr="silhouette porc.png">
              <a:extLst>
                <a:ext uri="{FF2B5EF4-FFF2-40B4-BE49-F238E27FC236}">
                  <a16:creationId xmlns:a16="http://schemas.microsoft.com/office/drawing/2014/main" id="{522653A3-67DB-44B9-9238-69A03C7D718C}"/>
                </a:ext>
              </a:extLst>
            </p:cNvPr>
            <p:cNvPicPr>
              <a:picLocks noChangeAspect="1"/>
            </p:cNvPicPr>
            <p:nvPr/>
          </p:nvPicPr>
          <p:blipFill>
            <a:blip r:embed="rId2"/>
            <a:stretch>
              <a:fillRect/>
            </a:stretch>
          </p:blipFill>
          <p:spPr>
            <a:xfrm>
              <a:off x="9264990" y="4935481"/>
              <a:ext cx="322073" cy="213765"/>
            </a:xfrm>
            <a:prstGeom prst="rect">
              <a:avLst/>
            </a:prstGeom>
          </p:spPr>
        </p:pic>
        <p:sp>
          <p:nvSpPr>
            <p:cNvPr id="91" name="Line 14">
              <a:extLst>
                <a:ext uri="{FF2B5EF4-FFF2-40B4-BE49-F238E27FC236}">
                  <a16:creationId xmlns:a16="http://schemas.microsoft.com/office/drawing/2014/main" id="{8FF93B75-EA7A-4CF4-904E-4ED0710E2BF4}"/>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Line 15">
              <a:extLst>
                <a:ext uri="{FF2B5EF4-FFF2-40B4-BE49-F238E27FC236}">
                  <a16:creationId xmlns:a16="http://schemas.microsoft.com/office/drawing/2014/main" id="{EE0B0453-A5F6-4D2B-8E4D-A7DDFC7A9972}"/>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0" name="Groupe 99">
            <a:extLst>
              <a:ext uri="{FF2B5EF4-FFF2-40B4-BE49-F238E27FC236}">
                <a16:creationId xmlns:a16="http://schemas.microsoft.com/office/drawing/2014/main" id="{132022CC-78C7-4E8B-AACF-F55317130282}"/>
              </a:ext>
            </a:extLst>
          </p:cNvPr>
          <p:cNvGrpSpPr/>
          <p:nvPr/>
        </p:nvGrpSpPr>
        <p:grpSpPr>
          <a:xfrm>
            <a:off x="6554371" y="2528558"/>
            <a:ext cx="1035221" cy="384175"/>
            <a:chOff x="8170817" y="4815840"/>
            <a:chExt cx="2590800" cy="721936"/>
          </a:xfrm>
        </p:grpSpPr>
        <p:sp>
          <p:nvSpPr>
            <p:cNvPr id="101" name="AutoShape 2">
              <a:extLst>
                <a:ext uri="{FF2B5EF4-FFF2-40B4-BE49-F238E27FC236}">
                  <a16:creationId xmlns:a16="http://schemas.microsoft.com/office/drawing/2014/main" id="{62FD9412-3C69-4810-A9A7-A628B012A1E6}"/>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orme libre : forme 101">
              <a:extLst>
                <a:ext uri="{FF2B5EF4-FFF2-40B4-BE49-F238E27FC236}">
                  <a16:creationId xmlns:a16="http://schemas.microsoft.com/office/drawing/2014/main" id="{B821F472-8A84-448A-95DE-D39C1F78845C}"/>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3" name="Group 6">
              <a:extLst>
                <a:ext uri="{FF2B5EF4-FFF2-40B4-BE49-F238E27FC236}">
                  <a16:creationId xmlns:a16="http://schemas.microsoft.com/office/drawing/2014/main" id="{400C9770-0D2A-4933-9C45-CBE415A5578E}"/>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109" name="AutoShape 7">
                <a:extLst>
                  <a:ext uri="{FF2B5EF4-FFF2-40B4-BE49-F238E27FC236}">
                    <a16:creationId xmlns:a16="http://schemas.microsoft.com/office/drawing/2014/main" id="{2D82D451-AACD-481E-BE97-02F7DBB260ED}"/>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10" name="Oval 8">
                <a:extLst>
                  <a:ext uri="{FF2B5EF4-FFF2-40B4-BE49-F238E27FC236}">
                    <a16:creationId xmlns:a16="http://schemas.microsoft.com/office/drawing/2014/main" id="{314BEE5A-25FE-48A0-B19B-33A3BC6843D4}"/>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11" name="Oval 9">
                <a:extLst>
                  <a:ext uri="{FF2B5EF4-FFF2-40B4-BE49-F238E27FC236}">
                    <a16:creationId xmlns:a16="http://schemas.microsoft.com/office/drawing/2014/main" id="{D3450037-4BA2-438C-A2DF-8CA114CC9C4A}"/>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12" name="AutoShape 10">
                <a:extLst>
                  <a:ext uri="{FF2B5EF4-FFF2-40B4-BE49-F238E27FC236}">
                    <a16:creationId xmlns:a16="http://schemas.microsoft.com/office/drawing/2014/main" id="{ADDD3BAF-2DE6-4709-9E19-C2203D00CAB7}"/>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13" name="Oval 11">
                <a:extLst>
                  <a:ext uri="{FF2B5EF4-FFF2-40B4-BE49-F238E27FC236}">
                    <a16:creationId xmlns:a16="http://schemas.microsoft.com/office/drawing/2014/main" id="{0AE69EA6-5F54-40F6-8860-7ECFC00E7CA0}"/>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14" name="AutoShape 12">
                <a:extLst>
                  <a:ext uri="{FF2B5EF4-FFF2-40B4-BE49-F238E27FC236}">
                    <a16:creationId xmlns:a16="http://schemas.microsoft.com/office/drawing/2014/main" id="{20674055-FE69-4E35-A61C-ED7FD908BAE3}"/>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15" name="Line 13">
                <a:extLst>
                  <a:ext uri="{FF2B5EF4-FFF2-40B4-BE49-F238E27FC236}">
                    <a16:creationId xmlns:a16="http://schemas.microsoft.com/office/drawing/2014/main" id="{45907F74-9BE8-4F31-966B-298EDECF32C7}"/>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4" name="Line 16">
              <a:extLst>
                <a:ext uri="{FF2B5EF4-FFF2-40B4-BE49-F238E27FC236}">
                  <a16:creationId xmlns:a16="http://schemas.microsoft.com/office/drawing/2014/main" id="{962C7821-91CE-4398-9175-193E847BC4DC}"/>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Rectangle 17">
              <a:extLst>
                <a:ext uri="{FF2B5EF4-FFF2-40B4-BE49-F238E27FC236}">
                  <a16:creationId xmlns:a16="http://schemas.microsoft.com/office/drawing/2014/main" id="{C4538B7D-D863-4629-A55D-BA31595A63B8}"/>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106" name="Image 105" descr="silhouette porc.png">
              <a:extLst>
                <a:ext uri="{FF2B5EF4-FFF2-40B4-BE49-F238E27FC236}">
                  <a16:creationId xmlns:a16="http://schemas.microsoft.com/office/drawing/2014/main" id="{59B8E671-5173-494F-8A7E-2E0A47BB6B2A}"/>
                </a:ext>
              </a:extLst>
            </p:cNvPr>
            <p:cNvPicPr>
              <a:picLocks noChangeAspect="1"/>
            </p:cNvPicPr>
            <p:nvPr/>
          </p:nvPicPr>
          <p:blipFill>
            <a:blip r:embed="rId2"/>
            <a:stretch>
              <a:fillRect/>
            </a:stretch>
          </p:blipFill>
          <p:spPr>
            <a:xfrm>
              <a:off x="9264990" y="4935481"/>
              <a:ext cx="322073" cy="213765"/>
            </a:xfrm>
            <a:prstGeom prst="rect">
              <a:avLst/>
            </a:prstGeom>
          </p:spPr>
        </p:pic>
        <p:sp>
          <p:nvSpPr>
            <p:cNvPr id="107" name="Line 14">
              <a:extLst>
                <a:ext uri="{FF2B5EF4-FFF2-40B4-BE49-F238E27FC236}">
                  <a16:creationId xmlns:a16="http://schemas.microsoft.com/office/drawing/2014/main" id="{28288633-E955-4438-9D2D-DE04559C84B4}"/>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Line 15">
              <a:extLst>
                <a:ext uri="{FF2B5EF4-FFF2-40B4-BE49-F238E27FC236}">
                  <a16:creationId xmlns:a16="http://schemas.microsoft.com/office/drawing/2014/main" id="{C26ECAA4-FE29-4777-867C-4AA5C51E8F41}"/>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6" name="Groupe 115">
            <a:extLst>
              <a:ext uri="{FF2B5EF4-FFF2-40B4-BE49-F238E27FC236}">
                <a16:creationId xmlns:a16="http://schemas.microsoft.com/office/drawing/2014/main" id="{1B21F030-FC4B-4731-AC74-54D7B7022F4D}"/>
              </a:ext>
            </a:extLst>
          </p:cNvPr>
          <p:cNvGrpSpPr/>
          <p:nvPr/>
        </p:nvGrpSpPr>
        <p:grpSpPr>
          <a:xfrm>
            <a:off x="7207692" y="3356929"/>
            <a:ext cx="1035221" cy="384175"/>
            <a:chOff x="8170817" y="4815840"/>
            <a:chExt cx="2590800" cy="721936"/>
          </a:xfrm>
        </p:grpSpPr>
        <p:sp>
          <p:nvSpPr>
            <p:cNvPr id="117" name="AutoShape 2">
              <a:extLst>
                <a:ext uri="{FF2B5EF4-FFF2-40B4-BE49-F238E27FC236}">
                  <a16:creationId xmlns:a16="http://schemas.microsoft.com/office/drawing/2014/main" id="{C8DB9919-EA9A-4A03-95AD-F1F166839A47}"/>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orme libre : forme 117">
              <a:extLst>
                <a:ext uri="{FF2B5EF4-FFF2-40B4-BE49-F238E27FC236}">
                  <a16:creationId xmlns:a16="http://schemas.microsoft.com/office/drawing/2014/main" id="{C9416625-1D1C-4431-842B-2279CA2570E9}"/>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9" name="Group 6">
              <a:extLst>
                <a:ext uri="{FF2B5EF4-FFF2-40B4-BE49-F238E27FC236}">
                  <a16:creationId xmlns:a16="http://schemas.microsoft.com/office/drawing/2014/main" id="{90A62267-3254-4B92-91ED-0E4092BE699E}"/>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125" name="AutoShape 7">
                <a:extLst>
                  <a:ext uri="{FF2B5EF4-FFF2-40B4-BE49-F238E27FC236}">
                    <a16:creationId xmlns:a16="http://schemas.microsoft.com/office/drawing/2014/main" id="{7A28EA7C-4E8C-4A14-8D55-03FC14B00D99}"/>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26" name="Oval 8">
                <a:extLst>
                  <a:ext uri="{FF2B5EF4-FFF2-40B4-BE49-F238E27FC236}">
                    <a16:creationId xmlns:a16="http://schemas.microsoft.com/office/drawing/2014/main" id="{E568C8ED-3CD1-4317-9A74-7553FBC0F63E}"/>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27" name="Oval 9">
                <a:extLst>
                  <a:ext uri="{FF2B5EF4-FFF2-40B4-BE49-F238E27FC236}">
                    <a16:creationId xmlns:a16="http://schemas.microsoft.com/office/drawing/2014/main" id="{A6D4B30B-B5DB-415B-BCF6-45FCE5017EBD}"/>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28" name="AutoShape 10">
                <a:extLst>
                  <a:ext uri="{FF2B5EF4-FFF2-40B4-BE49-F238E27FC236}">
                    <a16:creationId xmlns:a16="http://schemas.microsoft.com/office/drawing/2014/main" id="{D1B6FFBB-41BD-4089-9CC4-23FC774D3409}"/>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29" name="Oval 11">
                <a:extLst>
                  <a:ext uri="{FF2B5EF4-FFF2-40B4-BE49-F238E27FC236}">
                    <a16:creationId xmlns:a16="http://schemas.microsoft.com/office/drawing/2014/main" id="{D88F81E0-A43F-4FB1-88C4-F9C8FE52A5E6}"/>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30" name="AutoShape 12">
                <a:extLst>
                  <a:ext uri="{FF2B5EF4-FFF2-40B4-BE49-F238E27FC236}">
                    <a16:creationId xmlns:a16="http://schemas.microsoft.com/office/drawing/2014/main" id="{A3642B1A-812E-4A84-9576-29131B850CD2}"/>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31" name="Line 13">
                <a:extLst>
                  <a:ext uri="{FF2B5EF4-FFF2-40B4-BE49-F238E27FC236}">
                    <a16:creationId xmlns:a16="http://schemas.microsoft.com/office/drawing/2014/main" id="{D12EB515-7EBF-4FB7-AF4B-364065030F78}"/>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0" name="Line 16">
              <a:extLst>
                <a:ext uri="{FF2B5EF4-FFF2-40B4-BE49-F238E27FC236}">
                  <a16:creationId xmlns:a16="http://schemas.microsoft.com/office/drawing/2014/main" id="{A5F29CF3-8BF9-4DFD-A327-56C42BDEF92E}"/>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17">
              <a:extLst>
                <a:ext uri="{FF2B5EF4-FFF2-40B4-BE49-F238E27FC236}">
                  <a16:creationId xmlns:a16="http://schemas.microsoft.com/office/drawing/2014/main" id="{0C8BB952-0BE0-4C95-A1E2-BA68B1225175}"/>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122" name="Image 121" descr="silhouette porc.png">
              <a:extLst>
                <a:ext uri="{FF2B5EF4-FFF2-40B4-BE49-F238E27FC236}">
                  <a16:creationId xmlns:a16="http://schemas.microsoft.com/office/drawing/2014/main" id="{EB241BD7-9328-48AF-A17E-1329549DBEB6}"/>
                </a:ext>
              </a:extLst>
            </p:cNvPr>
            <p:cNvPicPr>
              <a:picLocks noChangeAspect="1"/>
            </p:cNvPicPr>
            <p:nvPr/>
          </p:nvPicPr>
          <p:blipFill>
            <a:blip r:embed="rId2"/>
            <a:stretch>
              <a:fillRect/>
            </a:stretch>
          </p:blipFill>
          <p:spPr>
            <a:xfrm>
              <a:off x="9264990" y="4935481"/>
              <a:ext cx="322073" cy="213765"/>
            </a:xfrm>
            <a:prstGeom prst="rect">
              <a:avLst/>
            </a:prstGeom>
          </p:spPr>
        </p:pic>
        <p:sp>
          <p:nvSpPr>
            <p:cNvPr id="123" name="Line 14">
              <a:extLst>
                <a:ext uri="{FF2B5EF4-FFF2-40B4-BE49-F238E27FC236}">
                  <a16:creationId xmlns:a16="http://schemas.microsoft.com/office/drawing/2014/main" id="{B6E176FC-4E70-4F00-B109-3CF5579DB4B6}"/>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Line 15">
              <a:extLst>
                <a:ext uri="{FF2B5EF4-FFF2-40B4-BE49-F238E27FC236}">
                  <a16:creationId xmlns:a16="http://schemas.microsoft.com/office/drawing/2014/main" id="{A0D5449F-AC0A-46DF-828E-ECAE10966CB7}"/>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2" name="Groupe 131">
            <a:extLst>
              <a:ext uri="{FF2B5EF4-FFF2-40B4-BE49-F238E27FC236}">
                <a16:creationId xmlns:a16="http://schemas.microsoft.com/office/drawing/2014/main" id="{47B08C31-BE0B-43AC-8EE7-CC98DF2B33A7}"/>
              </a:ext>
            </a:extLst>
          </p:cNvPr>
          <p:cNvGrpSpPr/>
          <p:nvPr/>
        </p:nvGrpSpPr>
        <p:grpSpPr>
          <a:xfrm>
            <a:off x="6857840" y="4172839"/>
            <a:ext cx="1035221" cy="384175"/>
            <a:chOff x="8170817" y="4815840"/>
            <a:chExt cx="2590800" cy="721936"/>
          </a:xfrm>
        </p:grpSpPr>
        <p:sp>
          <p:nvSpPr>
            <p:cNvPr id="133" name="AutoShape 2">
              <a:extLst>
                <a:ext uri="{FF2B5EF4-FFF2-40B4-BE49-F238E27FC236}">
                  <a16:creationId xmlns:a16="http://schemas.microsoft.com/office/drawing/2014/main" id="{4643B783-51BC-4645-8291-41F75B1A95A8}"/>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orme libre : forme 133">
              <a:extLst>
                <a:ext uri="{FF2B5EF4-FFF2-40B4-BE49-F238E27FC236}">
                  <a16:creationId xmlns:a16="http://schemas.microsoft.com/office/drawing/2014/main" id="{638CCFF6-8190-4696-B085-1A15C9336961}"/>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5" name="Group 6">
              <a:extLst>
                <a:ext uri="{FF2B5EF4-FFF2-40B4-BE49-F238E27FC236}">
                  <a16:creationId xmlns:a16="http://schemas.microsoft.com/office/drawing/2014/main" id="{4B68BAE5-73A8-44CD-BF39-D638B89ABF93}"/>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141" name="AutoShape 7">
                <a:extLst>
                  <a:ext uri="{FF2B5EF4-FFF2-40B4-BE49-F238E27FC236}">
                    <a16:creationId xmlns:a16="http://schemas.microsoft.com/office/drawing/2014/main" id="{82177171-1749-41C9-B147-615C3DE6B04D}"/>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42" name="Oval 8">
                <a:extLst>
                  <a:ext uri="{FF2B5EF4-FFF2-40B4-BE49-F238E27FC236}">
                    <a16:creationId xmlns:a16="http://schemas.microsoft.com/office/drawing/2014/main" id="{6070B800-64B7-48C3-A01A-19D915941976}"/>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43" name="Oval 9">
                <a:extLst>
                  <a:ext uri="{FF2B5EF4-FFF2-40B4-BE49-F238E27FC236}">
                    <a16:creationId xmlns:a16="http://schemas.microsoft.com/office/drawing/2014/main" id="{353253F4-6A23-45A5-A8F9-4552B8C2C3A1}"/>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44" name="AutoShape 10">
                <a:extLst>
                  <a:ext uri="{FF2B5EF4-FFF2-40B4-BE49-F238E27FC236}">
                    <a16:creationId xmlns:a16="http://schemas.microsoft.com/office/drawing/2014/main" id="{BBC6E24E-88AD-4AD4-882A-3F14CCD9E1C4}"/>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45" name="Oval 11">
                <a:extLst>
                  <a:ext uri="{FF2B5EF4-FFF2-40B4-BE49-F238E27FC236}">
                    <a16:creationId xmlns:a16="http://schemas.microsoft.com/office/drawing/2014/main" id="{737C37A0-4503-461F-8A55-172D9EA154B0}"/>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46" name="AutoShape 12">
                <a:extLst>
                  <a:ext uri="{FF2B5EF4-FFF2-40B4-BE49-F238E27FC236}">
                    <a16:creationId xmlns:a16="http://schemas.microsoft.com/office/drawing/2014/main" id="{D5D51C6F-C1E5-473B-B08E-951F3C5A5BEF}"/>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47" name="Line 13">
                <a:extLst>
                  <a:ext uri="{FF2B5EF4-FFF2-40B4-BE49-F238E27FC236}">
                    <a16:creationId xmlns:a16="http://schemas.microsoft.com/office/drawing/2014/main" id="{2791F3E3-E553-4007-A414-E66F584E85EC}"/>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6" name="Line 16">
              <a:extLst>
                <a:ext uri="{FF2B5EF4-FFF2-40B4-BE49-F238E27FC236}">
                  <a16:creationId xmlns:a16="http://schemas.microsoft.com/office/drawing/2014/main" id="{85FED6C5-AB67-4598-A937-2309B086646F}"/>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17">
              <a:extLst>
                <a:ext uri="{FF2B5EF4-FFF2-40B4-BE49-F238E27FC236}">
                  <a16:creationId xmlns:a16="http://schemas.microsoft.com/office/drawing/2014/main" id="{037C622B-D38A-4F7E-B0E9-0D3B119618E3}"/>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138" name="Image 137" descr="silhouette porc.png">
              <a:extLst>
                <a:ext uri="{FF2B5EF4-FFF2-40B4-BE49-F238E27FC236}">
                  <a16:creationId xmlns:a16="http://schemas.microsoft.com/office/drawing/2014/main" id="{828CA9D9-CF80-4B18-A6A4-F258442986E6}"/>
                </a:ext>
              </a:extLst>
            </p:cNvPr>
            <p:cNvPicPr>
              <a:picLocks noChangeAspect="1"/>
            </p:cNvPicPr>
            <p:nvPr/>
          </p:nvPicPr>
          <p:blipFill>
            <a:blip r:embed="rId2"/>
            <a:stretch>
              <a:fillRect/>
            </a:stretch>
          </p:blipFill>
          <p:spPr>
            <a:xfrm>
              <a:off x="9264990" y="4935481"/>
              <a:ext cx="322073" cy="213765"/>
            </a:xfrm>
            <a:prstGeom prst="rect">
              <a:avLst/>
            </a:prstGeom>
          </p:spPr>
        </p:pic>
        <p:sp>
          <p:nvSpPr>
            <p:cNvPr id="139" name="Line 14">
              <a:extLst>
                <a:ext uri="{FF2B5EF4-FFF2-40B4-BE49-F238E27FC236}">
                  <a16:creationId xmlns:a16="http://schemas.microsoft.com/office/drawing/2014/main" id="{8D021F38-3F93-4579-8B53-986F808E4570}"/>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Line 15">
              <a:extLst>
                <a:ext uri="{FF2B5EF4-FFF2-40B4-BE49-F238E27FC236}">
                  <a16:creationId xmlns:a16="http://schemas.microsoft.com/office/drawing/2014/main" id="{2DB8C8DD-30D0-48FF-93D3-D7F987872482}"/>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8" name="Groupe 147">
            <a:extLst>
              <a:ext uri="{FF2B5EF4-FFF2-40B4-BE49-F238E27FC236}">
                <a16:creationId xmlns:a16="http://schemas.microsoft.com/office/drawing/2014/main" id="{FDF6505E-BEA5-478C-9811-D48C6C0EAC8A}"/>
              </a:ext>
            </a:extLst>
          </p:cNvPr>
          <p:cNvGrpSpPr/>
          <p:nvPr/>
        </p:nvGrpSpPr>
        <p:grpSpPr>
          <a:xfrm>
            <a:off x="5724006" y="4876002"/>
            <a:ext cx="1035221" cy="384175"/>
            <a:chOff x="8170817" y="4815840"/>
            <a:chExt cx="2590800" cy="721936"/>
          </a:xfrm>
        </p:grpSpPr>
        <p:sp>
          <p:nvSpPr>
            <p:cNvPr id="149" name="AutoShape 2">
              <a:extLst>
                <a:ext uri="{FF2B5EF4-FFF2-40B4-BE49-F238E27FC236}">
                  <a16:creationId xmlns:a16="http://schemas.microsoft.com/office/drawing/2014/main" id="{D42FF7D2-5977-4A11-B40A-F3F3451DB80B}"/>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orme libre : forme 149">
              <a:extLst>
                <a:ext uri="{FF2B5EF4-FFF2-40B4-BE49-F238E27FC236}">
                  <a16:creationId xmlns:a16="http://schemas.microsoft.com/office/drawing/2014/main" id="{AE37073C-5A39-4213-915E-A5EA0033086A}"/>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1" name="Group 6">
              <a:extLst>
                <a:ext uri="{FF2B5EF4-FFF2-40B4-BE49-F238E27FC236}">
                  <a16:creationId xmlns:a16="http://schemas.microsoft.com/office/drawing/2014/main" id="{970AAA6F-15D8-403E-9B31-FD8A15563F3C}"/>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157" name="AutoShape 7">
                <a:extLst>
                  <a:ext uri="{FF2B5EF4-FFF2-40B4-BE49-F238E27FC236}">
                    <a16:creationId xmlns:a16="http://schemas.microsoft.com/office/drawing/2014/main" id="{B7FAB371-EF8B-4B81-BC75-21C915D16717}"/>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58" name="Oval 8">
                <a:extLst>
                  <a:ext uri="{FF2B5EF4-FFF2-40B4-BE49-F238E27FC236}">
                    <a16:creationId xmlns:a16="http://schemas.microsoft.com/office/drawing/2014/main" id="{FAA6CEE5-7C5F-434E-BB5E-4A5740E0DCB7}"/>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59" name="Oval 9">
                <a:extLst>
                  <a:ext uri="{FF2B5EF4-FFF2-40B4-BE49-F238E27FC236}">
                    <a16:creationId xmlns:a16="http://schemas.microsoft.com/office/drawing/2014/main" id="{E42322E2-11F4-4AB9-82ED-ED9E7A860ABD}"/>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60" name="AutoShape 10">
                <a:extLst>
                  <a:ext uri="{FF2B5EF4-FFF2-40B4-BE49-F238E27FC236}">
                    <a16:creationId xmlns:a16="http://schemas.microsoft.com/office/drawing/2014/main" id="{7AC328EE-17BC-4261-910C-47B92D6467AD}"/>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61" name="Oval 11">
                <a:extLst>
                  <a:ext uri="{FF2B5EF4-FFF2-40B4-BE49-F238E27FC236}">
                    <a16:creationId xmlns:a16="http://schemas.microsoft.com/office/drawing/2014/main" id="{A53ED506-0DD3-4359-807C-31692A338D17}"/>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62" name="AutoShape 12">
                <a:extLst>
                  <a:ext uri="{FF2B5EF4-FFF2-40B4-BE49-F238E27FC236}">
                    <a16:creationId xmlns:a16="http://schemas.microsoft.com/office/drawing/2014/main" id="{6140B37B-DC04-49D2-A705-D0D9730699BC}"/>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63" name="Line 13">
                <a:extLst>
                  <a:ext uri="{FF2B5EF4-FFF2-40B4-BE49-F238E27FC236}">
                    <a16:creationId xmlns:a16="http://schemas.microsoft.com/office/drawing/2014/main" id="{47F7CD0C-BBFC-41DE-8BAE-C84A490B36F3}"/>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2" name="Line 16">
              <a:extLst>
                <a:ext uri="{FF2B5EF4-FFF2-40B4-BE49-F238E27FC236}">
                  <a16:creationId xmlns:a16="http://schemas.microsoft.com/office/drawing/2014/main" id="{971D20EF-AA60-4DF3-9C02-43A3EDFB4C45}"/>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Rectangle 17">
              <a:extLst>
                <a:ext uri="{FF2B5EF4-FFF2-40B4-BE49-F238E27FC236}">
                  <a16:creationId xmlns:a16="http://schemas.microsoft.com/office/drawing/2014/main" id="{A30BCB36-4259-4819-8439-F628F8C5887E}"/>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154" name="Image 153" descr="silhouette porc.png">
              <a:extLst>
                <a:ext uri="{FF2B5EF4-FFF2-40B4-BE49-F238E27FC236}">
                  <a16:creationId xmlns:a16="http://schemas.microsoft.com/office/drawing/2014/main" id="{78A86385-7335-40F7-9124-3BE3046AD78D}"/>
                </a:ext>
              </a:extLst>
            </p:cNvPr>
            <p:cNvPicPr>
              <a:picLocks noChangeAspect="1"/>
            </p:cNvPicPr>
            <p:nvPr/>
          </p:nvPicPr>
          <p:blipFill>
            <a:blip r:embed="rId2"/>
            <a:stretch>
              <a:fillRect/>
            </a:stretch>
          </p:blipFill>
          <p:spPr>
            <a:xfrm>
              <a:off x="9264990" y="4935481"/>
              <a:ext cx="322073" cy="213765"/>
            </a:xfrm>
            <a:prstGeom prst="rect">
              <a:avLst/>
            </a:prstGeom>
          </p:spPr>
        </p:pic>
        <p:sp>
          <p:nvSpPr>
            <p:cNvPr id="155" name="Line 14">
              <a:extLst>
                <a:ext uri="{FF2B5EF4-FFF2-40B4-BE49-F238E27FC236}">
                  <a16:creationId xmlns:a16="http://schemas.microsoft.com/office/drawing/2014/main" id="{C03C62D4-59FB-484F-A5C4-8899BC7C743C}"/>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Line 15">
              <a:extLst>
                <a:ext uri="{FF2B5EF4-FFF2-40B4-BE49-F238E27FC236}">
                  <a16:creationId xmlns:a16="http://schemas.microsoft.com/office/drawing/2014/main" id="{98262C87-B1E6-423A-B429-B372599C40B9}"/>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4" name="Groupe 163">
            <a:extLst>
              <a:ext uri="{FF2B5EF4-FFF2-40B4-BE49-F238E27FC236}">
                <a16:creationId xmlns:a16="http://schemas.microsoft.com/office/drawing/2014/main" id="{DC93E27C-40E3-4B34-8FCD-861AE69E36D3}"/>
              </a:ext>
            </a:extLst>
          </p:cNvPr>
          <p:cNvGrpSpPr/>
          <p:nvPr/>
        </p:nvGrpSpPr>
        <p:grpSpPr>
          <a:xfrm>
            <a:off x="6447618" y="3703623"/>
            <a:ext cx="1035221" cy="384175"/>
            <a:chOff x="8170817" y="4815840"/>
            <a:chExt cx="2590800" cy="721936"/>
          </a:xfrm>
        </p:grpSpPr>
        <p:sp>
          <p:nvSpPr>
            <p:cNvPr id="165" name="AutoShape 2">
              <a:extLst>
                <a:ext uri="{FF2B5EF4-FFF2-40B4-BE49-F238E27FC236}">
                  <a16:creationId xmlns:a16="http://schemas.microsoft.com/office/drawing/2014/main" id="{5B8F427F-AFE2-4AC1-A7DA-3F0432361EE1}"/>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orme libre : forme 165">
              <a:extLst>
                <a:ext uri="{FF2B5EF4-FFF2-40B4-BE49-F238E27FC236}">
                  <a16:creationId xmlns:a16="http://schemas.microsoft.com/office/drawing/2014/main" id="{4023EA2D-2CB3-4129-91EB-A7AEF594D90D}"/>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7" name="Group 6">
              <a:extLst>
                <a:ext uri="{FF2B5EF4-FFF2-40B4-BE49-F238E27FC236}">
                  <a16:creationId xmlns:a16="http://schemas.microsoft.com/office/drawing/2014/main" id="{C9997C04-9158-4B77-A98A-E91AF91DA9EA}"/>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173" name="AutoShape 7">
                <a:extLst>
                  <a:ext uri="{FF2B5EF4-FFF2-40B4-BE49-F238E27FC236}">
                    <a16:creationId xmlns:a16="http://schemas.microsoft.com/office/drawing/2014/main" id="{66F591EF-362F-42D9-B5A1-7F8AD07C9F00}"/>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74" name="Oval 8">
                <a:extLst>
                  <a:ext uri="{FF2B5EF4-FFF2-40B4-BE49-F238E27FC236}">
                    <a16:creationId xmlns:a16="http://schemas.microsoft.com/office/drawing/2014/main" id="{505CA610-8ED5-4FF7-81A0-7BE322BDD210}"/>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75" name="Oval 9">
                <a:extLst>
                  <a:ext uri="{FF2B5EF4-FFF2-40B4-BE49-F238E27FC236}">
                    <a16:creationId xmlns:a16="http://schemas.microsoft.com/office/drawing/2014/main" id="{176E5DA6-F67C-4C0E-873F-B8CEDC2A3E96}"/>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76" name="AutoShape 10">
                <a:extLst>
                  <a:ext uri="{FF2B5EF4-FFF2-40B4-BE49-F238E27FC236}">
                    <a16:creationId xmlns:a16="http://schemas.microsoft.com/office/drawing/2014/main" id="{6CA531FF-46B9-4D94-8B3C-BA9CED68E271}"/>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77" name="Oval 11">
                <a:extLst>
                  <a:ext uri="{FF2B5EF4-FFF2-40B4-BE49-F238E27FC236}">
                    <a16:creationId xmlns:a16="http://schemas.microsoft.com/office/drawing/2014/main" id="{40FBB222-02D9-41C4-B884-B588AFF627B6}"/>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78" name="AutoShape 12">
                <a:extLst>
                  <a:ext uri="{FF2B5EF4-FFF2-40B4-BE49-F238E27FC236}">
                    <a16:creationId xmlns:a16="http://schemas.microsoft.com/office/drawing/2014/main" id="{E90FC7C1-F4D7-4BE7-A3BF-89873C2ABC3F}"/>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79" name="Line 13">
                <a:extLst>
                  <a:ext uri="{FF2B5EF4-FFF2-40B4-BE49-F238E27FC236}">
                    <a16:creationId xmlns:a16="http://schemas.microsoft.com/office/drawing/2014/main" id="{760DD548-ABE5-41AD-86F8-71E4303ABCC1}"/>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8" name="Line 16">
              <a:extLst>
                <a:ext uri="{FF2B5EF4-FFF2-40B4-BE49-F238E27FC236}">
                  <a16:creationId xmlns:a16="http://schemas.microsoft.com/office/drawing/2014/main" id="{83DD5B02-D6E0-41B1-9777-200CEA9C6E63}"/>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Rectangle 17">
              <a:extLst>
                <a:ext uri="{FF2B5EF4-FFF2-40B4-BE49-F238E27FC236}">
                  <a16:creationId xmlns:a16="http://schemas.microsoft.com/office/drawing/2014/main" id="{C948ADBC-DB76-4304-B1D7-1E1D42EDA393}"/>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170" name="Image 169" descr="silhouette porc.png">
              <a:extLst>
                <a:ext uri="{FF2B5EF4-FFF2-40B4-BE49-F238E27FC236}">
                  <a16:creationId xmlns:a16="http://schemas.microsoft.com/office/drawing/2014/main" id="{41443FBB-A09A-4EF7-83B3-497F7B414482}"/>
                </a:ext>
              </a:extLst>
            </p:cNvPr>
            <p:cNvPicPr>
              <a:picLocks noChangeAspect="1"/>
            </p:cNvPicPr>
            <p:nvPr/>
          </p:nvPicPr>
          <p:blipFill>
            <a:blip r:embed="rId2"/>
            <a:stretch>
              <a:fillRect/>
            </a:stretch>
          </p:blipFill>
          <p:spPr>
            <a:xfrm>
              <a:off x="9264990" y="4935481"/>
              <a:ext cx="322073" cy="213765"/>
            </a:xfrm>
            <a:prstGeom prst="rect">
              <a:avLst/>
            </a:prstGeom>
          </p:spPr>
        </p:pic>
        <p:sp>
          <p:nvSpPr>
            <p:cNvPr id="171" name="Line 14">
              <a:extLst>
                <a:ext uri="{FF2B5EF4-FFF2-40B4-BE49-F238E27FC236}">
                  <a16:creationId xmlns:a16="http://schemas.microsoft.com/office/drawing/2014/main" id="{AF9B6D99-AA7D-4C44-B66B-BA00EB4CFE4A}"/>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Line 15">
              <a:extLst>
                <a:ext uri="{FF2B5EF4-FFF2-40B4-BE49-F238E27FC236}">
                  <a16:creationId xmlns:a16="http://schemas.microsoft.com/office/drawing/2014/main" id="{005D6EA7-0536-4664-85AA-A23E0E405ED4}"/>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Arc 1">
            <a:extLst>
              <a:ext uri="{FF2B5EF4-FFF2-40B4-BE49-F238E27FC236}">
                <a16:creationId xmlns:a16="http://schemas.microsoft.com/office/drawing/2014/main" id="{DA5D5049-BC30-4568-A641-A0F58FB5CD99}"/>
              </a:ext>
            </a:extLst>
          </p:cNvPr>
          <p:cNvSpPr/>
          <p:nvPr/>
        </p:nvSpPr>
        <p:spPr>
          <a:xfrm>
            <a:off x="4646220" y="1899122"/>
            <a:ext cx="3002113" cy="2476247"/>
          </a:xfrm>
          <a:prstGeom prst="arc">
            <a:avLst>
              <a:gd name="adj1" fmla="val 11090774"/>
              <a:gd name="adj2" fmla="val 0"/>
            </a:avLst>
          </a:prstGeom>
          <a:ln w="7620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Arc 180">
            <a:extLst>
              <a:ext uri="{FF2B5EF4-FFF2-40B4-BE49-F238E27FC236}">
                <a16:creationId xmlns:a16="http://schemas.microsoft.com/office/drawing/2014/main" id="{A4F9B2F0-44F2-4DED-ADD4-EEC887924CCB}"/>
              </a:ext>
            </a:extLst>
          </p:cNvPr>
          <p:cNvSpPr/>
          <p:nvPr/>
        </p:nvSpPr>
        <p:spPr>
          <a:xfrm flipV="1">
            <a:off x="4633601" y="2166457"/>
            <a:ext cx="3002113" cy="2368964"/>
          </a:xfrm>
          <a:prstGeom prst="arc">
            <a:avLst>
              <a:gd name="adj1" fmla="val 10672515"/>
              <a:gd name="adj2" fmla="val 0"/>
            </a:avLst>
          </a:prstGeom>
          <a:ln w="76200">
            <a:solidFill>
              <a:schemeClr val="tx1"/>
            </a:solidFill>
            <a:prstDash val="sysDash"/>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ZoneTexte 182">
            <a:extLst>
              <a:ext uri="{FF2B5EF4-FFF2-40B4-BE49-F238E27FC236}">
                <a16:creationId xmlns:a16="http://schemas.microsoft.com/office/drawing/2014/main" id="{7A21698A-8026-4C3B-9999-1DE891F8BF2D}"/>
              </a:ext>
            </a:extLst>
          </p:cNvPr>
          <p:cNvSpPr txBox="1"/>
          <p:nvPr/>
        </p:nvSpPr>
        <p:spPr>
          <a:xfrm>
            <a:off x="4981941" y="1211089"/>
            <a:ext cx="19770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Bouclage des cycles</a:t>
            </a:r>
          </a:p>
        </p:txBody>
      </p:sp>
      <p:sp>
        <p:nvSpPr>
          <p:cNvPr id="10" name="Forme libre : forme 9">
            <a:extLst>
              <a:ext uri="{FF2B5EF4-FFF2-40B4-BE49-F238E27FC236}">
                <a16:creationId xmlns:a16="http://schemas.microsoft.com/office/drawing/2014/main" id="{70DA8B3A-3E31-4B87-AF5D-F5EDBD065727}"/>
              </a:ext>
            </a:extLst>
          </p:cNvPr>
          <p:cNvSpPr/>
          <p:nvPr/>
        </p:nvSpPr>
        <p:spPr>
          <a:xfrm>
            <a:off x="400594" y="1349829"/>
            <a:ext cx="2142309" cy="1654628"/>
          </a:xfrm>
          <a:custGeom>
            <a:avLst/>
            <a:gdLst>
              <a:gd name="connsiteX0" fmla="*/ 8709 w 2142309"/>
              <a:gd name="connsiteY0" fmla="*/ 296091 h 1654628"/>
              <a:gd name="connsiteX1" fmla="*/ 478972 w 2142309"/>
              <a:gd name="connsiteY1" fmla="*/ 0 h 1654628"/>
              <a:gd name="connsiteX2" fmla="*/ 1776549 w 2142309"/>
              <a:gd name="connsiteY2" fmla="*/ 17417 h 1654628"/>
              <a:gd name="connsiteX3" fmla="*/ 1828800 w 2142309"/>
              <a:gd name="connsiteY3" fmla="*/ 182880 h 1654628"/>
              <a:gd name="connsiteX4" fmla="*/ 2142309 w 2142309"/>
              <a:gd name="connsiteY4" fmla="*/ 252548 h 1654628"/>
              <a:gd name="connsiteX5" fmla="*/ 2142309 w 2142309"/>
              <a:gd name="connsiteY5" fmla="*/ 609600 h 1654628"/>
              <a:gd name="connsiteX6" fmla="*/ 2055223 w 2142309"/>
              <a:gd name="connsiteY6" fmla="*/ 836022 h 1654628"/>
              <a:gd name="connsiteX7" fmla="*/ 1654629 w 2142309"/>
              <a:gd name="connsiteY7" fmla="*/ 783771 h 1654628"/>
              <a:gd name="connsiteX8" fmla="*/ 1593669 w 2142309"/>
              <a:gd name="connsiteY8" fmla="*/ 1140822 h 1654628"/>
              <a:gd name="connsiteX9" fmla="*/ 1497875 w 2142309"/>
              <a:gd name="connsiteY9" fmla="*/ 1654628 h 1654628"/>
              <a:gd name="connsiteX10" fmla="*/ 809897 w 2142309"/>
              <a:gd name="connsiteY10" fmla="*/ 1654628 h 1654628"/>
              <a:gd name="connsiteX11" fmla="*/ 809897 w 2142309"/>
              <a:gd name="connsiteY11" fmla="*/ 1332411 h 1654628"/>
              <a:gd name="connsiteX12" fmla="*/ 409303 w 2142309"/>
              <a:gd name="connsiteY12" fmla="*/ 1297577 h 1654628"/>
              <a:gd name="connsiteX13" fmla="*/ 400595 w 2142309"/>
              <a:gd name="connsiteY13" fmla="*/ 975360 h 1654628"/>
              <a:gd name="connsiteX14" fmla="*/ 95795 w 2142309"/>
              <a:gd name="connsiteY14" fmla="*/ 870857 h 1654628"/>
              <a:gd name="connsiteX15" fmla="*/ 0 w 2142309"/>
              <a:gd name="connsiteY15" fmla="*/ 644434 h 1654628"/>
              <a:gd name="connsiteX16" fmla="*/ 8709 w 2142309"/>
              <a:gd name="connsiteY16" fmla="*/ 296091 h 165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2309" h="1654628">
                <a:moveTo>
                  <a:pt x="8709" y="296091"/>
                </a:moveTo>
                <a:lnTo>
                  <a:pt x="478972" y="0"/>
                </a:lnTo>
                <a:lnTo>
                  <a:pt x="1776549" y="17417"/>
                </a:lnTo>
                <a:lnTo>
                  <a:pt x="1828800" y="182880"/>
                </a:lnTo>
                <a:lnTo>
                  <a:pt x="2142309" y="252548"/>
                </a:lnTo>
                <a:lnTo>
                  <a:pt x="2142309" y="609600"/>
                </a:lnTo>
                <a:lnTo>
                  <a:pt x="2055223" y="836022"/>
                </a:lnTo>
                <a:lnTo>
                  <a:pt x="1654629" y="783771"/>
                </a:lnTo>
                <a:lnTo>
                  <a:pt x="1593669" y="1140822"/>
                </a:lnTo>
                <a:lnTo>
                  <a:pt x="1497875" y="1654628"/>
                </a:lnTo>
                <a:lnTo>
                  <a:pt x="809897" y="1654628"/>
                </a:lnTo>
                <a:lnTo>
                  <a:pt x="809897" y="1332411"/>
                </a:lnTo>
                <a:lnTo>
                  <a:pt x="409303" y="1297577"/>
                </a:lnTo>
                <a:lnTo>
                  <a:pt x="400595" y="975360"/>
                </a:lnTo>
                <a:lnTo>
                  <a:pt x="95795" y="870857"/>
                </a:lnTo>
                <a:lnTo>
                  <a:pt x="0" y="644434"/>
                </a:lnTo>
                <a:lnTo>
                  <a:pt x="8709" y="296091"/>
                </a:lnTo>
                <a:close/>
              </a:path>
            </a:pathLst>
          </a:custGeom>
          <a:solidFill>
            <a:schemeClr val="accent3">
              <a:lumMod val="50000"/>
            </a:schemeClr>
          </a:solidFill>
          <a:ln>
            <a:solidFill>
              <a:srgbClr val="DEFC9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èche : double flèche verticale 10">
            <a:extLst>
              <a:ext uri="{FF2B5EF4-FFF2-40B4-BE49-F238E27FC236}">
                <a16:creationId xmlns:a16="http://schemas.microsoft.com/office/drawing/2014/main" id="{DA04F803-7147-4374-A1D9-9969E33C8EEF}"/>
              </a:ext>
            </a:extLst>
          </p:cNvPr>
          <p:cNvSpPr/>
          <p:nvPr/>
        </p:nvSpPr>
        <p:spPr>
          <a:xfrm rot="16651685">
            <a:off x="2513764" y="1985062"/>
            <a:ext cx="484632" cy="1216152"/>
          </a:xfrm>
          <a:prstGeom prst="upDown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ZoneTexte 183">
            <a:extLst>
              <a:ext uri="{FF2B5EF4-FFF2-40B4-BE49-F238E27FC236}">
                <a16:creationId xmlns:a16="http://schemas.microsoft.com/office/drawing/2014/main" id="{701A68D9-CCF2-4C58-B0C4-3B7A3F083613}"/>
              </a:ext>
            </a:extLst>
          </p:cNvPr>
          <p:cNvSpPr txBox="1"/>
          <p:nvPr/>
        </p:nvSpPr>
        <p:spPr>
          <a:xfrm>
            <a:off x="483204" y="3065454"/>
            <a:ext cx="19770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t>Externalisations</a:t>
            </a:r>
          </a:p>
        </p:txBody>
      </p:sp>
      <p:sp>
        <p:nvSpPr>
          <p:cNvPr id="180" name="Titre 2">
            <a:extLst>
              <a:ext uri="{FF2B5EF4-FFF2-40B4-BE49-F238E27FC236}">
                <a16:creationId xmlns:a16="http://schemas.microsoft.com/office/drawing/2014/main" id="{9ED356DE-703A-4037-86B7-931A38007C5A}"/>
              </a:ext>
            </a:extLst>
          </p:cNvPr>
          <p:cNvSpPr>
            <a:spLocks noGrp="1"/>
          </p:cNvSpPr>
          <p:nvPr>
            <p:ph type="title"/>
          </p:nvPr>
        </p:nvSpPr>
        <p:spPr>
          <a:xfrm>
            <a:off x="1033978" y="230971"/>
            <a:ext cx="10319822" cy="995401"/>
          </a:xfrm>
        </p:spPr>
        <p:txBody>
          <a:bodyPr>
            <a:normAutofit/>
          </a:bodyPr>
          <a:lstStyle/>
          <a:p>
            <a:r>
              <a:rPr lang="fr-FR" dirty="0"/>
              <a:t>Niveau 1 : Autonomie</a:t>
            </a:r>
          </a:p>
        </p:txBody>
      </p:sp>
      <p:pic>
        <p:nvPicPr>
          <p:cNvPr id="3" name="Content Placeholder 3">
            <a:extLst>
              <a:ext uri="{FF2B5EF4-FFF2-40B4-BE49-F238E27FC236}">
                <a16:creationId xmlns:a16="http://schemas.microsoft.com/office/drawing/2014/main" id="{DDAB6077-0E87-4619-5C07-5F135010B7F6}"/>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13659163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Forme libre : forme 12">
            <a:extLst>
              <a:ext uri="{FF2B5EF4-FFF2-40B4-BE49-F238E27FC236}">
                <a16:creationId xmlns:a16="http://schemas.microsoft.com/office/drawing/2014/main" id="{165C0E9D-6B26-49F0-AFCA-D3C793C6DF57}"/>
              </a:ext>
            </a:extLst>
          </p:cNvPr>
          <p:cNvSpPr/>
          <p:nvPr/>
        </p:nvSpPr>
        <p:spPr>
          <a:xfrm>
            <a:off x="2949575" y="1318464"/>
            <a:ext cx="6292850" cy="4648200"/>
          </a:xfrm>
          <a:custGeom>
            <a:avLst/>
            <a:gdLst>
              <a:gd name="connsiteX0" fmla="*/ 317500 w 6292850"/>
              <a:gd name="connsiteY0" fmla="*/ 838200 h 4648200"/>
              <a:gd name="connsiteX1" fmla="*/ 234950 w 6292850"/>
              <a:gd name="connsiteY1" fmla="*/ 647700 h 4648200"/>
              <a:gd name="connsiteX2" fmla="*/ 361950 w 6292850"/>
              <a:gd name="connsiteY2" fmla="*/ 501650 h 4648200"/>
              <a:gd name="connsiteX3" fmla="*/ 565150 w 6292850"/>
              <a:gd name="connsiteY3" fmla="*/ 514350 h 4648200"/>
              <a:gd name="connsiteX4" fmla="*/ 666750 w 6292850"/>
              <a:gd name="connsiteY4" fmla="*/ 419100 h 4648200"/>
              <a:gd name="connsiteX5" fmla="*/ 660400 w 6292850"/>
              <a:gd name="connsiteY5" fmla="*/ 228600 h 4648200"/>
              <a:gd name="connsiteX6" fmla="*/ 800100 w 6292850"/>
              <a:gd name="connsiteY6" fmla="*/ 114300 h 4648200"/>
              <a:gd name="connsiteX7" fmla="*/ 984250 w 6292850"/>
              <a:gd name="connsiteY7" fmla="*/ 107950 h 4648200"/>
              <a:gd name="connsiteX8" fmla="*/ 1041400 w 6292850"/>
              <a:gd name="connsiteY8" fmla="*/ 0 h 4648200"/>
              <a:gd name="connsiteX9" fmla="*/ 1187450 w 6292850"/>
              <a:gd name="connsiteY9" fmla="*/ 6350 h 4648200"/>
              <a:gd name="connsiteX10" fmla="*/ 1352550 w 6292850"/>
              <a:gd name="connsiteY10" fmla="*/ 222250 h 4648200"/>
              <a:gd name="connsiteX11" fmla="*/ 1447800 w 6292850"/>
              <a:gd name="connsiteY11" fmla="*/ 146050 h 4648200"/>
              <a:gd name="connsiteX12" fmla="*/ 1530350 w 6292850"/>
              <a:gd name="connsiteY12" fmla="*/ 146050 h 4648200"/>
              <a:gd name="connsiteX13" fmla="*/ 1701800 w 6292850"/>
              <a:gd name="connsiteY13" fmla="*/ 228600 h 4648200"/>
              <a:gd name="connsiteX14" fmla="*/ 1866900 w 6292850"/>
              <a:gd name="connsiteY14" fmla="*/ 127000 h 4648200"/>
              <a:gd name="connsiteX15" fmla="*/ 2012950 w 6292850"/>
              <a:gd name="connsiteY15" fmla="*/ 450850 h 4648200"/>
              <a:gd name="connsiteX16" fmla="*/ 2209800 w 6292850"/>
              <a:gd name="connsiteY16" fmla="*/ 463550 h 4648200"/>
              <a:gd name="connsiteX17" fmla="*/ 2324100 w 6292850"/>
              <a:gd name="connsiteY17" fmla="*/ 590550 h 4648200"/>
              <a:gd name="connsiteX18" fmla="*/ 2317750 w 6292850"/>
              <a:gd name="connsiteY18" fmla="*/ 787400 h 4648200"/>
              <a:gd name="connsiteX19" fmla="*/ 2190750 w 6292850"/>
              <a:gd name="connsiteY19" fmla="*/ 901700 h 4648200"/>
              <a:gd name="connsiteX20" fmla="*/ 2197100 w 6292850"/>
              <a:gd name="connsiteY20" fmla="*/ 1022350 h 4648200"/>
              <a:gd name="connsiteX21" fmla="*/ 2330450 w 6292850"/>
              <a:gd name="connsiteY21" fmla="*/ 1073150 h 4648200"/>
              <a:gd name="connsiteX22" fmla="*/ 2730500 w 6292850"/>
              <a:gd name="connsiteY22" fmla="*/ 1073150 h 4648200"/>
              <a:gd name="connsiteX23" fmla="*/ 2832100 w 6292850"/>
              <a:gd name="connsiteY23" fmla="*/ 984250 h 4648200"/>
              <a:gd name="connsiteX24" fmla="*/ 2838450 w 6292850"/>
              <a:gd name="connsiteY24" fmla="*/ 850900 h 4648200"/>
              <a:gd name="connsiteX25" fmla="*/ 3111500 w 6292850"/>
              <a:gd name="connsiteY25" fmla="*/ 850900 h 4648200"/>
              <a:gd name="connsiteX26" fmla="*/ 3302000 w 6292850"/>
              <a:gd name="connsiteY26" fmla="*/ 1035050 h 4648200"/>
              <a:gd name="connsiteX27" fmla="*/ 3498850 w 6292850"/>
              <a:gd name="connsiteY27" fmla="*/ 444500 h 4648200"/>
              <a:gd name="connsiteX28" fmla="*/ 3543300 w 6292850"/>
              <a:gd name="connsiteY28" fmla="*/ 457200 h 4648200"/>
              <a:gd name="connsiteX29" fmla="*/ 3619500 w 6292850"/>
              <a:gd name="connsiteY29" fmla="*/ 495300 h 4648200"/>
              <a:gd name="connsiteX30" fmla="*/ 3771900 w 6292850"/>
              <a:gd name="connsiteY30" fmla="*/ 450850 h 4648200"/>
              <a:gd name="connsiteX31" fmla="*/ 4140200 w 6292850"/>
              <a:gd name="connsiteY31" fmla="*/ 863600 h 4648200"/>
              <a:gd name="connsiteX32" fmla="*/ 4324350 w 6292850"/>
              <a:gd name="connsiteY32" fmla="*/ 755650 h 4648200"/>
              <a:gd name="connsiteX33" fmla="*/ 4432300 w 6292850"/>
              <a:gd name="connsiteY33" fmla="*/ 869950 h 4648200"/>
              <a:gd name="connsiteX34" fmla="*/ 4635500 w 6292850"/>
              <a:gd name="connsiteY34" fmla="*/ 850900 h 4648200"/>
              <a:gd name="connsiteX35" fmla="*/ 4870450 w 6292850"/>
              <a:gd name="connsiteY35" fmla="*/ 584200 h 4648200"/>
              <a:gd name="connsiteX36" fmla="*/ 4953000 w 6292850"/>
              <a:gd name="connsiteY36" fmla="*/ 641350 h 4648200"/>
              <a:gd name="connsiteX37" fmla="*/ 4914900 w 6292850"/>
              <a:gd name="connsiteY37" fmla="*/ 857250 h 4648200"/>
              <a:gd name="connsiteX38" fmla="*/ 4743450 w 6292850"/>
              <a:gd name="connsiteY38" fmla="*/ 927100 h 4648200"/>
              <a:gd name="connsiteX39" fmla="*/ 4737100 w 6292850"/>
              <a:gd name="connsiteY39" fmla="*/ 1060450 h 4648200"/>
              <a:gd name="connsiteX40" fmla="*/ 4978400 w 6292850"/>
              <a:gd name="connsiteY40" fmla="*/ 1028700 h 4648200"/>
              <a:gd name="connsiteX41" fmla="*/ 5175250 w 6292850"/>
              <a:gd name="connsiteY41" fmla="*/ 857250 h 4648200"/>
              <a:gd name="connsiteX42" fmla="*/ 5111750 w 6292850"/>
              <a:gd name="connsiteY42" fmla="*/ 793750 h 4648200"/>
              <a:gd name="connsiteX43" fmla="*/ 5124450 w 6292850"/>
              <a:gd name="connsiteY43" fmla="*/ 723900 h 4648200"/>
              <a:gd name="connsiteX44" fmla="*/ 5187950 w 6292850"/>
              <a:gd name="connsiteY44" fmla="*/ 628650 h 4648200"/>
              <a:gd name="connsiteX45" fmla="*/ 5314950 w 6292850"/>
              <a:gd name="connsiteY45" fmla="*/ 641350 h 4648200"/>
              <a:gd name="connsiteX46" fmla="*/ 5416550 w 6292850"/>
              <a:gd name="connsiteY46" fmla="*/ 539750 h 4648200"/>
              <a:gd name="connsiteX47" fmla="*/ 5727700 w 6292850"/>
              <a:gd name="connsiteY47" fmla="*/ 552450 h 4648200"/>
              <a:gd name="connsiteX48" fmla="*/ 5708650 w 6292850"/>
              <a:gd name="connsiteY48" fmla="*/ 647700 h 4648200"/>
              <a:gd name="connsiteX49" fmla="*/ 5848350 w 6292850"/>
              <a:gd name="connsiteY49" fmla="*/ 749300 h 4648200"/>
              <a:gd name="connsiteX50" fmla="*/ 5753100 w 6292850"/>
              <a:gd name="connsiteY50" fmla="*/ 857250 h 4648200"/>
              <a:gd name="connsiteX51" fmla="*/ 5759450 w 6292850"/>
              <a:gd name="connsiteY51" fmla="*/ 1060450 h 4648200"/>
              <a:gd name="connsiteX52" fmla="*/ 5842000 w 6292850"/>
              <a:gd name="connsiteY52" fmla="*/ 1035050 h 4648200"/>
              <a:gd name="connsiteX53" fmla="*/ 5854700 w 6292850"/>
              <a:gd name="connsiteY53" fmla="*/ 1162050 h 4648200"/>
              <a:gd name="connsiteX54" fmla="*/ 5975350 w 6292850"/>
              <a:gd name="connsiteY54" fmla="*/ 1181100 h 4648200"/>
              <a:gd name="connsiteX55" fmla="*/ 6051550 w 6292850"/>
              <a:gd name="connsiteY55" fmla="*/ 1263650 h 4648200"/>
              <a:gd name="connsiteX56" fmla="*/ 6057900 w 6292850"/>
              <a:gd name="connsiteY56" fmla="*/ 1397000 h 4648200"/>
              <a:gd name="connsiteX57" fmla="*/ 5988050 w 6292850"/>
              <a:gd name="connsiteY57" fmla="*/ 1473200 h 4648200"/>
              <a:gd name="connsiteX58" fmla="*/ 5803900 w 6292850"/>
              <a:gd name="connsiteY58" fmla="*/ 1492250 h 4648200"/>
              <a:gd name="connsiteX59" fmla="*/ 5803900 w 6292850"/>
              <a:gd name="connsiteY59" fmla="*/ 1682750 h 4648200"/>
              <a:gd name="connsiteX60" fmla="*/ 5835650 w 6292850"/>
              <a:gd name="connsiteY60" fmla="*/ 1790700 h 4648200"/>
              <a:gd name="connsiteX61" fmla="*/ 6076950 w 6292850"/>
              <a:gd name="connsiteY61" fmla="*/ 1847850 h 4648200"/>
              <a:gd name="connsiteX62" fmla="*/ 6057900 w 6292850"/>
              <a:gd name="connsiteY62" fmla="*/ 2095500 h 4648200"/>
              <a:gd name="connsiteX63" fmla="*/ 6292850 w 6292850"/>
              <a:gd name="connsiteY63" fmla="*/ 2241550 h 4648200"/>
              <a:gd name="connsiteX64" fmla="*/ 6184900 w 6292850"/>
              <a:gd name="connsiteY64" fmla="*/ 2368550 h 4648200"/>
              <a:gd name="connsiteX65" fmla="*/ 6197600 w 6292850"/>
              <a:gd name="connsiteY65" fmla="*/ 2584450 h 4648200"/>
              <a:gd name="connsiteX66" fmla="*/ 6108700 w 6292850"/>
              <a:gd name="connsiteY66" fmla="*/ 2584450 h 4648200"/>
              <a:gd name="connsiteX67" fmla="*/ 5943600 w 6292850"/>
              <a:gd name="connsiteY67" fmla="*/ 2717800 h 4648200"/>
              <a:gd name="connsiteX68" fmla="*/ 5727700 w 6292850"/>
              <a:gd name="connsiteY68" fmla="*/ 2730500 h 4648200"/>
              <a:gd name="connsiteX69" fmla="*/ 5676900 w 6292850"/>
              <a:gd name="connsiteY69" fmla="*/ 2806700 h 4648200"/>
              <a:gd name="connsiteX70" fmla="*/ 5499100 w 6292850"/>
              <a:gd name="connsiteY70" fmla="*/ 2806700 h 4648200"/>
              <a:gd name="connsiteX71" fmla="*/ 5448300 w 6292850"/>
              <a:gd name="connsiteY71" fmla="*/ 2895600 h 4648200"/>
              <a:gd name="connsiteX72" fmla="*/ 5391150 w 6292850"/>
              <a:gd name="connsiteY72" fmla="*/ 2895600 h 4648200"/>
              <a:gd name="connsiteX73" fmla="*/ 5289550 w 6292850"/>
              <a:gd name="connsiteY73" fmla="*/ 2774950 h 4648200"/>
              <a:gd name="connsiteX74" fmla="*/ 5181600 w 6292850"/>
              <a:gd name="connsiteY74" fmla="*/ 2794000 h 4648200"/>
              <a:gd name="connsiteX75" fmla="*/ 5130800 w 6292850"/>
              <a:gd name="connsiteY75" fmla="*/ 3022600 h 4648200"/>
              <a:gd name="connsiteX76" fmla="*/ 5251450 w 6292850"/>
              <a:gd name="connsiteY76" fmla="*/ 3060700 h 4648200"/>
              <a:gd name="connsiteX77" fmla="*/ 5270500 w 6292850"/>
              <a:gd name="connsiteY77" fmla="*/ 3263900 h 4648200"/>
              <a:gd name="connsiteX78" fmla="*/ 5054600 w 6292850"/>
              <a:gd name="connsiteY78" fmla="*/ 3263900 h 4648200"/>
              <a:gd name="connsiteX79" fmla="*/ 4641850 w 6292850"/>
              <a:gd name="connsiteY79" fmla="*/ 3594100 h 4648200"/>
              <a:gd name="connsiteX80" fmla="*/ 4641850 w 6292850"/>
              <a:gd name="connsiteY80" fmla="*/ 3689350 h 4648200"/>
              <a:gd name="connsiteX81" fmla="*/ 4419600 w 6292850"/>
              <a:gd name="connsiteY81" fmla="*/ 3689350 h 4648200"/>
              <a:gd name="connsiteX82" fmla="*/ 4425950 w 6292850"/>
              <a:gd name="connsiteY82" fmla="*/ 3905250 h 4648200"/>
              <a:gd name="connsiteX83" fmla="*/ 4400550 w 6292850"/>
              <a:gd name="connsiteY83" fmla="*/ 3975100 h 4648200"/>
              <a:gd name="connsiteX84" fmla="*/ 4229100 w 6292850"/>
              <a:gd name="connsiteY84" fmla="*/ 3987800 h 4648200"/>
              <a:gd name="connsiteX85" fmla="*/ 4216400 w 6292850"/>
              <a:gd name="connsiteY85" fmla="*/ 4197350 h 4648200"/>
              <a:gd name="connsiteX86" fmla="*/ 4457700 w 6292850"/>
              <a:gd name="connsiteY86" fmla="*/ 4273550 h 4648200"/>
              <a:gd name="connsiteX87" fmla="*/ 4521200 w 6292850"/>
              <a:gd name="connsiteY87" fmla="*/ 4349750 h 4648200"/>
              <a:gd name="connsiteX88" fmla="*/ 4521200 w 6292850"/>
              <a:gd name="connsiteY88" fmla="*/ 4457700 h 4648200"/>
              <a:gd name="connsiteX89" fmla="*/ 4368800 w 6292850"/>
              <a:gd name="connsiteY89" fmla="*/ 4648200 h 4648200"/>
              <a:gd name="connsiteX90" fmla="*/ 3956050 w 6292850"/>
              <a:gd name="connsiteY90" fmla="*/ 4419600 h 4648200"/>
              <a:gd name="connsiteX91" fmla="*/ 3930650 w 6292850"/>
              <a:gd name="connsiteY91" fmla="*/ 4292600 h 4648200"/>
              <a:gd name="connsiteX92" fmla="*/ 3498850 w 6292850"/>
              <a:gd name="connsiteY92" fmla="*/ 4438650 h 4648200"/>
              <a:gd name="connsiteX93" fmla="*/ 3473450 w 6292850"/>
              <a:gd name="connsiteY93" fmla="*/ 4286250 h 4648200"/>
              <a:gd name="connsiteX94" fmla="*/ 2990850 w 6292850"/>
              <a:gd name="connsiteY94" fmla="*/ 4248150 h 4648200"/>
              <a:gd name="connsiteX95" fmla="*/ 2940050 w 6292850"/>
              <a:gd name="connsiteY95" fmla="*/ 4330700 h 4648200"/>
              <a:gd name="connsiteX96" fmla="*/ 2882900 w 6292850"/>
              <a:gd name="connsiteY96" fmla="*/ 4254500 h 4648200"/>
              <a:gd name="connsiteX97" fmla="*/ 2743200 w 6292850"/>
              <a:gd name="connsiteY97" fmla="*/ 4375150 h 4648200"/>
              <a:gd name="connsiteX98" fmla="*/ 2673350 w 6292850"/>
              <a:gd name="connsiteY98" fmla="*/ 4267200 h 4648200"/>
              <a:gd name="connsiteX99" fmla="*/ 2514600 w 6292850"/>
              <a:gd name="connsiteY99" fmla="*/ 4248150 h 4648200"/>
              <a:gd name="connsiteX100" fmla="*/ 2501900 w 6292850"/>
              <a:gd name="connsiteY100" fmla="*/ 4133850 h 4648200"/>
              <a:gd name="connsiteX101" fmla="*/ 2413000 w 6292850"/>
              <a:gd name="connsiteY101" fmla="*/ 4051300 h 4648200"/>
              <a:gd name="connsiteX102" fmla="*/ 2368550 w 6292850"/>
              <a:gd name="connsiteY102" fmla="*/ 3873500 h 4648200"/>
              <a:gd name="connsiteX103" fmla="*/ 2260600 w 6292850"/>
              <a:gd name="connsiteY103" fmla="*/ 3816350 h 4648200"/>
              <a:gd name="connsiteX104" fmla="*/ 2260600 w 6292850"/>
              <a:gd name="connsiteY104" fmla="*/ 3575050 h 4648200"/>
              <a:gd name="connsiteX105" fmla="*/ 1917700 w 6292850"/>
              <a:gd name="connsiteY105" fmla="*/ 3333750 h 4648200"/>
              <a:gd name="connsiteX106" fmla="*/ 1816100 w 6292850"/>
              <a:gd name="connsiteY106" fmla="*/ 3422650 h 4648200"/>
              <a:gd name="connsiteX107" fmla="*/ 1752600 w 6292850"/>
              <a:gd name="connsiteY107" fmla="*/ 3416300 h 4648200"/>
              <a:gd name="connsiteX108" fmla="*/ 1600200 w 6292850"/>
              <a:gd name="connsiteY108" fmla="*/ 3200400 h 4648200"/>
              <a:gd name="connsiteX109" fmla="*/ 1371600 w 6292850"/>
              <a:gd name="connsiteY109" fmla="*/ 3257550 h 4648200"/>
              <a:gd name="connsiteX110" fmla="*/ 1377950 w 6292850"/>
              <a:gd name="connsiteY110" fmla="*/ 3321050 h 4648200"/>
              <a:gd name="connsiteX111" fmla="*/ 1276350 w 6292850"/>
              <a:gd name="connsiteY111" fmla="*/ 3327400 h 4648200"/>
              <a:gd name="connsiteX112" fmla="*/ 1130300 w 6292850"/>
              <a:gd name="connsiteY112" fmla="*/ 3689350 h 4648200"/>
              <a:gd name="connsiteX113" fmla="*/ 965200 w 6292850"/>
              <a:gd name="connsiteY113" fmla="*/ 3371850 h 4648200"/>
              <a:gd name="connsiteX114" fmla="*/ 895350 w 6292850"/>
              <a:gd name="connsiteY114" fmla="*/ 3352800 h 4648200"/>
              <a:gd name="connsiteX115" fmla="*/ 850900 w 6292850"/>
              <a:gd name="connsiteY115" fmla="*/ 3327400 h 4648200"/>
              <a:gd name="connsiteX116" fmla="*/ 812800 w 6292850"/>
              <a:gd name="connsiteY116" fmla="*/ 3276600 h 4648200"/>
              <a:gd name="connsiteX117" fmla="*/ 609600 w 6292850"/>
              <a:gd name="connsiteY117" fmla="*/ 3422650 h 4648200"/>
              <a:gd name="connsiteX118" fmla="*/ 615950 w 6292850"/>
              <a:gd name="connsiteY118" fmla="*/ 3479800 h 4648200"/>
              <a:gd name="connsiteX119" fmla="*/ 622300 w 6292850"/>
              <a:gd name="connsiteY119" fmla="*/ 3556000 h 4648200"/>
              <a:gd name="connsiteX120" fmla="*/ 463550 w 6292850"/>
              <a:gd name="connsiteY120" fmla="*/ 3752850 h 4648200"/>
              <a:gd name="connsiteX121" fmla="*/ 152400 w 6292850"/>
              <a:gd name="connsiteY121" fmla="*/ 3765550 h 4648200"/>
              <a:gd name="connsiteX122" fmla="*/ 69850 w 6292850"/>
              <a:gd name="connsiteY122" fmla="*/ 3695700 h 4648200"/>
              <a:gd name="connsiteX123" fmla="*/ 57150 w 6292850"/>
              <a:gd name="connsiteY123" fmla="*/ 3467100 h 4648200"/>
              <a:gd name="connsiteX124" fmla="*/ 0 w 6292850"/>
              <a:gd name="connsiteY124" fmla="*/ 3200400 h 4648200"/>
              <a:gd name="connsiteX125" fmla="*/ 171450 w 6292850"/>
              <a:gd name="connsiteY125" fmla="*/ 2876550 h 4648200"/>
              <a:gd name="connsiteX126" fmla="*/ 177800 w 6292850"/>
              <a:gd name="connsiteY126" fmla="*/ 2749550 h 4648200"/>
              <a:gd name="connsiteX127" fmla="*/ 368300 w 6292850"/>
              <a:gd name="connsiteY127" fmla="*/ 2552700 h 4648200"/>
              <a:gd name="connsiteX128" fmla="*/ 508000 w 6292850"/>
              <a:gd name="connsiteY128" fmla="*/ 2489200 h 4648200"/>
              <a:gd name="connsiteX129" fmla="*/ 520700 w 6292850"/>
              <a:gd name="connsiteY129" fmla="*/ 2184400 h 4648200"/>
              <a:gd name="connsiteX130" fmla="*/ 469900 w 6292850"/>
              <a:gd name="connsiteY130" fmla="*/ 2139950 h 4648200"/>
              <a:gd name="connsiteX131" fmla="*/ 622300 w 6292850"/>
              <a:gd name="connsiteY131" fmla="*/ 2000250 h 4648200"/>
              <a:gd name="connsiteX132" fmla="*/ 400050 w 6292850"/>
              <a:gd name="connsiteY132" fmla="*/ 1714500 h 4648200"/>
              <a:gd name="connsiteX133" fmla="*/ 647700 w 6292850"/>
              <a:gd name="connsiteY133" fmla="*/ 1454150 h 4648200"/>
              <a:gd name="connsiteX134" fmla="*/ 654050 w 6292850"/>
              <a:gd name="connsiteY134" fmla="*/ 1308100 h 4648200"/>
              <a:gd name="connsiteX135" fmla="*/ 603250 w 6292850"/>
              <a:gd name="connsiteY135" fmla="*/ 1155700 h 4648200"/>
              <a:gd name="connsiteX136" fmla="*/ 412750 w 6292850"/>
              <a:gd name="connsiteY136" fmla="*/ 831850 h 4648200"/>
              <a:gd name="connsiteX137" fmla="*/ 317500 w 6292850"/>
              <a:gd name="connsiteY137" fmla="*/ 83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292850" h="4648200">
                <a:moveTo>
                  <a:pt x="317500" y="838200"/>
                </a:moveTo>
                <a:lnTo>
                  <a:pt x="234950" y="647700"/>
                </a:lnTo>
                <a:lnTo>
                  <a:pt x="361950" y="501650"/>
                </a:lnTo>
                <a:lnTo>
                  <a:pt x="565150" y="514350"/>
                </a:lnTo>
                <a:lnTo>
                  <a:pt x="666750" y="419100"/>
                </a:lnTo>
                <a:lnTo>
                  <a:pt x="660400" y="228600"/>
                </a:lnTo>
                <a:lnTo>
                  <a:pt x="800100" y="114300"/>
                </a:lnTo>
                <a:lnTo>
                  <a:pt x="984250" y="107950"/>
                </a:lnTo>
                <a:lnTo>
                  <a:pt x="1041400" y="0"/>
                </a:lnTo>
                <a:lnTo>
                  <a:pt x="1187450" y="6350"/>
                </a:lnTo>
                <a:lnTo>
                  <a:pt x="1352550" y="222250"/>
                </a:lnTo>
                <a:lnTo>
                  <a:pt x="1447800" y="146050"/>
                </a:lnTo>
                <a:lnTo>
                  <a:pt x="1530350" y="146050"/>
                </a:lnTo>
                <a:lnTo>
                  <a:pt x="1701800" y="228600"/>
                </a:lnTo>
                <a:lnTo>
                  <a:pt x="1866900" y="127000"/>
                </a:lnTo>
                <a:lnTo>
                  <a:pt x="2012950" y="450850"/>
                </a:lnTo>
                <a:lnTo>
                  <a:pt x="2209800" y="463550"/>
                </a:lnTo>
                <a:lnTo>
                  <a:pt x="2324100" y="590550"/>
                </a:lnTo>
                <a:lnTo>
                  <a:pt x="2317750" y="787400"/>
                </a:lnTo>
                <a:lnTo>
                  <a:pt x="2190750" y="901700"/>
                </a:lnTo>
                <a:lnTo>
                  <a:pt x="2197100" y="1022350"/>
                </a:lnTo>
                <a:lnTo>
                  <a:pt x="2330450" y="1073150"/>
                </a:lnTo>
                <a:lnTo>
                  <a:pt x="2730500" y="1073150"/>
                </a:lnTo>
                <a:lnTo>
                  <a:pt x="2832100" y="984250"/>
                </a:lnTo>
                <a:lnTo>
                  <a:pt x="2838450" y="850900"/>
                </a:lnTo>
                <a:lnTo>
                  <a:pt x="3111500" y="850900"/>
                </a:lnTo>
                <a:lnTo>
                  <a:pt x="3302000" y="1035050"/>
                </a:lnTo>
                <a:lnTo>
                  <a:pt x="3498850" y="444500"/>
                </a:lnTo>
                <a:lnTo>
                  <a:pt x="3543300" y="457200"/>
                </a:lnTo>
                <a:lnTo>
                  <a:pt x="3619500" y="495300"/>
                </a:lnTo>
                <a:lnTo>
                  <a:pt x="3771900" y="450850"/>
                </a:lnTo>
                <a:lnTo>
                  <a:pt x="4140200" y="863600"/>
                </a:lnTo>
                <a:lnTo>
                  <a:pt x="4324350" y="755650"/>
                </a:lnTo>
                <a:lnTo>
                  <a:pt x="4432300" y="869950"/>
                </a:lnTo>
                <a:lnTo>
                  <a:pt x="4635500" y="850900"/>
                </a:lnTo>
                <a:lnTo>
                  <a:pt x="4870450" y="584200"/>
                </a:lnTo>
                <a:lnTo>
                  <a:pt x="4953000" y="641350"/>
                </a:lnTo>
                <a:lnTo>
                  <a:pt x="4914900" y="857250"/>
                </a:lnTo>
                <a:lnTo>
                  <a:pt x="4743450" y="927100"/>
                </a:lnTo>
                <a:lnTo>
                  <a:pt x="4737100" y="1060450"/>
                </a:lnTo>
                <a:lnTo>
                  <a:pt x="4978400" y="1028700"/>
                </a:lnTo>
                <a:lnTo>
                  <a:pt x="5175250" y="857250"/>
                </a:lnTo>
                <a:lnTo>
                  <a:pt x="5111750" y="793750"/>
                </a:lnTo>
                <a:lnTo>
                  <a:pt x="5124450" y="723900"/>
                </a:lnTo>
                <a:lnTo>
                  <a:pt x="5187950" y="628650"/>
                </a:lnTo>
                <a:lnTo>
                  <a:pt x="5314950" y="641350"/>
                </a:lnTo>
                <a:lnTo>
                  <a:pt x="5416550" y="539750"/>
                </a:lnTo>
                <a:lnTo>
                  <a:pt x="5727700" y="552450"/>
                </a:lnTo>
                <a:lnTo>
                  <a:pt x="5708650" y="647700"/>
                </a:lnTo>
                <a:lnTo>
                  <a:pt x="5848350" y="749300"/>
                </a:lnTo>
                <a:lnTo>
                  <a:pt x="5753100" y="857250"/>
                </a:lnTo>
                <a:lnTo>
                  <a:pt x="5759450" y="1060450"/>
                </a:lnTo>
                <a:lnTo>
                  <a:pt x="5842000" y="1035050"/>
                </a:lnTo>
                <a:lnTo>
                  <a:pt x="5854700" y="1162050"/>
                </a:lnTo>
                <a:lnTo>
                  <a:pt x="5975350" y="1181100"/>
                </a:lnTo>
                <a:lnTo>
                  <a:pt x="6051550" y="1263650"/>
                </a:lnTo>
                <a:lnTo>
                  <a:pt x="6057900" y="1397000"/>
                </a:lnTo>
                <a:lnTo>
                  <a:pt x="5988050" y="1473200"/>
                </a:lnTo>
                <a:lnTo>
                  <a:pt x="5803900" y="1492250"/>
                </a:lnTo>
                <a:lnTo>
                  <a:pt x="5803900" y="1682750"/>
                </a:lnTo>
                <a:lnTo>
                  <a:pt x="5835650" y="1790700"/>
                </a:lnTo>
                <a:lnTo>
                  <a:pt x="6076950" y="1847850"/>
                </a:lnTo>
                <a:lnTo>
                  <a:pt x="6057900" y="2095500"/>
                </a:lnTo>
                <a:lnTo>
                  <a:pt x="6292850" y="2241550"/>
                </a:lnTo>
                <a:lnTo>
                  <a:pt x="6184900" y="2368550"/>
                </a:lnTo>
                <a:lnTo>
                  <a:pt x="6197600" y="2584450"/>
                </a:lnTo>
                <a:lnTo>
                  <a:pt x="6108700" y="2584450"/>
                </a:lnTo>
                <a:lnTo>
                  <a:pt x="5943600" y="2717800"/>
                </a:lnTo>
                <a:lnTo>
                  <a:pt x="5727700" y="2730500"/>
                </a:lnTo>
                <a:lnTo>
                  <a:pt x="5676900" y="2806700"/>
                </a:lnTo>
                <a:lnTo>
                  <a:pt x="5499100" y="2806700"/>
                </a:lnTo>
                <a:lnTo>
                  <a:pt x="5448300" y="2895600"/>
                </a:lnTo>
                <a:lnTo>
                  <a:pt x="5391150" y="2895600"/>
                </a:lnTo>
                <a:lnTo>
                  <a:pt x="5289550" y="2774950"/>
                </a:lnTo>
                <a:lnTo>
                  <a:pt x="5181600" y="2794000"/>
                </a:lnTo>
                <a:lnTo>
                  <a:pt x="5130800" y="3022600"/>
                </a:lnTo>
                <a:lnTo>
                  <a:pt x="5251450" y="3060700"/>
                </a:lnTo>
                <a:lnTo>
                  <a:pt x="5270500" y="3263900"/>
                </a:lnTo>
                <a:lnTo>
                  <a:pt x="5054600" y="3263900"/>
                </a:lnTo>
                <a:lnTo>
                  <a:pt x="4641850" y="3594100"/>
                </a:lnTo>
                <a:lnTo>
                  <a:pt x="4641850" y="3689350"/>
                </a:lnTo>
                <a:lnTo>
                  <a:pt x="4419600" y="3689350"/>
                </a:lnTo>
                <a:lnTo>
                  <a:pt x="4425950" y="3905250"/>
                </a:lnTo>
                <a:lnTo>
                  <a:pt x="4400550" y="3975100"/>
                </a:lnTo>
                <a:lnTo>
                  <a:pt x="4229100" y="3987800"/>
                </a:lnTo>
                <a:lnTo>
                  <a:pt x="4216400" y="4197350"/>
                </a:lnTo>
                <a:lnTo>
                  <a:pt x="4457700" y="4273550"/>
                </a:lnTo>
                <a:lnTo>
                  <a:pt x="4521200" y="4349750"/>
                </a:lnTo>
                <a:lnTo>
                  <a:pt x="4521200" y="4457700"/>
                </a:lnTo>
                <a:lnTo>
                  <a:pt x="4368800" y="4648200"/>
                </a:lnTo>
                <a:lnTo>
                  <a:pt x="3956050" y="4419600"/>
                </a:lnTo>
                <a:lnTo>
                  <a:pt x="3930650" y="4292600"/>
                </a:lnTo>
                <a:lnTo>
                  <a:pt x="3498850" y="4438650"/>
                </a:lnTo>
                <a:lnTo>
                  <a:pt x="3473450" y="4286250"/>
                </a:lnTo>
                <a:lnTo>
                  <a:pt x="2990850" y="4248150"/>
                </a:lnTo>
                <a:lnTo>
                  <a:pt x="2940050" y="4330700"/>
                </a:lnTo>
                <a:lnTo>
                  <a:pt x="2882900" y="4254500"/>
                </a:lnTo>
                <a:lnTo>
                  <a:pt x="2743200" y="4375150"/>
                </a:lnTo>
                <a:lnTo>
                  <a:pt x="2673350" y="4267200"/>
                </a:lnTo>
                <a:lnTo>
                  <a:pt x="2514600" y="4248150"/>
                </a:lnTo>
                <a:lnTo>
                  <a:pt x="2501900" y="4133850"/>
                </a:lnTo>
                <a:lnTo>
                  <a:pt x="2413000" y="4051300"/>
                </a:lnTo>
                <a:lnTo>
                  <a:pt x="2368550" y="3873500"/>
                </a:lnTo>
                <a:lnTo>
                  <a:pt x="2260600" y="3816350"/>
                </a:lnTo>
                <a:lnTo>
                  <a:pt x="2260600" y="3575050"/>
                </a:lnTo>
                <a:lnTo>
                  <a:pt x="1917700" y="3333750"/>
                </a:lnTo>
                <a:lnTo>
                  <a:pt x="1816100" y="3422650"/>
                </a:lnTo>
                <a:lnTo>
                  <a:pt x="1752600" y="3416300"/>
                </a:lnTo>
                <a:lnTo>
                  <a:pt x="1600200" y="3200400"/>
                </a:lnTo>
                <a:lnTo>
                  <a:pt x="1371600" y="3257550"/>
                </a:lnTo>
                <a:lnTo>
                  <a:pt x="1377950" y="3321050"/>
                </a:lnTo>
                <a:lnTo>
                  <a:pt x="1276350" y="3327400"/>
                </a:lnTo>
                <a:lnTo>
                  <a:pt x="1130300" y="3689350"/>
                </a:lnTo>
                <a:lnTo>
                  <a:pt x="965200" y="3371850"/>
                </a:lnTo>
                <a:lnTo>
                  <a:pt x="895350" y="3352800"/>
                </a:lnTo>
                <a:lnTo>
                  <a:pt x="850900" y="3327400"/>
                </a:lnTo>
                <a:lnTo>
                  <a:pt x="812800" y="3276600"/>
                </a:lnTo>
                <a:lnTo>
                  <a:pt x="609600" y="3422650"/>
                </a:lnTo>
                <a:lnTo>
                  <a:pt x="615950" y="3479800"/>
                </a:lnTo>
                <a:lnTo>
                  <a:pt x="622300" y="3556000"/>
                </a:lnTo>
                <a:lnTo>
                  <a:pt x="463550" y="3752850"/>
                </a:lnTo>
                <a:lnTo>
                  <a:pt x="152400" y="3765550"/>
                </a:lnTo>
                <a:lnTo>
                  <a:pt x="69850" y="3695700"/>
                </a:lnTo>
                <a:lnTo>
                  <a:pt x="57150" y="3467100"/>
                </a:lnTo>
                <a:lnTo>
                  <a:pt x="0" y="3200400"/>
                </a:lnTo>
                <a:lnTo>
                  <a:pt x="171450" y="2876550"/>
                </a:lnTo>
                <a:lnTo>
                  <a:pt x="177800" y="2749550"/>
                </a:lnTo>
                <a:lnTo>
                  <a:pt x="368300" y="2552700"/>
                </a:lnTo>
                <a:lnTo>
                  <a:pt x="508000" y="2489200"/>
                </a:lnTo>
                <a:lnTo>
                  <a:pt x="520700" y="2184400"/>
                </a:lnTo>
                <a:lnTo>
                  <a:pt x="469900" y="2139950"/>
                </a:lnTo>
                <a:lnTo>
                  <a:pt x="622300" y="2000250"/>
                </a:lnTo>
                <a:lnTo>
                  <a:pt x="400050" y="1714500"/>
                </a:lnTo>
                <a:lnTo>
                  <a:pt x="647700" y="1454150"/>
                </a:lnTo>
                <a:lnTo>
                  <a:pt x="654050" y="1308100"/>
                </a:lnTo>
                <a:lnTo>
                  <a:pt x="603250" y="1155700"/>
                </a:lnTo>
                <a:lnTo>
                  <a:pt x="412750" y="831850"/>
                </a:lnTo>
                <a:lnTo>
                  <a:pt x="317500" y="838200"/>
                </a:lnTo>
                <a:close/>
              </a:path>
            </a:pathLst>
          </a:custGeom>
          <a:no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re 2">
            <a:extLst>
              <a:ext uri="{FF2B5EF4-FFF2-40B4-BE49-F238E27FC236}">
                <a16:creationId xmlns:a16="http://schemas.microsoft.com/office/drawing/2014/main" id="{BA14E72A-D4C6-42C6-978C-E21B24D6577D}"/>
              </a:ext>
            </a:extLst>
          </p:cNvPr>
          <p:cNvSpPr>
            <a:spLocks noGrp="1"/>
          </p:cNvSpPr>
          <p:nvPr>
            <p:ph type="title"/>
          </p:nvPr>
        </p:nvSpPr>
        <p:spPr/>
        <p:txBody>
          <a:bodyPr/>
          <a:lstStyle/>
          <a:p>
            <a:r>
              <a:rPr lang="fr-FR" dirty="0"/>
              <a:t>Flux territoriaux liés aux élevages porcins</a:t>
            </a:r>
          </a:p>
        </p:txBody>
      </p:sp>
      <p:sp>
        <p:nvSpPr>
          <p:cNvPr id="180" name="Flèche : droite 179">
            <a:extLst>
              <a:ext uri="{FF2B5EF4-FFF2-40B4-BE49-F238E27FC236}">
                <a16:creationId xmlns:a16="http://schemas.microsoft.com/office/drawing/2014/main" id="{B14C858D-7775-4C59-A37F-456F8F68402C}"/>
              </a:ext>
            </a:extLst>
          </p:cNvPr>
          <p:cNvSpPr/>
          <p:nvPr/>
        </p:nvSpPr>
        <p:spPr>
          <a:xfrm>
            <a:off x="2239602" y="2751589"/>
            <a:ext cx="978408" cy="48463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ZoneTexte 184">
            <a:extLst>
              <a:ext uri="{FF2B5EF4-FFF2-40B4-BE49-F238E27FC236}">
                <a16:creationId xmlns:a16="http://schemas.microsoft.com/office/drawing/2014/main" id="{8006C9D2-A5D5-485D-A3B9-1E36F51E17EE}"/>
              </a:ext>
            </a:extLst>
          </p:cNvPr>
          <p:cNvSpPr txBox="1"/>
          <p:nvPr/>
        </p:nvSpPr>
        <p:spPr>
          <a:xfrm>
            <a:off x="293229" y="2624156"/>
            <a:ext cx="1909713"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Aliments du bétail pour la filière porcine régionale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6" name="Flèche : droite 185">
            <a:extLst>
              <a:ext uri="{FF2B5EF4-FFF2-40B4-BE49-F238E27FC236}">
                <a16:creationId xmlns:a16="http://schemas.microsoft.com/office/drawing/2014/main" id="{F47B5C1E-A7DA-485B-B3D4-9AFF686B3F2C}"/>
              </a:ext>
            </a:extLst>
          </p:cNvPr>
          <p:cNvSpPr/>
          <p:nvPr/>
        </p:nvSpPr>
        <p:spPr>
          <a:xfrm>
            <a:off x="2239602" y="1859906"/>
            <a:ext cx="978408" cy="48463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ZoneTexte 186">
            <a:extLst>
              <a:ext uri="{FF2B5EF4-FFF2-40B4-BE49-F238E27FC236}">
                <a16:creationId xmlns:a16="http://schemas.microsoft.com/office/drawing/2014/main" id="{6DFC353F-EB20-4171-9F3B-E015ACC25623}"/>
              </a:ext>
            </a:extLst>
          </p:cNvPr>
          <p:cNvSpPr txBox="1"/>
          <p:nvPr/>
        </p:nvSpPr>
        <p:spPr>
          <a:xfrm>
            <a:off x="317670" y="1735518"/>
            <a:ext cx="1838339"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MP aliments du bétail pour la filière porcine régionale</a:t>
            </a:r>
          </a:p>
        </p:txBody>
      </p:sp>
      <p:sp>
        <p:nvSpPr>
          <p:cNvPr id="188" name="Flèche : droite 187">
            <a:extLst>
              <a:ext uri="{FF2B5EF4-FFF2-40B4-BE49-F238E27FC236}">
                <a16:creationId xmlns:a16="http://schemas.microsoft.com/office/drawing/2014/main" id="{0CD2A2EB-4FDF-4B4B-A8F2-3C4B0907EA18}"/>
              </a:ext>
            </a:extLst>
          </p:cNvPr>
          <p:cNvSpPr/>
          <p:nvPr/>
        </p:nvSpPr>
        <p:spPr>
          <a:xfrm>
            <a:off x="2239602" y="3482830"/>
            <a:ext cx="978408" cy="48463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ZoneTexte 188">
            <a:extLst>
              <a:ext uri="{FF2B5EF4-FFF2-40B4-BE49-F238E27FC236}">
                <a16:creationId xmlns:a16="http://schemas.microsoft.com/office/drawing/2014/main" id="{C42E6911-0753-41A9-9141-33DEEF421CD4}"/>
              </a:ext>
            </a:extLst>
          </p:cNvPr>
          <p:cNvSpPr txBox="1"/>
          <p:nvPr/>
        </p:nvSpPr>
        <p:spPr>
          <a:xfrm>
            <a:off x="837630" y="3455682"/>
            <a:ext cx="131837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Cochettes, porcelets</a:t>
            </a:r>
          </a:p>
        </p:txBody>
      </p:sp>
      <p:sp>
        <p:nvSpPr>
          <p:cNvPr id="190" name="Flèche : droite 189">
            <a:extLst>
              <a:ext uri="{FF2B5EF4-FFF2-40B4-BE49-F238E27FC236}">
                <a16:creationId xmlns:a16="http://schemas.microsoft.com/office/drawing/2014/main" id="{037B4ABE-8F6B-4759-B91F-53CCD52E8CA3}"/>
              </a:ext>
            </a:extLst>
          </p:cNvPr>
          <p:cNvSpPr/>
          <p:nvPr/>
        </p:nvSpPr>
        <p:spPr>
          <a:xfrm>
            <a:off x="2236712" y="4228511"/>
            <a:ext cx="978408" cy="48463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ZoneTexte 190">
            <a:extLst>
              <a:ext uri="{FF2B5EF4-FFF2-40B4-BE49-F238E27FC236}">
                <a16:creationId xmlns:a16="http://schemas.microsoft.com/office/drawing/2014/main" id="{FBE1557A-1F02-49CB-A6F3-57AB2FCE4924}"/>
              </a:ext>
            </a:extLst>
          </p:cNvPr>
          <p:cNvSpPr txBox="1"/>
          <p:nvPr/>
        </p:nvSpPr>
        <p:spPr>
          <a:xfrm>
            <a:off x="0" y="4127008"/>
            <a:ext cx="2209282"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Engrais de la SAU dédiée à l’alimentation animale porcine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2" name="ZoneTexte 191">
            <a:extLst>
              <a:ext uri="{FF2B5EF4-FFF2-40B4-BE49-F238E27FC236}">
                <a16:creationId xmlns:a16="http://schemas.microsoft.com/office/drawing/2014/main" id="{64367D31-D026-4A9F-B0FB-3259119C243D}"/>
              </a:ext>
            </a:extLst>
          </p:cNvPr>
          <p:cNvSpPr txBox="1"/>
          <p:nvPr/>
        </p:nvSpPr>
        <p:spPr>
          <a:xfrm>
            <a:off x="849909" y="5183278"/>
            <a:ext cx="238643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Intrants sur le territoire pour la filière porcine</a:t>
            </a:r>
          </a:p>
        </p:txBody>
      </p:sp>
      <p:sp>
        <p:nvSpPr>
          <p:cNvPr id="193" name="Flèche : droite 192">
            <a:extLst>
              <a:ext uri="{FF2B5EF4-FFF2-40B4-BE49-F238E27FC236}">
                <a16:creationId xmlns:a16="http://schemas.microsoft.com/office/drawing/2014/main" id="{6B157081-008D-4B1B-8929-2DC962EE1376}"/>
              </a:ext>
            </a:extLst>
          </p:cNvPr>
          <p:cNvSpPr/>
          <p:nvPr/>
        </p:nvSpPr>
        <p:spPr>
          <a:xfrm>
            <a:off x="9413234" y="2811538"/>
            <a:ext cx="978408" cy="48463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ZoneTexte 193">
            <a:extLst>
              <a:ext uri="{FF2B5EF4-FFF2-40B4-BE49-F238E27FC236}">
                <a16:creationId xmlns:a16="http://schemas.microsoft.com/office/drawing/2014/main" id="{AAB055C4-1848-41D1-A79D-F22A17E8032C}"/>
              </a:ext>
            </a:extLst>
          </p:cNvPr>
          <p:cNvSpPr txBox="1"/>
          <p:nvPr/>
        </p:nvSpPr>
        <p:spPr>
          <a:xfrm>
            <a:off x="10362917" y="2890584"/>
            <a:ext cx="1451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Animaux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Flèche : droite 194">
            <a:extLst>
              <a:ext uri="{FF2B5EF4-FFF2-40B4-BE49-F238E27FC236}">
                <a16:creationId xmlns:a16="http://schemas.microsoft.com/office/drawing/2014/main" id="{F29F3D9B-B67A-4072-9FA5-A435DD556ECA}"/>
              </a:ext>
            </a:extLst>
          </p:cNvPr>
          <p:cNvSpPr/>
          <p:nvPr/>
        </p:nvSpPr>
        <p:spPr>
          <a:xfrm>
            <a:off x="9418649" y="3449082"/>
            <a:ext cx="978408" cy="48463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ZoneTexte 195">
            <a:extLst>
              <a:ext uri="{FF2B5EF4-FFF2-40B4-BE49-F238E27FC236}">
                <a16:creationId xmlns:a16="http://schemas.microsoft.com/office/drawing/2014/main" id="{046688FA-67C7-4183-A779-6F2DF75FB927}"/>
              </a:ext>
            </a:extLst>
          </p:cNvPr>
          <p:cNvSpPr txBox="1"/>
          <p:nvPr/>
        </p:nvSpPr>
        <p:spPr>
          <a:xfrm>
            <a:off x="10433717" y="3454920"/>
            <a:ext cx="1451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Effluents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7" name="ZoneTexte 196">
            <a:extLst>
              <a:ext uri="{FF2B5EF4-FFF2-40B4-BE49-F238E27FC236}">
                <a16:creationId xmlns:a16="http://schemas.microsoft.com/office/drawing/2014/main" id="{2C3B08C7-9CA5-495C-A18B-BD48293D8980}"/>
              </a:ext>
            </a:extLst>
          </p:cNvPr>
          <p:cNvSpPr txBox="1"/>
          <p:nvPr/>
        </p:nvSpPr>
        <p:spPr>
          <a:xfrm>
            <a:off x="9242425" y="5081115"/>
            <a:ext cx="238643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Sortants du territoire provenant de la filière porcine</a:t>
            </a:r>
          </a:p>
        </p:txBody>
      </p:sp>
      <p:sp>
        <p:nvSpPr>
          <p:cNvPr id="198" name="Flèche : droite 197">
            <a:extLst>
              <a:ext uri="{FF2B5EF4-FFF2-40B4-BE49-F238E27FC236}">
                <a16:creationId xmlns:a16="http://schemas.microsoft.com/office/drawing/2014/main" id="{F163B4A2-9A20-4ABA-90D8-25AE77D070F3}"/>
              </a:ext>
            </a:extLst>
          </p:cNvPr>
          <p:cNvSpPr/>
          <p:nvPr/>
        </p:nvSpPr>
        <p:spPr>
          <a:xfrm rot="16200000">
            <a:off x="5774412" y="1830931"/>
            <a:ext cx="641663" cy="484632"/>
          </a:xfrm>
          <a:prstGeom prst="rightArrow">
            <a:avLst/>
          </a:prstGeom>
          <a:solidFill>
            <a:schemeClr val="accent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ZoneTexte 198">
            <a:extLst>
              <a:ext uri="{FF2B5EF4-FFF2-40B4-BE49-F238E27FC236}">
                <a16:creationId xmlns:a16="http://schemas.microsoft.com/office/drawing/2014/main" id="{C6E920F7-6283-4079-831A-1E5C2FF46CD0}"/>
              </a:ext>
            </a:extLst>
          </p:cNvPr>
          <p:cNvSpPr txBox="1"/>
          <p:nvPr/>
        </p:nvSpPr>
        <p:spPr>
          <a:xfrm>
            <a:off x="5431006" y="1038862"/>
            <a:ext cx="22794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Pertes vers l’environnement (émissions gazeuses…)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00" name="Groupe 199">
            <a:extLst>
              <a:ext uri="{FF2B5EF4-FFF2-40B4-BE49-F238E27FC236}">
                <a16:creationId xmlns:a16="http://schemas.microsoft.com/office/drawing/2014/main" id="{C654AE39-4771-4142-B941-5E4478F21729}"/>
              </a:ext>
            </a:extLst>
          </p:cNvPr>
          <p:cNvGrpSpPr/>
          <p:nvPr/>
        </p:nvGrpSpPr>
        <p:grpSpPr>
          <a:xfrm>
            <a:off x="6295218" y="3551223"/>
            <a:ext cx="1035221" cy="384175"/>
            <a:chOff x="8170817" y="4815840"/>
            <a:chExt cx="2590800" cy="721936"/>
          </a:xfrm>
        </p:grpSpPr>
        <p:sp>
          <p:nvSpPr>
            <p:cNvPr id="201" name="AutoShape 2">
              <a:extLst>
                <a:ext uri="{FF2B5EF4-FFF2-40B4-BE49-F238E27FC236}">
                  <a16:creationId xmlns:a16="http://schemas.microsoft.com/office/drawing/2014/main" id="{87684453-1B00-4440-B3FE-BF41582682EB}"/>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orme libre : forme 201">
              <a:extLst>
                <a:ext uri="{FF2B5EF4-FFF2-40B4-BE49-F238E27FC236}">
                  <a16:creationId xmlns:a16="http://schemas.microsoft.com/office/drawing/2014/main" id="{32ACB3B8-12CD-4C54-BD82-14095CBAA538}"/>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3" name="Group 6">
              <a:extLst>
                <a:ext uri="{FF2B5EF4-FFF2-40B4-BE49-F238E27FC236}">
                  <a16:creationId xmlns:a16="http://schemas.microsoft.com/office/drawing/2014/main" id="{BDEDB291-77B4-4833-ACE4-1275DFAC9543}"/>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209" name="AutoShape 7">
                <a:extLst>
                  <a:ext uri="{FF2B5EF4-FFF2-40B4-BE49-F238E27FC236}">
                    <a16:creationId xmlns:a16="http://schemas.microsoft.com/office/drawing/2014/main" id="{E08E1408-111D-44AA-8E52-F3D499FABC60}"/>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10" name="Oval 8">
                <a:extLst>
                  <a:ext uri="{FF2B5EF4-FFF2-40B4-BE49-F238E27FC236}">
                    <a16:creationId xmlns:a16="http://schemas.microsoft.com/office/drawing/2014/main" id="{6DCB5153-7721-48D2-A074-86516B33039C}"/>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11" name="Oval 9">
                <a:extLst>
                  <a:ext uri="{FF2B5EF4-FFF2-40B4-BE49-F238E27FC236}">
                    <a16:creationId xmlns:a16="http://schemas.microsoft.com/office/drawing/2014/main" id="{4D8DEA9F-7801-46C0-B0E5-A54F5DC9C00D}"/>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12" name="AutoShape 10">
                <a:extLst>
                  <a:ext uri="{FF2B5EF4-FFF2-40B4-BE49-F238E27FC236}">
                    <a16:creationId xmlns:a16="http://schemas.microsoft.com/office/drawing/2014/main" id="{85BC0879-C04F-4D02-B48D-64626829C071}"/>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13" name="Oval 11">
                <a:extLst>
                  <a:ext uri="{FF2B5EF4-FFF2-40B4-BE49-F238E27FC236}">
                    <a16:creationId xmlns:a16="http://schemas.microsoft.com/office/drawing/2014/main" id="{2EBE585C-6860-44B3-9D2A-ABA22C7451E7}"/>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14" name="AutoShape 12">
                <a:extLst>
                  <a:ext uri="{FF2B5EF4-FFF2-40B4-BE49-F238E27FC236}">
                    <a16:creationId xmlns:a16="http://schemas.microsoft.com/office/drawing/2014/main" id="{A883F339-13DB-4917-B6DF-D49C4DB8D992}"/>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15" name="Line 13">
                <a:extLst>
                  <a:ext uri="{FF2B5EF4-FFF2-40B4-BE49-F238E27FC236}">
                    <a16:creationId xmlns:a16="http://schemas.microsoft.com/office/drawing/2014/main" id="{2B69BEA5-AC61-4D6B-8727-5FD77CEA4344}"/>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4" name="Line 16">
              <a:extLst>
                <a:ext uri="{FF2B5EF4-FFF2-40B4-BE49-F238E27FC236}">
                  <a16:creationId xmlns:a16="http://schemas.microsoft.com/office/drawing/2014/main" id="{5D9EB294-8DA0-47C7-869F-027536BBB274}"/>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Rectangle 17">
              <a:extLst>
                <a:ext uri="{FF2B5EF4-FFF2-40B4-BE49-F238E27FC236}">
                  <a16:creationId xmlns:a16="http://schemas.microsoft.com/office/drawing/2014/main" id="{0439EA18-0E52-44C3-A855-8C64FC2CBFB4}"/>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206" name="Image 205" descr="silhouette porc.png">
              <a:extLst>
                <a:ext uri="{FF2B5EF4-FFF2-40B4-BE49-F238E27FC236}">
                  <a16:creationId xmlns:a16="http://schemas.microsoft.com/office/drawing/2014/main" id="{2EC4DDD6-D21A-4119-87B8-B8C367BFD961}"/>
                </a:ext>
              </a:extLst>
            </p:cNvPr>
            <p:cNvPicPr>
              <a:picLocks noChangeAspect="1"/>
            </p:cNvPicPr>
            <p:nvPr/>
          </p:nvPicPr>
          <p:blipFill>
            <a:blip r:embed="rId3"/>
            <a:stretch>
              <a:fillRect/>
            </a:stretch>
          </p:blipFill>
          <p:spPr>
            <a:xfrm>
              <a:off x="9264990" y="4935481"/>
              <a:ext cx="322073" cy="213765"/>
            </a:xfrm>
            <a:prstGeom prst="rect">
              <a:avLst/>
            </a:prstGeom>
          </p:spPr>
        </p:pic>
        <p:sp>
          <p:nvSpPr>
            <p:cNvPr id="207" name="Line 14">
              <a:extLst>
                <a:ext uri="{FF2B5EF4-FFF2-40B4-BE49-F238E27FC236}">
                  <a16:creationId xmlns:a16="http://schemas.microsoft.com/office/drawing/2014/main" id="{BD0A6A22-9F48-480A-8946-87AF45AC6B3B}"/>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Line 15">
              <a:extLst>
                <a:ext uri="{FF2B5EF4-FFF2-40B4-BE49-F238E27FC236}">
                  <a16:creationId xmlns:a16="http://schemas.microsoft.com/office/drawing/2014/main" id="{C2624A0D-7AAF-4C68-902C-6FB9E7F9F027}"/>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6" name="Groupe 215">
            <a:extLst>
              <a:ext uri="{FF2B5EF4-FFF2-40B4-BE49-F238E27FC236}">
                <a16:creationId xmlns:a16="http://schemas.microsoft.com/office/drawing/2014/main" id="{970B2D3D-825F-4069-B5CA-61370AFC0778}"/>
              </a:ext>
            </a:extLst>
          </p:cNvPr>
          <p:cNvGrpSpPr/>
          <p:nvPr/>
        </p:nvGrpSpPr>
        <p:grpSpPr>
          <a:xfrm>
            <a:off x="3730544" y="1796446"/>
            <a:ext cx="1035221" cy="384175"/>
            <a:chOff x="8170817" y="4815840"/>
            <a:chExt cx="2590800" cy="721936"/>
          </a:xfrm>
        </p:grpSpPr>
        <p:sp>
          <p:nvSpPr>
            <p:cNvPr id="217" name="AutoShape 2">
              <a:extLst>
                <a:ext uri="{FF2B5EF4-FFF2-40B4-BE49-F238E27FC236}">
                  <a16:creationId xmlns:a16="http://schemas.microsoft.com/office/drawing/2014/main" id="{9BE55D33-C65E-44F8-A4B8-3BA523DD96BB}"/>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orme libre : forme 217">
              <a:extLst>
                <a:ext uri="{FF2B5EF4-FFF2-40B4-BE49-F238E27FC236}">
                  <a16:creationId xmlns:a16="http://schemas.microsoft.com/office/drawing/2014/main" id="{E4DF2FA0-8C00-473A-8C3F-4505E89065D8}"/>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9" name="Group 6">
              <a:extLst>
                <a:ext uri="{FF2B5EF4-FFF2-40B4-BE49-F238E27FC236}">
                  <a16:creationId xmlns:a16="http://schemas.microsoft.com/office/drawing/2014/main" id="{7EE6AC29-549D-41FD-85AD-88241C94F2D9}"/>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225" name="AutoShape 7">
                <a:extLst>
                  <a:ext uri="{FF2B5EF4-FFF2-40B4-BE49-F238E27FC236}">
                    <a16:creationId xmlns:a16="http://schemas.microsoft.com/office/drawing/2014/main" id="{458505AD-F545-42A7-BD2F-356B55E21928}"/>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26" name="Oval 8">
                <a:extLst>
                  <a:ext uri="{FF2B5EF4-FFF2-40B4-BE49-F238E27FC236}">
                    <a16:creationId xmlns:a16="http://schemas.microsoft.com/office/drawing/2014/main" id="{52911361-7BD0-459C-BF40-179F5DEE99A4}"/>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27" name="Oval 9">
                <a:extLst>
                  <a:ext uri="{FF2B5EF4-FFF2-40B4-BE49-F238E27FC236}">
                    <a16:creationId xmlns:a16="http://schemas.microsoft.com/office/drawing/2014/main" id="{749CEDC5-96E8-442D-9DDD-4A60220C1AEC}"/>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28" name="AutoShape 10">
                <a:extLst>
                  <a:ext uri="{FF2B5EF4-FFF2-40B4-BE49-F238E27FC236}">
                    <a16:creationId xmlns:a16="http://schemas.microsoft.com/office/drawing/2014/main" id="{862AECDC-2116-453F-ABC7-4AB5E817CB99}"/>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29" name="Oval 11">
                <a:extLst>
                  <a:ext uri="{FF2B5EF4-FFF2-40B4-BE49-F238E27FC236}">
                    <a16:creationId xmlns:a16="http://schemas.microsoft.com/office/drawing/2014/main" id="{9C5FC5C6-2ED2-4DD0-8B0E-7A517CCD4338}"/>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30" name="AutoShape 12">
                <a:extLst>
                  <a:ext uri="{FF2B5EF4-FFF2-40B4-BE49-F238E27FC236}">
                    <a16:creationId xmlns:a16="http://schemas.microsoft.com/office/drawing/2014/main" id="{7CA4CC00-DCFA-4A86-A7A0-6E1808F982E1}"/>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31" name="Line 13">
                <a:extLst>
                  <a:ext uri="{FF2B5EF4-FFF2-40B4-BE49-F238E27FC236}">
                    <a16:creationId xmlns:a16="http://schemas.microsoft.com/office/drawing/2014/main" id="{8D859187-62D2-49FF-91E9-20A399797094}"/>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0" name="Line 16">
              <a:extLst>
                <a:ext uri="{FF2B5EF4-FFF2-40B4-BE49-F238E27FC236}">
                  <a16:creationId xmlns:a16="http://schemas.microsoft.com/office/drawing/2014/main" id="{45B26347-CE5A-4140-87D5-F240BA16D023}"/>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Rectangle 17">
              <a:extLst>
                <a:ext uri="{FF2B5EF4-FFF2-40B4-BE49-F238E27FC236}">
                  <a16:creationId xmlns:a16="http://schemas.microsoft.com/office/drawing/2014/main" id="{CBCEA258-9269-4BF4-91E9-483CD93C01EC}"/>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222" name="Image 221" descr="silhouette porc.png">
              <a:extLst>
                <a:ext uri="{FF2B5EF4-FFF2-40B4-BE49-F238E27FC236}">
                  <a16:creationId xmlns:a16="http://schemas.microsoft.com/office/drawing/2014/main" id="{29CB0F2D-DDA6-403A-A962-C7D43FE1EFAA}"/>
                </a:ext>
              </a:extLst>
            </p:cNvPr>
            <p:cNvPicPr>
              <a:picLocks noChangeAspect="1"/>
            </p:cNvPicPr>
            <p:nvPr/>
          </p:nvPicPr>
          <p:blipFill>
            <a:blip r:embed="rId3"/>
            <a:stretch>
              <a:fillRect/>
            </a:stretch>
          </p:blipFill>
          <p:spPr>
            <a:xfrm>
              <a:off x="9264990" y="4935481"/>
              <a:ext cx="322073" cy="213765"/>
            </a:xfrm>
            <a:prstGeom prst="rect">
              <a:avLst/>
            </a:prstGeom>
          </p:spPr>
        </p:pic>
        <p:sp>
          <p:nvSpPr>
            <p:cNvPr id="223" name="Line 14">
              <a:extLst>
                <a:ext uri="{FF2B5EF4-FFF2-40B4-BE49-F238E27FC236}">
                  <a16:creationId xmlns:a16="http://schemas.microsoft.com/office/drawing/2014/main" id="{E1D21580-108E-4237-9686-5F69AB59D417}"/>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Line 15">
              <a:extLst>
                <a:ext uri="{FF2B5EF4-FFF2-40B4-BE49-F238E27FC236}">
                  <a16:creationId xmlns:a16="http://schemas.microsoft.com/office/drawing/2014/main" id="{58540E86-A8F1-41A4-A78C-4210F3D214C0}"/>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2" name="Groupe 231">
            <a:extLst>
              <a:ext uri="{FF2B5EF4-FFF2-40B4-BE49-F238E27FC236}">
                <a16:creationId xmlns:a16="http://schemas.microsoft.com/office/drawing/2014/main" id="{99269255-585C-4919-A0FC-2316F3187CF6}"/>
              </a:ext>
            </a:extLst>
          </p:cNvPr>
          <p:cNvGrpSpPr/>
          <p:nvPr/>
        </p:nvGrpSpPr>
        <p:grpSpPr>
          <a:xfrm>
            <a:off x="5097877" y="2710846"/>
            <a:ext cx="1035221" cy="384175"/>
            <a:chOff x="8170817" y="4815840"/>
            <a:chExt cx="2590800" cy="721936"/>
          </a:xfrm>
        </p:grpSpPr>
        <p:sp>
          <p:nvSpPr>
            <p:cNvPr id="233" name="AutoShape 2">
              <a:extLst>
                <a:ext uri="{FF2B5EF4-FFF2-40B4-BE49-F238E27FC236}">
                  <a16:creationId xmlns:a16="http://schemas.microsoft.com/office/drawing/2014/main" id="{4AC7FCAD-6E1F-4B3E-8102-5DD1A5CCBA7D}"/>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orme libre : forme 233">
              <a:extLst>
                <a:ext uri="{FF2B5EF4-FFF2-40B4-BE49-F238E27FC236}">
                  <a16:creationId xmlns:a16="http://schemas.microsoft.com/office/drawing/2014/main" id="{9EE34C78-18E9-4F39-9F6E-3C86CC631FFF}"/>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5" name="Group 6">
              <a:extLst>
                <a:ext uri="{FF2B5EF4-FFF2-40B4-BE49-F238E27FC236}">
                  <a16:creationId xmlns:a16="http://schemas.microsoft.com/office/drawing/2014/main" id="{911F6E9A-7429-4B1A-AFF2-3DF025D818B2}"/>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241" name="AutoShape 7">
                <a:extLst>
                  <a:ext uri="{FF2B5EF4-FFF2-40B4-BE49-F238E27FC236}">
                    <a16:creationId xmlns:a16="http://schemas.microsoft.com/office/drawing/2014/main" id="{6F02E3F1-A51C-4679-9D35-278682B3BB56}"/>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42" name="Oval 8">
                <a:extLst>
                  <a:ext uri="{FF2B5EF4-FFF2-40B4-BE49-F238E27FC236}">
                    <a16:creationId xmlns:a16="http://schemas.microsoft.com/office/drawing/2014/main" id="{86A45531-D703-454B-A2FB-C70300253E47}"/>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43" name="Oval 9">
                <a:extLst>
                  <a:ext uri="{FF2B5EF4-FFF2-40B4-BE49-F238E27FC236}">
                    <a16:creationId xmlns:a16="http://schemas.microsoft.com/office/drawing/2014/main" id="{0B434EED-3787-45A8-AD89-A6DE79DDC113}"/>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44" name="AutoShape 10">
                <a:extLst>
                  <a:ext uri="{FF2B5EF4-FFF2-40B4-BE49-F238E27FC236}">
                    <a16:creationId xmlns:a16="http://schemas.microsoft.com/office/drawing/2014/main" id="{588AAADA-AB3C-4A4C-9203-5B8732838920}"/>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45" name="Oval 11">
                <a:extLst>
                  <a:ext uri="{FF2B5EF4-FFF2-40B4-BE49-F238E27FC236}">
                    <a16:creationId xmlns:a16="http://schemas.microsoft.com/office/drawing/2014/main" id="{DB032E19-E4CD-4C6F-B8A7-0FC87689DF7D}"/>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46" name="AutoShape 12">
                <a:extLst>
                  <a:ext uri="{FF2B5EF4-FFF2-40B4-BE49-F238E27FC236}">
                    <a16:creationId xmlns:a16="http://schemas.microsoft.com/office/drawing/2014/main" id="{EFFCD667-2C31-4AF6-91E6-2261649A9F37}"/>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47" name="Line 13">
                <a:extLst>
                  <a:ext uri="{FF2B5EF4-FFF2-40B4-BE49-F238E27FC236}">
                    <a16:creationId xmlns:a16="http://schemas.microsoft.com/office/drawing/2014/main" id="{000BD88C-81B3-42FF-A3F5-300313393AF1}"/>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6" name="Line 16">
              <a:extLst>
                <a:ext uri="{FF2B5EF4-FFF2-40B4-BE49-F238E27FC236}">
                  <a16:creationId xmlns:a16="http://schemas.microsoft.com/office/drawing/2014/main" id="{180B8675-3F59-4B92-8BD9-FFFA259576B2}"/>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Rectangle 17">
              <a:extLst>
                <a:ext uri="{FF2B5EF4-FFF2-40B4-BE49-F238E27FC236}">
                  <a16:creationId xmlns:a16="http://schemas.microsoft.com/office/drawing/2014/main" id="{4CDCFC05-204D-49B7-B20C-AFAC64FBB666}"/>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238" name="Image 237" descr="silhouette porc.png">
              <a:extLst>
                <a:ext uri="{FF2B5EF4-FFF2-40B4-BE49-F238E27FC236}">
                  <a16:creationId xmlns:a16="http://schemas.microsoft.com/office/drawing/2014/main" id="{2D3C4303-9FBE-4845-AE08-B96F67EFDF1B}"/>
                </a:ext>
              </a:extLst>
            </p:cNvPr>
            <p:cNvPicPr>
              <a:picLocks noChangeAspect="1"/>
            </p:cNvPicPr>
            <p:nvPr/>
          </p:nvPicPr>
          <p:blipFill>
            <a:blip r:embed="rId3"/>
            <a:stretch>
              <a:fillRect/>
            </a:stretch>
          </p:blipFill>
          <p:spPr>
            <a:xfrm>
              <a:off x="9264990" y="4935481"/>
              <a:ext cx="322073" cy="213765"/>
            </a:xfrm>
            <a:prstGeom prst="rect">
              <a:avLst/>
            </a:prstGeom>
          </p:spPr>
        </p:pic>
        <p:sp>
          <p:nvSpPr>
            <p:cNvPr id="239" name="Line 14">
              <a:extLst>
                <a:ext uri="{FF2B5EF4-FFF2-40B4-BE49-F238E27FC236}">
                  <a16:creationId xmlns:a16="http://schemas.microsoft.com/office/drawing/2014/main" id="{B7C71FF3-A544-4D2D-BE30-75AE4D4C586A}"/>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Line 15">
              <a:extLst>
                <a:ext uri="{FF2B5EF4-FFF2-40B4-BE49-F238E27FC236}">
                  <a16:creationId xmlns:a16="http://schemas.microsoft.com/office/drawing/2014/main" id="{73B2062B-E5D9-4A8E-A8B0-F0680E13A1C3}"/>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8" name="Groupe 247">
            <a:extLst>
              <a:ext uri="{FF2B5EF4-FFF2-40B4-BE49-F238E27FC236}">
                <a16:creationId xmlns:a16="http://schemas.microsoft.com/office/drawing/2014/main" id="{6FEA9B17-5103-45AD-8BE9-79CDC165B4E5}"/>
              </a:ext>
            </a:extLst>
          </p:cNvPr>
          <p:cNvGrpSpPr/>
          <p:nvPr/>
        </p:nvGrpSpPr>
        <p:grpSpPr>
          <a:xfrm>
            <a:off x="4077648" y="3520816"/>
            <a:ext cx="1035221" cy="384175"/>
            <a:chOff x="8170817" y="4815840"/>
            <a:chExt cx="2590800" cy="721936"/>
          </a:xfrm>
        </p:grpSpPr>
        <p:sp>
          <p:nvSpPr>
            <p:cNvPr id="249" name="AutoShape 2">
              <a:extLst>
                <a:ext uri="{FF2B5EF4-FFF2-40B4-BE49-F238E27FC236}">
                  <a16:creationId xmlns:a16="http://schemas.microsoft.com/office/drawing/2014/main" id="{10BEF944-E3DE-4DA8-84D0-7D7E0E4739E8}"/>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orme libre : forme 249">
              <a:extLst>
                <a:ext uri="{FF2B5EF4-FFF2-40B4-BE49-F238E27FC236}">
                  <a16:creationId xmlns:a16="http://schemas.microsoft.com/office/drawing/2014/main" id="{B3587DC4-5F46-40F3-9798-2F78FCAE8ECA}"/>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1" name="Group 6">
              <a:extLst>
                <a:ext uri="{FF2B5EF4-FFF2-40B4-BE49-F238E27FC236}">
                  <a16:creationId xmlns:a16="http://schemas.microsoft.com/office/drawing/2014/main" id="{77D5F9BB-362C-4839-9E54-26A586334273}"/>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257" name="AutoShape 7">
                <a:extLst>
                  <a:ext uri="{FF2B5EF4-FFF2-40B4-BE49-F238E27FC236}">
                    <a16:creationId xmlns:a16="http://schemas.microsoft.com/office/drawing/2014/main" id="{C9E215FB-00D4-473C-BA3C-6F3868B15EEA}"/>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58" name="Oval 8">
                <a:extLst>
                  <a:ext uri="{FF2B5EF4-FFF2-40B4-BE49-F238E27FC236}">
                    <a16:creationId xmlns:a16="http://schemas.microsoft.com/office/drawing/2014/main" id="{E220A7A7-8A6E-4233-821A-CA85D07DC501}"/>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59" name="Oval 9">
                <a:extLst>
                  <a:ext uri="{FF2B5EF4-FFF2-40B4-BE49-F238E27FC236}">
                    <a16:creationId xmlns:a16="http://schemas.microsoft.com/office/drawing/2014/main" id="{17A7D1E0-F03C-4802-A175-ED85BB23924F}"/>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60" name="AutoShape 10">
                <a:extLst>
                  <a:ext uri="{FF2B5EF4-FFF2-40B4-BE49-F238E27FC236}">
                    <a16:creationId xmlns:a16="http://schemas.microsoft.com/office/drawing/2014/main" id="{6CF24A25-0722-410B-9949-E4DF3DA24660}"/>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61" name="Oval 11">
                <a:extLst>
                  <a:ext uri="{FF2B5EF4-FFF2-40B4-BE49-F238E27FC236}">
                    <a16:creationId xmlns:a16="http://schemas.microsoft.com/office/drawing/2014/main" id="{854BF23E-AC86-427F-86A1-E29B68195FCF}"/>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62" name="AutoShape 12">
                <a:extLst>
                  <a:ext uri="{FF2B5EF4-FFF2-40B4-BE49-F238E27FC236}">
                    <a16:creationId xmlns:a16="http://schemas.microsoft.com/office/drawing/2014/main" id="{73992C5A-2D29-4341-9C4E-B29E8CA0CB05}"/>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63" name="Line 13">
                <a:extLst>
                  <a:ext uri="{FF2B5EF4-FFF2-40B4-BE49-F238E27FC236}">
                    <a16:creationId xmlns:a16="http://schemas.microsoft.com/office/drawing/2014/main" id="{68EDF2C6-A470-4EB4-9549-AF8D414CE5B6}"/>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2" name="Line 16">
              <a:extLst>
                <a:ext uri="{FF2B5EF4-FFF2-40B4-BE49-F238E27FC236}">
                  <a16:creationId xmlns:a16="http://schemas.microsoft.com/office/drawing/2014/main" id="{D2BC6FC1-1485-4331-A253-F1797BE79150}"/>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Rectangle 17">
              <a:extLst>
                <a:ext uri="{FF2B5EF4-FFF2-40B4-BE49-F238E27FC236}">
                  <a16:creationId xmlns:a16="http://schemas.microsoft.com/office/drawing/2014/main" id="{06190463-B317-4B89-9D21-42EAFE4B130B}"/>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254" name="Image 253" descr="silhouette porc.png">
              <a:extLst>
                <a:ext uri="{FF2B5EF4-FFF2-40B4-BE49-F238E27FC236}">
                  <a16:creationId xmlns:a16="http://schemas.microsoft.com/office/drawing/2014/main" id="{DADE222F-D5F2-43FC-A063-23167802E84E}"/>
                </a:ext>
              </a:extLst>
            </p:cNvPr>
            <p:cNvPicPr>
              <a:picLocks noChangeAspect="1"/>
            </p:cNvPicPr>
            <p:nvPr/>
          </p:nvPicPr>
          <p:blipFill>
            <a:blip r:embed="rId3"/>
            <a:stretch>
              <a:fillRect/>
            </a:stretch>
          </p:blipFill>
          <p:spPr>
            <a:xfrm>
              <a:off x="9264990" y="4935481"/>
              <a:ext cx="322073" cy="213765"/>
            </a:xfrm>
            <a:prstGeom prst="rect">
              <a:avLst/>
            </a:prstGeom>
          </p:spPr>
        </p:pic>
        <p:sp>
          <p:nvSpPr>
            <p:cNvPr id="255" name="Line 14">
              <a:extLst>
                <a:ext uri="{FF2B5EF4-FFF2-40B4-BE49-F238E27FC236}">
                  <a16:creationId xmlns:a16="http://schemas.microsoft.com/office/drawing/2014/main" id="{ECEDF4E0-4AA5-4FA7-A1F9-AEF0C5F744F6}"/>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Line 15">
              <a:extLst>
                <a:ext uri="{FF2B5EF4-FFF2-40B4-BE49-F238E27FC236}">
                  <a16:creationId xmlns:a16="http://schemas.microsoft.com/office/drawing/2014/main" id="{3CDE60BA-13E9-40D9-8CF5-ECD11275BCCA}"/>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4" name="Groupe 263">
            <a:extLst>
              <a:ext uri="{FF2B5EF4-FFF2-40B4-BE49-F238E27FC236}">
                <a16:creationId xmlns:a16="http://schemas.microsoft.com/office/drawing/2014/main" id="{AA7F448D-2A2E-4422-B4E0-9A957F981DD3}"/>
              </a:ext>
            </a:extLst>
          </p:cNvPr>
          <p:cNvGrpSpPr/>
          <p:nvPr/>
        </p:nvGrpSpPr>
        <p:grpSpPr>
          <a:xfrm>
            <a:off x="5663775" y="4155146"/>
            <a:ext cx="1035221" cy="384175"/>
            <a:chOff x="8170817" y="4815840"/>
            <a:chExt cx="2590800" cy="721936"/>
          </a:xfrm>
        </p:grpSpPr>
        <p:sp>
          <p:nvSpPr>
            <p:cNvPr id="265" name="AutoShape 2">
              <a:extLst>
                <a:ext uri="{FF2B5EF4-FFF2-40B4-BE49-F238E27FC236}">
                  <a16:creationId xmlns:a16="http://schemas.microsoft.com/office/drawing/2014/main" id="{1B60E790-4A4D-4718-8EE6-C88988BB1973}"/>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orme libre : forme 265">
              <a:extLst>
                <a:ext uri="{FF2B5EF4-FFF2-40B4-BE49-F238E27FC236}">
                  <a16:creationId xmlns:a16="http://schemas.microsoft.com/office/drawing/2014/main" id="{115CE923-6688-46F6-AF62-EE652A404816}"/>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7" name="Group 6">
              <a:extLst>
                <a:ext uri="{FF2B5EF4-FFF2-40B4-BE49-F238E27FC236}">
                  <a16:creationId xmlns:a16="http://schemas.microsoft.com/office/drawing/2014/main" id="{62F5A290-0242-4FDC-88E6-DFE1284874CB}"/>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273" name="AutoShape 7">
                <a:extLst>
                  <a:ext uri="{FF2B5EF4-FFF2-40B4-BE49-F238E27FC236}">
                    <a16:creationId xmlns:a16="http://schemas.microsoft.com/office/drawing/2014/main" id="{B351BC73-0065-4722-A7E5-1F037541DEA0}"/>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74" name="Oval 8">
                <a:extLst>
                  <a:ext uri="{FF2B5EF4-FFF2-40B4-BE49-F238E27FC236}">
                    <a16:creationId xmlns:a16="http://schemas.microsoft.com/office/drawing/2014/main" id="{FB37BAE0-A556-4FE0-934E-F682974B188A}"/>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75" name="Oval 9">
                <a:extLst>
                  <a:ext uri="{FF2B5EF4-FFF2-40B4-BE49-F238E27FC236}">
                    <a16:creationId xmlns:a16="http://schemas.microsoft.com/office/drawing/2014/main" id="{7961285A-4143-477B-A23F-45FEA816F6CB}"/>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76" name="AutoShape 10">
                <a:extLst>
                  <a:ext uri="{FF2B5EF4-FFF2-40B4-BE49-F238E27FC236}">
                    <a16:creationId xmlns:a16="http://schemas.microsoft.com/office/drawing/2014/main" id="{E216F615-2412-4832-8641-72A75F59E32E}"/>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77" name="Oval 11">
                <a:extLst>
                  <a:ext uri="{FF2B5EF4-FFF2-40B4-BE49-F238E27FC236}">
                    <a16:creationId xmlns:a16="http://schemas.microsoft.com/office/drawing/2014/main" id="{EAE7EAA2-D906-4378-A661-7C11E8A2A9EE}"/>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78" name="AutoShape 12">
                <a:extLst>
                  <a:ext uri="{FF2B5EF4-FFF2-40B4-BE49-F238E27FC236}">
                    <a16:creationId xmlns:a16="http://schemas.microsoft.com/office/drawing/2014/main" id="{516FF6CB-04B4-4254-8E21-90270694A2B3}"/>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79" name="Line 13">
                <a:extLst>
                  <a:ext uri="{FF2B5EF4-FFF2-40B4-BE49-F238E27FC236}">
                    <a16:creationId xmlns:a16="http://schemas.microsoft.com/office/drawing/2014/main" id="{711C73FE-E78D-4A83-B6A1-D35857AE99F9}"/>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8" name="Line 16">
              <a:extLst>
                <a:ext uri="{FF2B5EF4-FFF2-40B4-BE49-F238E27FC236}">
                  <a16:creationId xmlns:a16="http://schemas.microsoft.com/office/drawing/2014/main" id="{B2A99F7C-3902-405B-9979-0E0CD7F59EB2}"/>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Rectangle 17">
              <a:extLst>
                <a:ext uri="{FF2B5EF4-FFF2-40B4-BE49-F238E27FC236}">
                  <a16:creationId xmlns:a16="http://schemas.microsoft.com/office/drawing/2014/main" id="{14E31072-99F1-4074-9B34-576E898E1A13}"/>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270" name="Image 269" descr="silhouette porc.png">
              <a:extLst>
                <a:ext uri="{FF2B5EF4-FFF2-40B4-BE49-F238E27FC236}">
                  <a16:creationId xmlns:a16="http://schemas.microsoft.com/office/drawing/2014/main" id="{BD3233BE-AD6C-4316-91F4-2231B4654C1D}"/>
                </a:ext>
              </a:extLst>
            </p:cNvPr>
            <p:cNvPicPr>
              <a:picLocks noChangeAspect="1"/>
            </p:cNvPicPr>
            <p:nvPr/>
          </p:nvPicPr>
          <p:blipFill>
            <a:blip r:embed="rId3"/>
            <a:stretch>
              <a:fillRect/>
            </a:stretch>
          </p:blipFill>
          <p:spPr>
            <a:xfrm>
              <a:off x="9264990" y="4935481"/>
              <a:ext cx="322073" cy="213765"/>
            </a:xfrm>
            <a:prstGeom prst="rect">
              <a:avLst/>
            </a:prstGeom>
          </p:spPr>
        </p:pic>
        <p:sp>
          <p:nvSpPr>
            <p:cNvPr id="271" name="Line 14">
              <a:extLst>
                <a:ext uri="{FF2B5EF4-FFF2-40B4-BE49-F238E27FC236}">
                  <a16:creationId xmlns:a16="http://schemas.microsoft.com/office/drawing/2014/main" id="{6A9E1D36-3508-40E5-ABE8-41D0C17D7A2A}"/>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Line 15">
              <a:extLst>
                <a:ext uri="{FF2B5EF4-FFF2-40B4-BE49-F238E27FC236}">
                  <a16:creationId xmlns:a16="http://schemas.microsoft.com/office/drawing/2014/main" id="{B85444B1-DA05-4FF1-A7F6-F256A965042F}"/>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0" name="Groupe 279">
            <a:extLst>
              <a:ext uri="{FF2B5EF4-FFF2-40B4-BE49-F238E27FC236}">
                <a16:creationId xmlns:a16="http://schemas.microsoft.com/office/drawing/2014/main" id="{C74C7F22-51AF-407E-B149-8F28EB1297EB}"/>
              </a:ext>
            </a:extLst>
          </p:cNvPr>
          <p:cNvGrpSpPr/>
          <p:nvPr/>
        </p:nvGrpSpPr>
        <p:grpSpPr>
          <a:xfrm>
            <a:off x="6554371" y="2528558"/>
            <a:ext cx="1035221" cy="384175"/>
            <a:chOff x="8170817" y="4815840"/>
            <a:chExt cx="2590800" cy="721936"/>
          </a:xfrm>
        </p:grpSpPr>
        <p:sp>
          <p:nvSpPr>
            <p:cNvPr id="281" name="AutoShape 2">
              <a:extLst>
                <a:ext uri="{FF2B5EF4-FFF2-40B4-BE49-F238E27FC236}">
                  <a16:creationId xmlns:a16="http://schemas.microsoft.com/office/drawing/2014/main" id="{6B918E7D-7DA3-4B5F-8060-04B2EB2F0905}"/>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orme libre : forme 281">
              <a:extLst>
                <a:ext uri="{FF2B5EF4-FFF2-40B4-BE49-F238E27FC236}">
                  <a16:creationId xmlns:a16="http://schemas.microsoft.com/office/drawing/2014/main" id="{FE98C965-0D7A-44FD-BC9C-63813789AA0A}"/>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3" name="Group 6">
              <a:extLst>
                <a:ext uri="{FF2B5EF4-FFF2-40B4-BE49-F238E27FC236}">
                  <a16:creationId xmlns:a16="http://schemas.microsoft.com/office/drawing/2014/main" id="{F77DCC76-763D-4517-8557-BE43B48A7D85}"/>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289" name="AutoShape 7">
                <a:extLst>
                  <a:ext uri="{FF2B5EF4-FFF2-40B4-BE49-F238E27FC236}">
                    <a16:creationId xmlns:a16="http://schemas.microsoft.com/office/drawing/2014/main" id="{98A0BF29-50F7-449E-BC9A-3D7A62960AEB}"/>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90" name="Oval 8">
                <a:extLst>
                  <a:ext uri="{FF2B5EF4-FFF2-40B4-BE49-F238E27FC236}">
                    <a16:creationId xmlns:a16="http://schemas.microsoft.com/office/drawing/2014/main" id="{EAB5941A-2713-45A7-B20D-43B67A892689}"/>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91" name="Oval 9">
                <a:extLst>
                  <a:ext uri="{FF2B5EF4-FFF2-40B4-BE49-F238E27FC236}">
                    <a16:creationId xmlns:a16="http://schemas.microsoft.com/office/drawing/2014/main" id="{308430F3-8501-46C1-80D6-4626578F13EE}"/>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92" name="AutoShape 10">
                <a:extLst>
                  <a:ext uri="{FF2B5EF4-FFF2-40B4-BE49-F238E27FC236}">
                    <a16:creationId xmlns:a16="http://schemas.microsoft.com/office/drawing/2014/main" id="{D42A34C9-D63C-42F5-8140-43A0C6CFEA42}"/>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93" name="Oval 11">
                <a:extLst>
                  <a:ext uri="{FF2B5EF4-FFF2-40B4-BE49-F238E27FC236}">
                    <a16:creationId xmlns:a16="http://schemas.microsoft.com/office/drawing/2014/main" id="{EAFD2E7F-D881-4340-99C0-16CB5385A3AD}"/>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94" name="AutoShape 12">
                <a:extLst>
                  <a:ext uri="{FF2B5EF4-FFF2-40B4-BE49-F238E27FC236}">
                    <a16:creationId xmlns:a16="http://schemas.microsoft.com/office/drawing/2014/main" id="{11160DAE-43D4-4A02-9E4E-0267F5A34891}"/>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95" name="Line 13">
                <a:extLst>
                  <a:ext uri="{FF2B5EF4-FFF2-40B4-BE49-F238E27FC236}">
                    <a16:creationId xmlns:a16="http://schemas.microsoft.com/office/drawing/2014/main" id="{550983EE-C7A8-4AF9-975D-7594FE978D2C}"/>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4" name="Line 16">
              <a:extLst>
                <a:ext uri="{FF2B5EF4-FFF2-40B4-BE49-F238E27FC236}">
                  <a16:creationId xmlns:a16="http://schemas.microsoft.com/office/drawing/2014/main" id="{0091A3EB-96E9-478F-9D11-649A17D930C1}"/>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Rectangle 17">
              <a:extLst>
                <a:ext uri="{FF2B5EF4-FFF2-40B4-BE49-F238E27FC236}">
                  <a16:creationId xmlns:a16="http://schemas.microsoft.com/office/drawing/2014/main" id="{FB691DAA-0D1B-4F43-8A1A-9B65553DB946}"/>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286" name="Image 285" descr="silhouette porc.png">
              <a:extLst>
                <a:ext uri="{FF2B5EF4-FFF2-40B4-BE49-F238E27FC236}">
                  <a16:creationId xmlns:a16="http://schemas.microsoft.com/office/drawing/2014/main" id="{1DD0D7EC-7F26-4A3B-83E0-237354D6146A}"/>
                </a:ext>
              </a:extLst>
            </p:cNvPr>
            <p:cNvPicPr>
              <a:picLocks noChangeAspect="1"/>
            </p:cNvPicPr>
            <p:nvPr/>
          </p:nvPicPr>
          <p:blipFill>
            <a:blip r:embed="rId3"/>
            <a:stretch>
              <a:fillRect/>
            </a:stretch>
          </p:blipFill>
          <p:spPr>
            <a:xfrm>
              <a:off x="9264990" y="4935481"/>
              <a:ext cx="322073" cy="213765"/>
            </a:xfrm>
            <a:prstGeom prst="rect">
              <a:avLst/>
            </a:prstGeom>
          </p:spPr>
        </p:pic>
        <p:sp>
          <p:nvSpPr>
            <p:cNvPr id="287" name="Line 14">
              <a:extLst>
                <a:ext uri="{FF2B5EF4-FFF2-40B4-BE49-F238E27FC236}">
                  <a16:creationId xmlns:a16="http://schemas.microsoft.com/office/drawing/2014/main" id="{676B394D-6A1B-4B73-A6B4-A1E5FC41A700}"/>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Line 15">
              <a:extLst>
                <a:ext uri="{FF2B5EF4-FFF2-40B4-BE49-F238E27FC236}">
                  <a16:creationId xmlns:a16="http://schemas.microsoft.com/office/drawing/2014/main" id="{E860104F-15C2-4FEE-B09F-1E059D9559AB}"/>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6" name="Groupe 295">
            <a:extLst>
              <a:ext uri="{FF2B5EF4-FFF2-40B4-BE49-F238E27FC236}">
                <a16:creationId xmlns:a16="http://schemas.microsoft.com/office/drawing/2014/main" id="{A9056D43-5BBB-4BDF-A9C8-66A562B58446}"/>
              </a:ext>
            </a:extLst>
          </p:cNvPr>
          <p:cNvGrpSpPr/>
          <p:nvPr/>
        </p:nvGrpSpPr>
        <p:grpSpPr>
          <a:xfrm>
            <a:off x="7207692" y="3356929"/>
            <a:ext cx="1035221" cy="384175"/>
            <a:chOff x="8170817" y="4815840"/>
            <a:chExt cx="2590800" cy="721936"/>
          </a:xfrm>
        </p:grpSpPr>
        <p:sp>
          <p:nvSpPr>
            <p:cNvPr id="297" name="AutoShape 2">
              <a:extLst>
                <a:ext uri="{FF2B5EF4-FFF2-40B4-BE49-F238E27FC236}">
                  <a16:creationId xmlns:a16="http://schemas.microsoft.com/office/drawing/2014/main" id="{2554D9DD-EA75-4008-A157-2D58C5595E0D}"/>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orme libre : forme 297">
              <a:extLst>
                <a:ext uri="{FF2B5EF4-FFF2-40B4-BE49-F238E27FC236}">
                  <a16:creationId xmlns:a16="http://schemas.microsoft.com/office/drawing/2014/main" id="{AD0858B6-C43C-43B4-AE15-10A3B1DE302B}"/>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9" name="Group 6">
              <a:extLst>
                <a:ext uri="{FF2B5EF4-FFF2-40B4-BE49-F238E27FC236}">
                  <a16:creationId xmlns:a16="http://schemas.microsoft.com/office/drawing/2014/main" id="{2362DB1F-413F-43F1-85BC-29171825AD83}"/>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305" name="AutoShape 7">
                <a:extLst>
                  <a:ext uri="{FF2B5EF4-FFF2-40B4-BE49-F238E27FC236}">
                    <a16:creationId xmlns:a16="http://schemas.microsoft.com/office/drawing/2014/main" id="{F36DC440-2974-4123-822F-C31E5751DEC6}"/>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06" name="Oval 8">
                <a:extLst>
                  <a:ext uri="{FF2B5EF4-FFF2-40B4-BE49-F238E27FC236}">
                    <a16:creationId xmlns:a16="http://schemas.microsoft.com/office/drawing/2014/main" id="{C5550F58-CFE7-47BC-8475-2C72754FF28B}"/>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07" name="Oval 9">
                <a:extLst>
                  <a:ext uri="{FF2B5EF4-FFF2-40B4-BE49-F238E27FC236}">
                    <a16:creationId xmlns:a16="http://schemas.microsoft.com/office/drawing/2014/main" id="{65449F32-82A5-418D-A477-82824A4D127C}"/>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08" name="AutoShape 10">
                <a:extLst>
                  <a:ext uri="{FF2B5EF4-FFF2-40B4-BE49-F238E27FC236}">
                    <a16:creationId xmlns:a16="http://schemas.microsoft.com/office/drawing/2014/main" id="{DD4700FC-40C7-4271-B4B1-89C81411AEDA}"/>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09" name="Oval 11">
                <a:extLst>
                  <a:ext uri="{FF2B5EF4-FFF2-40B4-BE49-F238E27FC236}">
                    <a16:creationId xmlns:a16="http://schemas.microsoft.com/office/drawing/2014/main" id="{8603DD55-3BD0-4758-9A3C-69B8627BA995}"/>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10" name="AutoShape 12">
                <a:extLst>
                  <a:ext uri="{FF2B5EF4-FFF2-40B4-BE49-F238E27FC236}">
                    <a16:creationId xmlns:a16="http://schemas.microsoft.com/office/drawing/2014/main" id="{170827F2-A96B-4420-A9DE-39324DC640B7}"/>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11" name="Line 13">
                <a:extLst>
                  <a:ext uri="{FF2B5EF4-FFF2-40B4-BE49-F238E27FC236}">
                    <a16:creationId xmlns:a16="http://schemas.microsoft.com/office/drawing/2014/main" id="{C3D0FA18-8D68-440C-8F4F-8906BF942553}"/>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0" name="Line 16">
              <a:extLst>
                <a:ext uri="{FF2B5EF4-FFF2-40B4-BE49-F238E27FC236}">
                  <a16:creationId xmlns:a16="http://schemas.microsoft.com/office/drawing/2014/main" id="{2BA06977-09C1-4F5E-992A-D6A263001CB6}"/>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Rectangle 17">
              <a:extLst>
                <a:ext uri="{FF2B5EF4-FFF2-40B4-BE49-F238E27FC236}">
                  <a16:creationId xmlns:a16="http://schemas.microsoft.com/office/drawing/2014/main" id="{AB28F39D-1873-44EC-BF9B-1DE0D0A76744}"/>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302" name="Image 301" descr="silhouette porc.png">
              <a:extLst>
                <a:ext uri="{FF2B5EF4-FFF2-40B4-BE49-F238E27FC236}">
                  <a16:creationId xmlns:a16="http://schemas.microsoft.com/office/drawing/2014/main" id="{42E155D6-D31B-40E8-9763-7AA7A16D5AC7}"/>
                </a:ext>
              </a:extLst>
            </p:cNvPr>
            <p:cNvPicPr>
              <a:picLocks noChangeAspect="1"/>
            </p:cNvPicPr>
            <p:nvPr/>
          </p:nvPicPr>
          <p:blipFill>
            <a:blip r:embed="rId3"/>
            <a:stretch>
              <a:fillRect/>
            </a:stretch>
          </p:blipFill>
          <p:spPr>
            <a:xfrm>
              <a:off x="9264990" y="4935481"/>
              <a:ext cx="322073" cy="213765"/>
            </a:xfrm>
            <a:prstGeom prst="rect">
              <a:avLst/>
            </a:prstGeom>
          </p:spPr>
        </p:pic>
        <p:sp>
          <p:nvSpPr>
            <p:cNvPr id="303" name="Line 14">
              <a:extLst>
                <a:ext uri="{FF2B5EF4-FFF2-40B4-BE49-F238E27FC236}">
                  <a16:creationId xmlns:a16="http://schemas.microsoft.com/office/drawing/2014/main" id="{8339F68A-9CB0-424E-BCCD-DF7056566064}"/>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Line 15">
              <a:extLst>
                <a:ext uri="{FF2B5EF4-FFF2-40B4-BE49-F238E27FC236}">
                  <a16:creationId xmlns:a16="http://schemas.microsoft.com/office/drawing/2014/main" id="{9EE982EC-8B6B-4A93-AF2E-43F1BAB9654D}"/>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2" name="Groupe 311">
            <a:extLst>
              <a:ext uri="{FF2B5EF4-FFF2-40B4-BE49-F238E27FC236}">
                <a16:creationId xmlns:a16="http://schemas.microsoft.com/office/drawing/2014/main" id="{13B9C805-C07D-4AF6-A142-1A5C177C2E44}"/>
              </a:ext>
            </a:extLst>
          </p:cNvPr>
          <p:cNvGrpSpPr/>
          <p:nvPr/>
        </p:nvGrpSpPr>
        <p:grpSpPr>
          <a:xfrm>
            <a:off x="6857840" y="4172839"/>
            <a:ext cx="1035221" cy="384175"/>
            <a:chOff x="8170817" y="4815840"/>
            <a:chExt cx="2590800" cy="721936"/>
          </a:xfrm>
        </p:grpSpPr>
        <p:sp>
          <p:nvSpPr>
            <p:cNvPr id="313" name="AutoShape 2">
              <a:extLst>
                <a:ext uri="{FF2B5EF4-FFF2-40B4-BE49-F238E27FC236}">
                  <a16:creationId xmlns:a16="http://schemas.microsoft.com/office/drawing/2014/main" id="{39964531-2B23-4276-990D-36458244C9E4}"/>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orme libre : forme 313">
              <a:extLst>
                <a:ext uri="{FF2B5EF4-FFF2-40B4-BE49-F238E27FC236}">
                  <a16:creationId xmlns:a16="http://schemas.microsoft.com/office/drawing/2014/main" id="{F2B4D73C-6205-420F-93A5-84F4A44289DA}"/>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5" name="Group 6">
              <a:extLst>
                <a:ext uri="{FF2B5EF4-FFF2-40B4-BE49-F238E27FC236}">
                  <a16:creationId xmlns:a16="http://schemas.microsoft.com/office/drawing/2014/main" id="{3EDE0DCB-ACC4-4824-9332-58743D4DAEAC}"/>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321" name="AutoShape 7">
                <a:extLst>
                  <a:ext uri="{FF2B5EF4-FFF2-40B4-BE49-F238E27FC236}">
                    <a16:creationId xmlns:a16="http://schemas.microsoft.com/office/drawing/2014/main" id="{FF804188-8190-4A3A-8078-9AAA2DF9BC99}"/>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22" name="Oval 8">
                <a:extLst>
                  <a:ext uri="{FF2B5EF4-FFF2-40B4-BE49-F238E27FC236}">
                    <a16:creationId xmlns:a16="http://schemas.microsoft.com/office/drawing/2014/main" id="{E6C19F2C-2D30-4974-A2F9-835FF928FEA2}"/>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23" name="Oval 9">
                <a:extLst>
                  <a:ext uri="{FF2B5EF4-FFF2-40B4-BE49-F238E27FC236}">
                    <a16:creationId xmlns:a16="http://schemas.microsoft.com/office/drawing/2014/main" id="{8AB2529A-055E-40A9-BB24-52080360F7E8}"/>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24" name="AutoShape 10">
                <a:extLst>
                  <a:ext uri="{FF2B5EF4-FFF2-40B4-BE49-F238E27FC236}">
                    <a16:creationId xmlns:a16="http://schemas.microsoft.com/office/drawing/2014/main" id="{00F00899-893B-407B-896B-06307262C928}"/>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25" name="Oval 11">
                <a:extLst>
                  <a:ext uri="{FF2B5EF4-FFF2-40B4-BE49-F238E27FC236}">
                    <a16:creationId xmlns:a16="http://schemas.microsoft.com/office/drawing/2014/main" id="{013C6B92-D0F1-4779-920F-204EAB26CFF2}"/>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26" name="AutoShape 12">
                <a:extLst>
                  <a:ext uri="{FF2B5EF4-FFF2-40B4-BE49-F238E27FC236}">
                    <a16:creationId xmlns:a16="http://schemas.microsoft.com/office/drawing/2014/main" id="{829B8629-8504-402A-ABDA-2DCB1BAB500A}"/>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27" name="Line 13">
                <a:extLst>
                  <a:ext uri="{FF2B5EF4-FFF2-40B4-BE49-F238E27FC236}">
                    <a16:creationId xmlns:a16="http://schemas.microsoft.com/office/drawing/2014/main" id="{B0146DAD-9B7E-43E4-938D-1B74EC0306A8}"/>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6" name="Line 16">
              <a:extLst>
                <a:ext uri="{FF2B5EF4-FFF2-40B4-BE49-F238E27FC236}">
                  <a16:creationId xmlns:a16="http://schemas.microsoft.com/office/drawing/2014/main" id="{CB92D400-1CAD-43F2-871B-009D8251FABA}"/>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Rectangle 17">
              <a:extLst>
                <a:ext uri="{FF2B5EF4-FFF2-40B4-BE49-F238E27FC236}">
                  <a16:creationId xmlns:a16="http://schemas.microsoft.com/office/drawing/2014/main" id="{A1D680A2-04EE-41CA-B61E-252D0AABC51D}"/>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318" name="Image 317" descr="silhouette porc.png">
              <a:extLst>
                <a:ext uri="{FF2B5EF4-FFF2-40B4-BE49-F238E27FC236}">
                  <a16:creationId xmlns:a16="http://schemas.microsoft.com/office/drawing/2014/main" id="{F457EB40-93EC-430A-8109-47409C485685}"/>
                </a:ext>
              </a:extLst>
            </p:cNvPr>
            <p:cNvPicPr>
              <a:picLocks noChangeAspect="1"/>
            </p:cNvPicPr>
            <p:nvPr/>
          </p:nvPicPr>
          <p:blipFill>
            <a:blip r:embed="rId3"/>
            <a:stretch>
              <a:fillRect/>
            </a:stretch>
          </p:blipFill>
          <p:spPr>
            <a:xfrm>
              <a:off x="9264990" y="4935481"/>
              <a:ext cx="322073" cy="213765"/>
            </a:xfrm>
            <a:prstGeom prst="rect">
              <a:avLst/>
            </a:prstGeom>
          </p:spPr>
        </p:pic>
        <p:sp>
          <p:nvSpPr>
            <p:cNvPr id="319" name="Line 14">
              <a:extLst>
                <a:ext uri="{FF2B5EF4-FFF2-40B4-BE49-F238E27FC236}">
                  <a16:creationId xmlns:a16="http://schemas.microsoft.com/office/drawing/2014/main" id="{15273C1C-8A2D-479F-B304-4712A8D55AA0}"/>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Line 15">
              <a:extLst>
                <a:ext uri="{FF2B5EF4-FFF2-40B4-BE49-F238E27FC236}">
                  <a16:creationId xmlns:a16="http://schemas.microsoft.com/office/drawing/2014/main" id="{F77ED4DE-5EB1-4BF8-B9AB-394EF0AF88F0}"/>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8" name="Groupe 327">
            <a:extLst>
              <a:ext uri="{FF2B5EF4-FFF2-40B4-BE49-F238E27FC236}">
                <a16:creationId xmlns:a16="http://schemas.microsoft.com/office/drawing/2014/main" id="{184C189E-F87B-490D-906C-66BC4F6755C5}"/>
              </a:ext>
            </a:extLst>
          </p:cNvPr>
          <p:cNvGrpSpPr/>
          <p:nvPr/>
        </p:nvGrpSpPr>
        <p:grpSpPr>
          <a:xfrm>
            <a:off x="5724006" y="4876002"/>
            <a:ext cx="1035221" cy="384175"/>
            <a:chOff x="8170817" y="4815840"/>
            <a:chExt cx="2590800" cy="721936"/>
          </a:xfrm>
        </p:grpSpPr>
        <p:sp>
          <p:nvSpPr>
            <p:cNvPr id="329" name="AutoShape 2">
              <a:extLst>
                <a:ext uri="{FF2B5EF4-FFF2-40B4-BE49-F238E27FC236}">
                  <a16:creationId xmlns:a16="http://schemas.microsoft.com/office/drawing/2014/main" id="{76EDD5FC-A56E-4984-B301-BC5E182A6BCE}"/>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orme libre : forme 329">
              <a:extLst>
                <a:ext uri="{FF2B5EF4-FFF2-40B4-BE49-F238E27FC236}">
                  <a16:creationId xmlns:a16="http://schemas.microsoft.com/office/drawing/2014/main" id="{111732B8-DF2A-4169-BDAE-80768AD7AA18}"/>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1" name="Group 6">
              <a:extLst>
                <a:ext uri="{FF2B5EF4-FFF2-40B4-BE49-F238E27FC236}">
                  <a16:creationId xmlns:a16="http://schemas.microsoft.com/office/drawing/2014/main" id="{4499D3F6-65B7-40B3-9A82-FF5058F7495A}"/>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337" name="AutoShape 7">
                <a:extLst>
                  <a:ext uri="{FF2B5EF4-FFF2-40B4-BE49-F238E27FC236}">
                    <a16:creationId xmlns:a16="http://schemas.microsoft.com/office/drawing/2014/main" id="{6DC5800A-993E-4E01-8213-38C3486F634A}"/>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38" name="Oval 8">
                <a:extLst>
                  <a:ext uri="{FF2B5EF4-FFF2-40B4-BE49-F238E27FC236}">
                    <a16:creationId xmlns:a16="http://schemas.microsoft.com/office/drawing/2014/main" id="{EFC317B1-E214-49EE-8907-79076A948368}"/>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39" name="Oval 9">
                <a:extLst>
                  <a:ext uri="{FF2B5EF4-FFF2-40B4-BE49-F238E27FC236}">
                    <a16:creationId xmlns:a16="http://schemas.microsoft.com/office/drawing/2014/main" id="{42ABA1CE-ACD5-4D11-AB7C-0F3A62D6C122}"/>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40" name="AutoShape 10">
                <a:extLst>
                  <a:ext uri="{FF2B5EF4-FFF2-40B4-BE49-F238E27FC236}">
                    <a16:creationId xmlns:a16="http://schemas.microsoft.com/office/drawing/2014/main" id="{9FD015D5-6322-4195-970F-6A45C6838F8E}"/>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41" name="Oval 11">
                <a:extLst>
                  <a:ext uri="{FF2B5EF4-FFF2-40B4-BE49-F238E27FC236}">
                    <a16:creationId xmlns:a16="http://schemas.microsoft.com/office/drawing/2014/main" id="{84963BC1-2065-45A5-BF90-AB71195F2E6F}"/>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42" name="AutoShape 12">
                <a:extLst>
                  <a:ext uri="{FF2B5EF4-FFF2-40B4-BE49-F238E27FC236}">
                    <a16:creationId xmlns:a16="http://schemas.microsoft.com/office/drawing/2014/main" id="{0CE9EAD8-ECD9-4226-9AE8-73E32A2DA224}"/>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43" name="Line 13">
                <a:extLst>
                  <a:ext uri="{FF2B5EF4-FFF2-40B4-BE49-F238E27FC236}">
                    <a16:creationId xmlns:a16="http://schemas.microsoft.com/office/drawing/2014/main" id="{F4ECEE2C-E068-4F5D-BBB9-3C440172E576}"/>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2" name="Line 16">
              <a:extLst>
                <a:ext uri="{FF2B5EF4-FFF2-40B4-BE49-F238E27FC236}">
                  <a16:creationId xmlns:a16="http://schemas.microsoft.com/office/drawing/2014/main" id="{9C3FFDFD-9547-4646-B578-86C75B4AB490}"/>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Rectangle 17">
              <a:extLst>
                <a:ext uri="{FF2B5EF4-FFF2-40B4-BE49-F238E27FC236}">
                  <a16:creationId xmlns:a16="http://schemas.microsoft.com/office/drawing/2014/main" id="{A86C33CF-2208-4AA5-8224-8E4EB36CE0A6}"/>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334" name="Image 333" descr="silhouette porc.png">
              <a:extLst>
                <a:ext uri="{FF2B5EF4-FFF2-40B4-BE49-F238E27FC236}">
                  <a16:creationId xmlns:a16="http://schemas.microsoft.com/office/drawing/2014/main" id="{5936E131-DC34-430B-B089-D3994D28F05B}"/>
                </a:ext>
              </a:extLst>
            </p:cNvPr>
            <p:cNvPicPr>
              <a:picLocks noChangeAspect="1"/>
            </p:cNvPicPr>
            <p:nvPr/>
          </p:nvPicPr>
          <p:blipFill>
            <a:blip r:embed="rId3"/>
            <a:stretch>
              <a:fillRect/>
            </a:stretch>
          </p:blipFill>
          <p:spPr>
            <a:xfrm>
              <a:off x="9264990" y="4935481"/>
              <a:ext cx="322073" cy="213765"/>
            </a:xfrm>
            <a:prstGeom prst="rect">
              <a:avLst/>
            </a:prstGeom>
          </p:spPr>
        </p:pic>
        <p:sp>
          <p:nvSpPr>
            <p:cNvPr id="335" name="Line 14">
              <a:extLst>
                <a:ext uri="{FF2B5EF4-FFF2-40B4-BE49-F238E27FC236}">
                  <a16:creationId xmlns:a16="http://schemas.microsoft.com/office/drawing/2014/main" id="{3347F60B-80B1-454D-AA94-AE9DF9E5076E}"/>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Line 15">
              <a:extLst>
                <a:ext uri="{FF2B5EF4-FFF2-40B4-BE49-F238E27FC236}">
                  <a16:creationId xmlns:a16="http://schemas.microsoft.com/office/drawing/2014/main" id="{BCE61398-1665-43CD-B674-2D8DB72723A7}"/>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4" name="Groupe 343">
            <a:extLst>
              <a:ext uri="{FF2B5EF4-FFF2-40B4-BE49-F238E27FC236}">
                <a16:creationId xmlns:a16="http://schemas.microsoft.com/office/drawing/2014/main" id="{3E7E831F-AD72-4319-A4CC-2FAC6C96E730}"/>
              </a:ext>
            </a:extLst>
          </p:cNvPr>
          <p:cNvGrpSpPr/>
          <p:nvPr/>
        </p:nvGrpSpPr>
        <p:grpSpPr>
          <a:xfrm>
            <a:off x="6447618" y="3703623"/>
            <a:ext cx="1035221" cy="384175"/>
            <a:chOff x="8170817" y="4815840"/>
            <a:chExt cx="2590800" cy="721936"/>
          </a:xfrm>
        </p:grpSpPr>
        <p:sp>
          <p:nvSpPr>
            <p:cNvPr id="345" name="AutoShape 2">
              <a:extLst>
                <a:ext uri="{FF2B5EF4-FFF2-40B4-BE49-F238E27FC236}">
                  <a16:creationId xmlns:a16="http://schemas.microsoft.com/office/drawing/2014/main" id="{D045CE14-2BB0-4B86-AA4E-3C4C4C84511C}"/>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orme libre : forme 345">
              <a:extLst>
                <a:ext uri="{FF2B5EF4-FFF2-40B4-BE49-F238E27FC236}">
                  <a16:creationId xmlns:a16="http://schemas.microsoft.com/office/drawing/2014/main" id="{3439B974-B865-491A-B6A6-8AAE0B160C7C}"/>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7" name="Group 6">
              <a:extLst>
                <a:ext uri="{FF2B5EF4-FFF2-40B4-BE49-F238E27FC236}">
                  <a16:creationId xmlns:a16="http://schemas.microsoft.com/office/drawing/2014/main" id="{B69DDD8C-12EC-4155-A0F0-B27B3AEFB7CB}"/>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353" name="AutoShape 7">
                <a:extLst>
                  <a:ext uri="{FF2B5EF4-FFF2-40B4-BE49-F238E27FC236}">
                    <a16:creationId xmlns:a16="http://schemas.microsoft.com/office/drawing/2014/main" id="{B715B49E-6FE8-48FA-9360-2D3C5FCA0DF0}"/>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54" name="Oval 8">
                <a:extLst>
                  <a:ext uri="{FF2B5EF4-FFF2-40B4-BE49-F238E27FC236}">
                    <a16:creationId xmlns:a16="http://schemas.microsoft.com/office/drawing/2014/main" id="{0E6BA0B1-3B7D-4F97-AED2-B795F5525D09}"/>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55" name="Oval 9">
                <a:extLst>
                  <a:ext uri="{FF2B5EF4-FFF2-40B4-BE49-F238E27FC236}">
                    <a16:creationId xmlns:a16="http://schemas.microsoft.com/office/drawing/2014/main" id="{9AB27B78-A1D4-467B-955C-1EC2A5702A44}"/>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56" name="AutoShape 10">
                <a:extLst>
                  <a:ext uri="{FF2B5EF4-FFF2-40B4-BE49-F238E27FC236}">
                    <a16:creationId xmlns:a16="http://schemas.microsoft.com/office/drawing/2014/main" id="{5E15DD45-40F0-4179-8DDC-8FD630E86D6F}"/>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57" name="Oval 11">
                <a:extLst>
                  <a:ext uri="{FF2B5EF4-FFF2-40B4-BE49-F238E27FC236}">
                    <a16:creationId xmlns:a16="http://schemas.microsoft.com/office/drawing/2014/main" id="{CE5E24D9-1692-41D0-BC63-456E6DDFE6FD}"/>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58" name="AutoShape 12">
                <a:extLst>
                  <a:ext uri="{FF2B5EF4-FFF2-40B4-BE49-F238E27FC236}">
                    <a16:creationId xmlns:a16="http://schemas.microsoft.com/office/drawing/2014/main" id="{AD1B5097-1E54-409E-A733-5D47A0BC52A6}"/>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59" name="Line 13">
                <a:extLst>
                  <a:ext uri="{FF2B5EF4-FFF2-40B4-BE49-F238E27FC236}">
                    <a16:creationId xmlns:a16="http://schemas.microsoft.com/office/drawing/2014/main" id="{DFD205FD-0B8F-4BAB-8A51-C6BB8E97E415}"/>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Line 16">
              <a:extLst>
                <a:ext uri="{FF2B5EF4-FFF2-40B4-BE49-F238E27FC236}">
                  <a16:creationId xmlns:a16="http://schemas.microsoft.com/office/drawing/2014/main" id="{70A6B792-8A46-4077-8445-39C8ED43E8F0}"/>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17">
              <a:extLst>
                <a:ext uri="{FF2B5EF4-FFF2-40B4-BE49-F238E27FC236}">
                  <a16:creationId xmlns:a16="http://schemas.microsoft.com/office/drawing/2014/main" id="{F7B65B5D-C19F-42BF-9290-E9C6B1434AD2}"/>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350" name="Image 349" descr="silhouette porc.png">
              <a:extLst>
                <a:ext uri="{FF2B5EF4-FFF2-40B4-BE49-F238E27FC236}">
                  <a16:creationId xmlns:a16="http://schemas.microsoft.com/office/drawing/2014/main" id="{DE49BB0F-BB9C-4A79-B637-BD899F93247B}"/>
                </a:ext>
              </a:extLst>
            </p:cNvPr>
            <p:cNvPicPr>
              <a:picLocks noChangeAspect="1"/>
            </p:cNvPicPr>
            <p:nvPr/>
          </p:nvPicPr>
          <p:blipFill>
            <a:blip r:embed="rId3"/>
            <a:stretch>
              <a:fillRect/>
            </a:stretch>
          </p:blipFill>
          <p:spPr>
            <a:xfrm>
              <a:off x="9264990" y="4935481"/>
              <a:ext cx="322073" cy="213765"/>
            </a:xfrm>
            <a:prstGeom prst="rect">
              <a:avLst/>
            </a:prstGeom>
          </p:spPr>
        </p:pic>
        <p:sp>
          <p:nvSpPr>
            <p:cNvPr id="351" name="Line 14">
              <a:extLst>
                <a:ext uri="{FF2B5EF4-FFF2-40B4-BE49-F238E27FC236}">
                  <a16:creationId xmlns:a16="http://schemas.microsoft.com/office/drawing/2014/main" id="{72D71BEF-F2B3-4F00-B11C-1CF0B1931D0F}"/>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Line 15">
              <a:extLst>
                <a:ext uri="{FF2B5EF4-FFF2-40B4-BE49-F238E27FC236}">
                  <a16:creationId xmlns:a16="http://schemas.microsoft.com/office/drawing/2014/main" id="{C9B694EA-BCFB-4780-AF4C-B7BE4EBF7CF7}"/>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8" name="Rectangle 367">
            <a:extLst>
              <a:ext uri="{FF2B5EF4-FFF2-40B4-BE49-F238E27FC236}">
                <a16:creationId xmlns:a16="http://schemas.microsoft.com/office/drawing/2014/main" id="{81800A50-2222-4BA6-A171-3EB16F9B22B7}"/>
              </a:ext>
            </a:extLst>
          </p:cNvPr>
          <p:cNvSpPr/>
          <p:nvPr/>
        </p:nvSpPr>
        <p:spPr>
          <a:xfrm>
            <a:off x="5240317" y="3154855"/>
            <a:ext cx="327171" cy="29988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9" name="Rectangle 368">
            <a:extLst>
              <a:ext uri="{FF2B5EF4-FFF2-40B4-BE49-F238E27FC236}">
                <a16:creationId xmlns:a16="http://schemas.microsoft.com/office/drawing/2014/main" id="{A49492DD-350B-47F7-849E-978D383FC30F}"/>
              </a:ext>
            </a:extLst>
          </p:cNvPr>
          <p:cNvSpPr/>
          <p:nvPr/>
        </p:nvSpPr>
        <p:spPr>
          <a:xfrm>
            <a:off x="5231928" y="4524795"/>
            <a:ext cx="327171" cy="29988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Triangle isocèle 369">
            <a:extLst>
              <a:ext uri="{FF2B5EF4-FFF2-40B4-BE49-F238E27FC236}">
                <a16:creationId xmlns:a16="http://schemas.microsoft.com/office/drawing/2014/main" id="{CFFF6B72-8CC5-44FE-8AA1-453EE9BF6FD4}"/>
              </a:ext>
            </a:extLst>
          </p:cNvPr>
          <p:cNvSpPr/>
          <p:nvPr/>
        </p:nvSpPr>
        <p:spPr>
          <a:xfrm>
            <a:off x="4167749" y="2763269"/>
            <a:ext cx="327171" cy="265651"/>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Triangle isocèle 370">
            <a:extLst>
              <a:ext uri="{FF2B5EF4-FFF2-40B4-BE49-F238E27FC236}">
                <a16:creationId xmlns:a16="http://schemas.microsoft.com/office/drawing/2014/main" id="{D8A925F4-6464-4047-81B9-5BD0D4CE952E}"/>
              </a:ext>
            </a:extLst>
          </p:cNvPr>
          <p:cNvSpPr/>
          <p:nvPr/>
        </p:nvSpPr>
        <p:spPr>
          <a:xfrm>
            <a:off x="7855006" y="3020420"/>
            <a:ext cx="327171" cy="265651"/>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2" name="Triangle isocèle 371">
            <a:extLst>
              <a:ext uri="{FF2B5EF4-FFF2-40B4-BE49-F238E27FC236}">
                <a16:creationId xmlns:a16="http://schemas.microsoft.com/office/drawing/2014/main" id="{9ECAB3E6-7E75-41C2-BE9F-AC3DFE162B2C}"/>
              </a:ext>
            </a:extLst>
          </p:cNvPr>
          <p:cNvSpPr/>
          <p:nvPr/>
        </p:nvSpPr>
        <p:spPr>
          <a:xfrm>
            <a:off x="6716633" y="5112755"/>
            <a:ext cx="327171" cy="265651"/>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3" name="Triangle isocèle 372">
            <a:extLst>
              <a:ext uri="{FF2B5EF4-FFF2-40B4-BE49-F238E27FC236}">
                <a16:creationId xmlns:a16="http://schemas.microsoft.com/office/drawing/2014/main" id="{4A611537-E51D-46D5-A10D-B00F4CFE966C}"/>
              </a:ext>
            </a:extLst>
          </p:cNvPr>
          <p:cNvSpPr/>
          <p:nvPr/>
        </p:nvSpPr>
        <p:spPr>
          <a:xfrm>
            <a:off x="6710769" y="3106492"/>
            <a:ext cx="327171" cy="265651"/>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4" name="Rectangle : coins arrondis 373">
            <a:extLst>
              <a:ext uri="{FF2B5EF4-FFF2-40B4-BE49-F238E27FC236}">
                <a16:creationId xmlns:a16="http://schemas.microsoft.com/office/drawing/2014/main" id="{780AE11E-36F6-43FA-827B-5B0B398A0582}"/>
              </a:ext>
            </a:extLst>
          </p:cNvPr>
          <p:cNvSpPr/>
          <p:nvPr/>
        </p:nvSpPr>
        <p:spPr>
          <a:xfrm>
            <a:off x="5936603" y="3477976"/>
            <a:ext cx="422099" cy="19575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 name="Rectangle 374">
            <a:extLst>
              <a:ext uri="{FF2B5EF4-FFF2-40B4-BE49-F238E27FC236}">
                <a16:creationId xmlns:a16="http://schemas.microsoft.com/office/drawing/2014/main" id="{D42D8BC8-1D11-4F90-AE53-2464E8B37838}"/>
              </a:ext>
            </a:extLst>
          </p:cNvPr>
          <p:cNvSpPr/>
          <p:nvPr/>
        </p:nvSpPr>
        <p:spPr>
          <a:xfrm>
            <a:off x="10111499" y="1631756"/>
            <a:ext cx="216155" cy="23341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6" name="ZoneTexte 375">
            <a:extLst>
              <a:ext uri="{FF2B5EF4-FFF2-40B4-BE49-F238E27FC236}">
                <a16:creationId xmlns:a16="http://schemas.microsoft.com/office/drawing/2014/main" id="{E59B19E8-A57B-4837-B38E-F2E1CEE1AADE}"/>
              </a:ext>
            </a:extLst>
          </p:cNvPr>
          <p:cNvSpPr txBox="1"/>
          <p:nvPr/>
        </p:nvSpPr>
        <p:spPr>
          <a:xfrm>
            <a:off x="10327654" y="1626741"/>
            <a:ext cx="18894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Unités abattage découpe</a:t>
            </a:r>
          </a:p>
        </p:txBody>
      </p:sp>
      <p:sp>
        <p:nvSpPr>
          <p:cNvPr id="377" name="Triangle isocèle 376">
            <a:extLst>
              <a:ext uri="{FF2B5EF4-FFF2-40B4-BE49-F238E27FC236}">
                <a16:creationId xmlns:a16="http://schemas.microsoft.com/office/drawing/2014/main" id="{907593C8-1A9B-4548-BDDE-AFCD10F154BE}"/>
              </a:ext>
            </a:extLst>
          </p:cNvPr>
          <p:cNvSpPr/>
          <p:nvPr/>
        </p:nvSpPr>
        <p:spPr>
          <a:xfrm>
            <a:off x="10113380" y="1287060"/>
            <a:ext cx="216154" cy="222144"/>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 name="ZoneTexte 377">
            <a:extLst>
              <a:ext uri="{FF2B5EF4-FFF2-40B4-BE49-F238E27FC236}">
                <a16:creationId xmlns:a16="http://schemas.microsoft.com/office/drawing/2014/main" id="{DE3C9F16-EB13-418C-AF25-3D23C722C0B5}"/>
              </a:ext>
            </a:extLst>
          </p:cNvPr>
          <p:cNvSpPr txBox="1"/>
          <p:nvPr/>
        </p:nvSpPr>
        <p:spPr>
          <a:xfrm>
            <a:off x="10327654" y="1287717"/>
            <a:ext cx="188752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Fabricants d’aliments</a:t>
            </a:r>
          </a:p>
        </p:txBody>
      </p:sp>
      <p:sp>
        <p:nvSpPr>
          <p:cNvPr id="379" name="Rectangle : coins arrondis 378">
            <a:extLst>
              <a:ext uri="{FF2B5EF4-FFF2-40B4-BE49-F238E27FC236}">
                <a16:creationId xmlns:a16="http://schemas.microsoft.com/office/drawing/2014/main" id="{F845E31C-F4FE-4ED7-864F-7C43B5058209}"/>
              </a:ext>
            </a:extLst>
          </p:cNvPr>
          <p:cNvSpPr/>
          <p:nvPr/>
        </p:nvSpPr>
        <p:spPr>
          <a:xfrm>
            <a:off x="10113380" y="1002140"/>
            <a:ext cx="216155" cy="19575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0" name="ZoneTexte 379">
            <a:extLst>
              <a:ext uri="{FF2B5EF4-FFF2-40B4-BE49-F238E27FC236}">
                <a16:creationId xmlns:a16="http://schemas.microsoft.com/office/drawing/2014/main" id="{EE26726A-B750-4FB6-8354-983F2124AE94}"/>
              </a:ext>
            </a:extLst>
          </p:cNvPr>
          <p:cNvSpPr txBox="1"/>
          <p:nvPr/>
        </p:nvSpPr>
        <p:spPr>
          <a:xfrm>
            <a:off x="10329535" y="977097"/>
            <a:ext cx="188752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Industrie </a:t>
            </a:r>
          </a:p>
        </p:txBody>
      </p:sp>
      <p:sp>
        <p:nvSpPr>
          <p:cNvPr id="360" name="Flèche : droite 359">
            <a:extLst>
              <a:ext uri="{FF2B5EF4-FFF2-40B4-BE49-F238E27FC236}">
                <a16:creationId xmlns:a16="http://schemas.microsoft.com/office/drawing/2014/main" id="{AEF3C9F3-2155-4F28-BF98-EFDB290D3B1A}"/>
              </a:ext>
            </a:extLst>
          </p:cNvPr>
          <p:cNvSpPr/>
          <p:nvPr/>
        </p:nvSpPr>
        <p:spPr>
          <a:xfrm>
            <a:off x="9407966" y="2080352"/>
            <a:ext cx="978408" cy="48463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1" name="ZoneTexte 360">
            <a:extLst>
              <a:ext uri="{FF2B5EF4-FFF2-40B4-BE49-F238E27FC236}">
                <a16:creationId xmlns:a16="http://schemas.microsoft.com/office/drawing/2014/main" id="{F75DA899-E710-4C9E-AFCF-4E7469C44178}"/>
              </a:ext>
            </a:extLst>
          </p:cNvPr>
          <p:cNvSpPr txBox="1"/>
          <p:nvPr/>
        </p:nvSpPr>
        <p:spPr>
          <a:xfrm>
            <a:off x="10423034" y="2086190"/>
            <a:ext cx="145129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Aliments du bétail pour filière porcine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Content Placeholder 3">
            <a:extLst>
              <a:ext uri="{FF2B5EF4-FFF2-40B4-BE49-F238E27FC236}">
                <a16:creationId xmlns:a16="http://schemas.microsoft.com/office/drawing/2014/main" id="{35404EF8-ABA1-8EB7-E21F-FDE2770A3060}"/>
              </a:ext>
            </a:extLst>
          </p:cNvPr>
          <p:cNvPicPr>
            <a:picLocks noChangeAspect="1"/>
          </p:cNvPicPr>
          <p:nvPr/>
        </p:nvPicPr>
        <p:blipFill>
          <a:blip r:embed="rId4"/>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14061519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7C55B9E-48F7-43E2-9687-45C7C666AA46}"/>
              </a:ext>
            </a:extLst>
          </p:cNvPr>
          <p:cNvSpPr>
            <a:spLocks noGrp="1"/>
          </p:cNvSpPr>
          <p:nvPr>
            <p:ph type="title"/>
          </p:nvPr>
        </p:nvSpPr>
        <p:spPr/>
        <p:txBody>
          <a:bodyPr/>
          <a:lstStyle/>
          <a:p>
            <a:r>
              <a:rPr lang="fr-FR" dirty="0"/>
              <a:t>Flux d’animaux</a:t>
            </a:r>
          </a:p>
        </p:txBody>
      </p:sp>
      <p:pic>
        <p:nvPicPr>
          <p:cNvPr id="8" name="Image 7">
            <a:extLst>
              <a:ext uri="{FF2B5EF4-FFF2-40B4-BE49-F238E27FC236}">
                <a16:creationId xmlns:a16="http://schemas.microsoft.com/office/drawing/2014/main" id="{D602F898-A75B-41F2-6246-BD9D44A3A115}"/>
              </a:ext>
            </a:extLst>
          </p:cNvPr>
          <p:cNvPicPr>
            <a:picLocks noChangeAspect="1"/>
          </p:cNvPicPr>
          <p:nvPr/>
        </p:nvPicPr>
        <p:blipFill>
          <a:blip r:embed="rId2"/>
          <a:stretch>
            <a:fillRect/>
          </a:stretch>
        </p:blipFill>
        <p:spPr>
          <a:xfrm>
            <a:off x="1714500" y="1018640"/>
            <a:ext cx="7686675" cy="5605648"/>
          </a:xfrm>
          <a:prstGeom prst="rect">
            <a:avLst/>
          </a:prstGeom>
        </p:spPr>
      </p:pic>
      <p:pic>
        <p:nvPicPr>
          <p:cNvPr id="9" name="Content Placeholder 3">
            <a:extLst>
              <a:ext uri="{FF2B5EF4-FFF2-40B4-BE49-F238E27FC236}">
                <a16:creationId xmlns:a16="http://schemas.microsoft.com/office/drawing/2014/main" id="{FE60E7B6-6FA3-E712-5CC4-EBF86058AFD0}"/>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27046139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6">
            <a:extLst>
              <a:ext uri="{FF2B5EF4-FFF2-40B4-BE49-F238E27FC236}">
                <a16:creationId xmlns:a16="http://schemas.microsoft.com/office/drawing/2014/main" id="{8A0A6FB0-F628-49DB-9B00-2B93AE8C3DE3}"/>
              </a:ext>
            </a:extLst>
          </p:cNvPr>
          <p:cNvGraphicFramePr>
            <a:graphicFrameLocks noGrp="1"/>
          </p:cNvGraphicFramePr>
          <p:nvPr/>
        </p:nvGraphicFramePr>
        <p:xfrm>
          <a:off x="842640" y="933154"/>
          <a:ext cx="10319823" cy="4302760"/>
        </p:xfrm>
        <a:graphic>
          <a:graphicData uri="http://schemas.openxmlformats.org/drawingml/2006/table">
            <a:tbl>
              <a:tblPr firstRow="1" bandRow="1">
                <a:tableStyleId>{5C22544A-7EE6-4342-B048-85BDC9FD1C3A}</a:tableStyleId>
              </a:tblPr>
              <a:tblGrid>
                <a:gridCol w="1799122">
                  <a:extLst>
                    <a:ext uri="{9D8B030D-6E8A-4147-A177-3AD203B41FA5}">
                      <a16:colId xmlns:a16="http://schemas.microsoft.com/office/drawing/2014/main" val="1469345873"/>
                    </a:ext>
                  </a:extLst>
                </a:gridCol>
                <a:gridCol w="6044665">
                  <a:extLst>
                    <a:ext uri="{9D8B030D-6E8A-4147-A177-3AD203B41FA5}">
                      <a16:colId xmlns:a16="http://schemas.microsoft.com/office/drawing/2014/main" val="4085035533"/>
                    </a:ext>
                  </a:extLst>
                </a:gridCol>
                <a:gridCol w="2476036">
                  <a:extLst>
                    <a:ext uri="{9D8B030D-6E8A-4147-A177-3AD203B41FA5}">
                      <a16:colId xmlns:a16="http://schemas.microsoft.com/office/drawing/2014/main" val="1486756633"/>
                    </a:ext>
                  </a:extLst>
                </a:gridCol>
              </a:tblGrid>
              <a:tr h="370840">
                <a:tc>
                  <a:txBody>
                    <a:bodyPr/>
                    <a:lstStyle/>
                    <a:p>
                      <a:endParaRPr lang="fr-FR" dirty="0"/>
                    </a:p>
                  </a:txBody>
                  <a:tcPr>
                    <a:lnB w="12700" cap="flat" cmpd="sng" algn="ctr">
                      <a:solidFill>
                        <a:schemeClr val="accent1"/>
                      </a:solidFill>
                      <a:prstDash val="solid"/>
                      <a:round/>
                      <a:headEnd type="none" w="med" len="med"/>
                      <a:tailEnd type="none" w="med" len="med"/>
                    </a:lnB>
                    <a:solidFill>
                      <a:schemeClr val="bg1"/>
                    </a:solidFill>
                  </a:tcPr>
                </a:tc>
                <a:tc>
                  <a:txBody>
                    <a:bodyPr/>
                    <a:lstStyle/>
                    <a:p>
                      <a:endParaRPr lang="fr-FR"/>
                    </a:p>
                  </a:txBody>
                  <a:tcPr>
                    <a:lnB w="12700" cap="flat" cmpd="sng" algn="ctr">
                      <a:solidFill>
                        <a:schemeClr val="accent1"/>
                      </a:solidFill>
                      <a:prstDash val="solid"/>
                      <a:round/>
                      <a:headEnd type="none" w="med" len="med"/>
                      <a:tailEnd type="none" w="med" len="med"/>
                    </a:lnB>
                    <a:solidFill>
                      <a:schemeClr val="bg1"/>
                    </a:solidFill>
                  </a:tcPr>
                </a:tc>
                <a:tc>
                  <a:txBody>
                    <a:bodyPr/>
                    <a:lstStyle/>
                    <a:p>
                      <a:endParaRPr lang="fr-FR" dirty="0"/>
                    </a:p>
                  </a:txBody>
                  <a:tcPr>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822753452"/>
                  </a:ext>
                </a:extLst>
              </a:tr>
              <a:tr h="370840">
                <a:tc>
                  <a:txBody>
                    <a:bodyPr/>
                    <a:lstStyle/>
                    <a:p>
                      <a:r>
                        <a:rPr lang="fr-FR" dirty="0"/>
                        <a:t>Production des porcs / abattage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p>
                      <a:endParaRPr lang="fr-FR" dirty="0"/>
                    </a:p>
                    <a:p>
                      <a:endParaRPr lang="fr-FR" dirty="0"/>
                    </a:p>
                    <a:p>
                      <a:endParaRPr lang="fr-FR" dirty="0"/>
                    </a:p>
                    <a:p>
                      <a:endParaRPr lang="fr-FR"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dirty="0"/>
                        <a:t>Les coches issues d’AURA représentent 45% des coches abattues en AURA : petits outils en région, les plus gros élevages font abattre leurs coches hors région</a:t>
                      </a:r>
                    </a:p>
                    <a:p>
                      <a:endParaRPr lang="fr-FR" dirty="0"/>
                    </a:p>
                    <a:p>
                      <a:r>
                        <a:rPr lang="fr-FR" dirty="0"/>
                        <a:t>Les porcs charcutiers issus d’AURA représentent 54% des porcs charcutiers abattus en AURA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0161581"/>
                  </a:ext>
                </a:extLst>
              </a:tr>
            </a:tbl>
          </a:graphicData>
        </a:graphic>
      </p:graphicFrame>
      <p:sp>
        <p:nvSpPr>
          <p:cNvPr id="13" name="Forme libre : forme 12">
            <a:extLst>
              <a:ext uri="{FF2B5EF4-FFF2-40B4-BE49-F238E27FC236}">
                <a16:creationId xmlns:a16="http://schemas.microsoft.com/office/drawing/2014/main" id="{165C0E9D-6B26-49F0-AFCA-D3C793C6DF57}"/>
              </a:ext>
            </a:extLst>
          </p:cNvPr>
          <p:cNvSpPr/>
          <p:nvPr/>
        </p:nvSpPr>
        <p:spPr>
          <a:xfrm>
            <a:off x="5202090" y="1667234"/>
            <a:ext cx="1084529" cy="817640"/>
          </a:xfrm>
          <a:custGeom>
            <a:avLst/>
            <a:gdLst>
              <a:gd name="connsiteX0" fmla="*/ 317500 w 6292850"/>
              <a:gd name="connsiteY0" fmla="*/ 838200 h 4648200"/>
              <a:gd name="connsiteX1" fmla="*/ 234950 w 6292850"/>
              <a:gd name="connsiteY1" fmla="*/ 647700 h 4648200"/>
              <a:gd name="connsiteX2" fmla="*/ 361950 w 6292850"/>
              <a:gd name="connsiteY2" fmla="*/ 501650 h 4648200"/>
              <a:gd name="connsiteX3" fmla="*/ 565150 w 6292850"/>
              <a:gd name="connsiteY3" fmla="*/ 514350 h 4648200"/>
              <a:gd name="connsiteX4" fmla="*/ 666750 w 6292850"/>
              <a:gd name="connsiteY4" fmla="*/ 419100 h 4648200"/>
              <a:gd name="connsiteX5" fmla="*/ 660400 w 6292850"/>
              <a:gd name="connsiteY5" fmla="*/ 228600 h 4648200"/>
              <a:gd name="connsiteX6" fmla="*/ 800100 w 6292850"/>
              <a:gd name="connsiteY6" fmla="*/ 114300 h 4648200"/>
              <a:gd name="connsiteX7" fmla="*/ 984250 w 6292850"/>
              <a:gd name="connsiteY7" fmla="*/ 107950 h 4648200"/>
              <a:gd name="connsiteX8" fmla="*/ 1041400 w 6292850"/>
              <a:gd name="connsiteY8" fmla="*/ 0 h 4648200"/>
              <a:gd name="connsiteX9" fmla="*/ 1187450 w 6292850"/>
              <a:gd name="connsiteY9" fmla="*/ 6350 h 4648200"/>
              <a:gd name="connsiteX10" fmla="*/ 1352550 w 6292850"/>
              <a:gd name="connsiteY10" fmla="*/ 222250 h 4648200"/>
              <a:gd name="connsiteX11" fmla="*/ 1447800 w 6292850"/>
              <a:gd name="connsiteY11" fmla="*/ 146050 h 4648200"/>
              <a:gd name="connsiteX12" fmla="*/ 1530350 w 6292850"/>
              <a:gd name="connsiteY12" fmla="*/ 146050 h 4648200"/>
              <a:gd name="connsiteX13" fmla="*/ 1701800 w 6292850"/>
              <a:gd name="connsiteY13" fmla="*/ 228600 h 4648200"/>
              <a:gd name="connsiteX14" fmla="*/ 1866900 w 6292850"/>
              <a:gd name="connsiteY14" fmla="*/ 127000 h 4648200"/>
              <a:gd name="connsiteX15" fmla="*/ 2012950 w 6292850"/>
              <a:gd name="connsiteY15" fmla="*/ 450850 h 4648200"/>
              <a:gd name="connsiteX16" fmla="*/ 2209800 w 6292850"/>
              <a:gd name="connsiteY16" fmla="*/ 463550 h 4648200"/>
              <a:gd name="connsiteX17" fmla="*/ 2324100 w 6292850"/>
              <a:gd name="connsiteY17" fmla="*/ 590550 h 4648200"/>
              <a:gd name="connsiteX18" fmla="*/ 2317750 w 6292850"/>
              <a:gd name="connsiteY18" fmla="*/ 787400 h 4648200"/>
              <a:gd name="connsiteX19" fmla="*/ 2190750 w 6292850"/>
              <a:gd name="connsiteY19" fmla="*/ 901700 h 4648200"/>
              <a:gd name="connsiteX20" fmla="*/ 2197100 w 6292850"/>
              <a:gd name="connsiteY20" fmla="*/ 1022350 h 4648200"/>
              <a:gd name="connsiteX21" fmla="*/ 2330450 w 6292850"/>
              <a:gd name="connsiteY21" fmla="*/ 1073150 h 4648200"/>
              <a:gd name="connsiteX22" fmla="*/ 2730500 w 6292850"/>
              <a:gd name="connsiteY22" fmla="*/ 1073150 h 4648200"/>
              <a:gd name="connsiteX23" fmla="*/ 2832100 w 6292850"/>
              <a:gd name="connsiteY23" fmla="*/ 984250 h 4648200"/>
              <a:gd name="connsiteX24" fmla="*/ 2838450 w 6292850"/>
              <a:gd name="connsiteY24" fmla="*/ 850900 h 4648200"/>
              <a:gd name="connsiteX25" fmla="*/ 3111500 w 6292850"/>
              <a:gd name="connsiteY25" fmla="*/ 850900 h 4648200"/>
              <a:gd name="connsiteX26" fmla="*/ 3302000 w 6292850"/>
              <a:gd name="connsiteY26" fmla="*/ 1035050 h 4648200"/>
              <a:gd name="connsiteX27" fmla="*/ 3498850 w 6292850"/>
              <a:gd name="connsiteY27" fmla="*/ 444500 h 4648200"/>
              <a:gd name="connsiteX28" fmla="*/ 3543300 w 6292850"/>
              <a:gd name="connsiteY28" fmla="*/ 457200 h 4648200"/>
              <a:gd name="connsiteX29" fmla="*/ 3619500 w 6292850"/>
              <a:gd name="connsiteY29" fmla="*/ 495300 h 4648200"/>
              <a:gd name="connsiteX30" fmla="*/ 3771900 w 6292850"/>
              <a:gd name="connsiteY30" fmla="*/ 450850 h 4648200"/>
              <a:gd name="connsiteX31" fmla="*/ 4140200 w 6292850"/>
              <a:gd name="connsiteY31" fmla="*/ 863600 h 4648200"/>
              <a:gd name="connsiteX32" fmla="*/ 4324350 w 6292850"/>
              <a:gd name="connsiteY32" fmla="*/ 755650 h 4648200"/>
              <a:gd name="connsiteX33" fmla="*/ 4432300 w 6292850"/>
              <a:gd name="connsiteY33" fmla="*/ 869950 h 4648200"/>
              <a:gd name="connsiteX34" fmla="*/ 4635500 w 6292850"/>
              <a:gd name="connsiteY34" fmla="*/ 850900 h 4648200"/>
              <a:gd name="connsiteX35" fmla="*/ 4870450 w 6292850"/>
              <a:gd name="connsiteY35" fmla="*/ 584200 h 4648200"/>
              <a:gd name="connsiteX36" fmla="*/ 4953000 w 6292850"/>
              <a:gd name="connsiteY36" fmla="*/ 641350 h 4648200"/>
              <a:gd name="connsiteX37" fmla="*/ 4914900 w 6292850"/>
              <a:gd name="connsiteY37" fmla="*/ 857250 h 4648200"/>
              <a:gd name="connsiteX38" fmla="*/ 4743450 w 6292850"/>
              <a:gd name="connsiteY38" fmla="*/ 927100 h 4648200"/>
              <a:gd name="connsiteX39" fmla="*/ 4737100 w 6292850"/>
              <a:gd name="connsiteY39" fmla="*/ 1060450 h 4648200"/>
              <a:gd name="connsiteX40" fmla="*/ 4978400 w 6292850"/>
              <a:gd name="connsiteY40" fmla="*/ 1028700 h 4648200"/>
              <a:gd name="connsiteX41" fmla="*/ 5175250 w 6292850"/>
              <a:gd name="connsiteY41" fmla="*/ 857250 h 4648200"/>
              <a:gd name="connsiteX42" fmla="*/ 5111750 w 6292850"/>
              <a:gd name="connsiteY42" fmla="*/ 793750 h 4648200"/>
              <a:gd name="connsiteX43" fmla="*/ 5124450 w 6292850"/>
              <a:gd name="connsiteY43" fmla="*/ 723900 h 4648200"/>
              <a:gd name="connsiteX44" fmla="*/ 5187950 w 6292850"/>
              <a:gd name="connsiteY44" fmla="*/ 628650 h 4648200"/>
              <a:gd name="connsiteX45" fmla="*/ 5314950 w 6292850"/>
              <a:gd name="connsiteY45" fmla="*/ 641350 h 4648200"/>
              <a:gd name="connsiteX46" fmla="*/ 5416550 w 6292850"/>
              <a:gd name="connsiteY46" fmla="*/ 539750 h 4648200"/>
              <a:gd name="connsiteX47" fmla="*/ 5727700 w 6292850"/>
              <a:gd name="connsiteY47" fmla="*/ 552450 h 4648200"/>
              <a:gd name="connsiteX48" fmla="*/ 5708650 w 6292850"/>
              <a:gd name="connsiteY48" fmla="*/ 647700 h 4648200"/>
              <a:gd name="connsiteX49" fmla="*/ 5848350 w 6292850"/>
              <a:gd name="connsiteY49" fmla="*/ 749300 h 4648200"/>
              <a:gd name="connsiteX50" fmla="*/ 5753100 w 6292850"/>
              <a:gd name="connsiteY50" fmla="*/ 857250 h 4648200"/>
              <a:gd name="connsiteX51" fmla="*/ 5759450 w 6292850"/>
              <a:gd name="connsiteY51" fmla="*/ 1060450 h 4648200"/>
              <a:gd name="connsiteX52" fmla="*/ 5842000 w 6292850"/>
              <a:gd name="connsiteY52" fmla="*/ 1035050 h 4648200"/>
              <a:gd name="connsiteX53" fmla="*/ 5854700 w 6292850"/>
              <a:gd name="connsiteY53" fmla="*/ 1162050 h 4648200"/>
              <a:gd name="connsiteX54" fmla="*/ 5975350 w 6292850"/>
              <a:gd name="connsiteY54" fmla="*/ 1181100 h 4648200"/>
              <a:gd name="connsiteX55" fmla="*/ 6051550 w 6292850"/>
              <a:gd name="connsiteY55" fmla="*/ 1263650 h 4648200"/>
              <a:gd name="connsiteX56" fmla="*/ 6057900 w 6292850"/>
              <a:gd name="connsiteY56" fmla="*/ 1397000 h 4648200"/>
              <a:gd name="connsiteX57" fmla="*/ 5988050 w 6292850"/>
              <a:gd name="connsiteY57" fmla="*/ 1473200 h 4648200"/>
              <a:gd name="connsiteX58" fmla="*/ 5803900 w 6292850"/>
              <a:gd name="connsiteY58" fmla="*/ 1492250 h 4648200"/>
              <a:gd name="connsiteX59" fmla="*/ 5803900 w 6292850"/>
              <a:gd name="connsiteY59" fmla="*/ 1682750 h 4648200"/>
              <a:gd name="connsiteX60" fmla="*/ 5835650 w 6292850"/>
              <a:gd name="connsiteY60" fmla="*/ 1790700 h 4648200"/>
              <a:gd name="connsiteX61" fmla="*/ 6076950 w 6292850"/>
              <a:gd name="connsiteY61" fmla="*/ 1847850 h 4648200"/>
              <a:gd name="connsiteX62" fmla="*/ 6057900 w 6292850"/>
              <a:gd name="connsiteY62" fmla="*/ 2095500 h 4648200"/>
              <a:gd name="connsiteX63" fmla="*/ 6292850 w 6292850"/>
              <a:gd name="connsiteY63" fmla="*/ 2241550 h 4648200"/>
              <a:gd name="connsiteX64" fmla="*/ 6184900 w 6292850"/>
              <a:gd name="connsiteY64" fmla="*/ 2368550 h 4648200"/>
              <a:gd name="connsiteX65" fmla="*/ 6197600 w 6292850"/>
              <a:gd name="connsiteY65" fmla="*/ 2584450 h 4648200"/>
              <a:gd name="connsiteX66" fmla="*/ 6108700 w 6292850"/>
              <a:gd name="connsiteY66" fmla="*/ 2584450 h 4648200"/>
              <a:gd name="connsiteX67" fmla="*/ 5943600 w 6292850"/>
              <a:gd name="connsiteY67" fmla="*/ 2717800 h 4648200"/>
              <a:gd name="connsiteX68" fmla="*/ 5727700 w 6292850"/>
              <a:gd name="connsiteY68" fmla="*/ 2730500 h 4648200"/>
              <a:gd name="connsiteX69" fmla="*/ 5676900 w 6292850"/>
              <a:gd name="connsiteY69" fmla="*/ 2806700 h 4648200"/>
              <a:gd name="connsiteX70" fmla="*/ 5499100 w 6292850"/>
              <a:gd name="connsiteY70" fmla="*/ 2806700 h 4648200"/>
              <a:gd name="connsiteX71" fmla="*/ 5448300 w 6292850"/>
              <a:gd name="connsiteY71" fmla="*/ 2895600 h 4648200"/>
              <a:gd name="connsiteX72" fmla="*/ 5391150 w 6292850"/>
              <a:gd name="connsiteY72" fmla="*/ 2895600 h 4648200"/>
              <a:gd name="connsiteX73" fmla="*/ 5289550 w 6292850"/>
              <a:gd name="connsiteY73" fmla="*/ 2774950 h 4648200"/>
              <a:gd name="connsiteX74" fmla="*/ 5181600 w 6292850"/>
              <a:gd name="connsiteY74" fmla="*/ 2794000 h 4648200"/>
              <a:gd name="connsiteX75" fmla="*/ 5130800 w 6292850"/>
              <a:gd name="connsiteY75" fmla="*/ 3022600 h 4648200"/>
              <a:gd name="connsiteX76" fmla="*/ 5251450 w 6292850"/>
              <a:gd name="connsiteY76" fmla="*/ 3060700 h 4648200"/>
              <a:gd name="connsiteX77" fmla="*/ 5270500 w 6292850"/>
              <a:gd name="connsiteY77" fmla="*/ 3263900 h 4648200"/>
              <a:gd name="connsiteX78" fmla="*/ 5054600 w 6292850"/>
              <a:gd name="connsiteY78" fmla="*/ 3263900 h 4648200"/>
              <a:gd name="connsiteX79" fmla="*/ 4641850 w 6292850"/>
              <a:gd name="connsiteY79" fmla="*/ 3594100 h 4648200"/>
              <a:gd name="connsiteX80" fmla="*/ 4641850 w 6292850"/>
              <a:gd name="connsiteY80" fmla="*/ 3689350 h 4648200"/>
              <a:gd name="connsiteX81" fmla="*/ 4419600 w 6292850"/>
              <a:gd name="connsiteY81" fmla="*/ 3689350 h 4648200"/>
              <a:gd name="connsiteX82" fmla="*/ 4425950 w 6292850"/>
              <a:gd name="connsiteY82" fmla="*/ 3905250 h 4648200"/>
              <a:gd name="connsiteX83" fmla="*/ 4400550 w 6292850"/>
              <a:gd name="connsiteY83" fmla="*/ 3975100 h 4648200"/>
              <a:gd name="connsiteX84" fmla="*/ 4229100 w 6292850"/>
              <a:gd name="connsiteY84" fmla="*/ 3987800 h 4648200"/>
              <a:gd name="connsiteX85" fmla="*/ 4216400 w 6292850"/>
              <a:gd name="connsiteY85" fmla="*/ 4197350 h 4648200"/>
              <a:gd name="connsiteX86" fmla="*/ 4457700 w 6292850"/>
              <a:gd name="connsiteY86" fmla="*/ 4273550 h 4648200"/>
              <a:gd name="connsiteX87" fmla="*/ 4521200 w 6292850"/>
              <a:gd name="connsiteY87" fmla="*/ 4349750 h 4648200"/>
              <a:gd name="connsiteX88" fmla="*/ 4521200 w 6292850"/>
              <a:gd name="connsiteY88" fmla="*/ 4457700 h 4648200"/>
              <a:gd name="connsiteX89" fmla="*/ 4368800 w 6292850"/>
              <a:gd name="connsiteY89" fmla="*/ 4648200 h 4648200"/>
              <a:gd name="connsiteX90" fmla="*/ 3956050 w 6292850"/>
              <a:gd name="connsiteY90" fmla="*/ 4419600 h 4648200"/>
              <a:gd name="connsiteX91" fmla="*/ 3930650 w 6292850"/>
              <a:gd name="connsiteY91" fmla="*/ 4292600 h 4648200"/>
              <a:gd name="connsiteX92" fmla="*/ 3498850 w 6292850"/>
              <a:gd name="connsiteY92" fmla="*/ 4438650 h 4648200"/>
              <a:gd name="connsiteX93" fmla="*/ 3473450 w 6292850"/>
              <a:gd name="connsiteY93" fmla="*/ 4286250 h 4648200"/>
              <a:gd name="connsiteX94" fmla="*/ 2990850 w 6292850"/>
              <a:gd name="connsiteY94" fmla="*/ 4248150 h 4648200"/>
              <a:gd name="connsiteX95" fmla="*/ 2940050 w 6292850"/>
              <a:gd name="connsiteY95" fmla="*/ 4330700 h 4648200"/>
              <a:gd name="connsiteX96" fmla="*/ 2882900 w 6292850"/>
              <a:gd name="connsiteY96" fmla="*/ 4254500 h 4648200"/>
              <a:gd name="connsiteX97" fmla="*/ 2743200 w 6292850"/>
              <a:gd name="connsiteY97" fmla="*/ 4375150 h 4648200"/>
              <a:gd name="connsiteX98" fmla="*/ 2673350 w 6292850"/>
              <a:gd name="connsiteY98" fmla="*/ 4267200 h 4648200"/>
              <a:gd name="connsiteX99" fmla="*/ 2514600 w 6292850"/>
              <a:gd name="connsiteY99" fmla="*/ 4248150 h 4648200"/>
              <a:gd name="connsiteX100" fmla="*/ 2501900 w 6292850"/>
              <a:gd name="connsiteY100" fmla="*/ 4133850 h 4648200"/>
              <a:gd name="connsiteX101" fmla="*/ 2413000 w 6292850"/>
              <a:gd name="connsiteY101" fmla="*/ 4051300 h 4648200"/>
              <a:gd name="connsiteX102" fmla="*/ 2368550 w 6292850"/>
              <a:gd name="connsiteY102" fmla="*/ 3873500 h 4648200"/>
              <a:gd name="connsiteX103" fmla="*/ 2260600 w 6292850"/>
              <a:gd name="connsiteY103" fmla="*/ 3816350 h 4648200"/>
              <a:gd name="connsiteX104" fmla="*/ 2260600 w 6292850"/>
              <a:gd name="connsiteY104" fmla="*/ 3575050 h 4648200"/>
              <a:gd name="connsiteX105" fmla="*/ 1917700 w 6292850"/>
              <a:gd name="connsiteY105" fmla="*/ 3333750 h 4648200"/>
              <a:gd name="connsiteX106" fmla="*/ 1816100 w 6292850"/>
              <a:gd name="connsiteY106" fmla="*/ 3422650 h 4648200"/>
              <a:gd name="connsiteX107" fmla="*/ 1752600 w 6292850"/>
              <a:gd name="connsiteY107" fmla="*/ 3416300 h 4648200"/>
              <a:gd name="connsiteX108" fmla="*/ 1600200 w 6292850"/>
              <a:gd name="connsiteY108" fmla="*/ 3200400 h 4648200"/>
              <a:gd name="connsiteX109" fmla="*/ 1371600 w 6292850"/>
              <a:gd name="connsiteY109" fmla="*/ 3257550 h 4648200"/>
              <a:gd name="connsiteX110" fmla="*/ 1377950 w 6292850"/>
              <a:gd name="connsiteY110" fmla="*/ 3321050 h 4648200"/>
              <a:gd name="connsiteX111" fmla="*/ 1276350 w 6292850"/>
              <a:gd name="connsiteY111" fmla="*/ 3327400 h 4648200"/>
              <a:gd name="connsiteX112" fmla="*/ 1130300 w 6292850"/>
              <a:gd name="connsiteY112" fmla="*/ 3689350 h 4648200"/>
              <a:gd name="connsiteX113" fmla="*/ 965200 w 6292850"/>
              <a:gd name="connsiteY113" fmla="*/ 3371850 h 4648200"/>
              <a:gd name="connsiteX114" fmla="*/ 895350 w 6292850"/>
              <a:gd name="connsiteY114" fmla="*/ 3352800 h 4648200"/>
              <a:gd name="connsiteX115" fmla="*/ 850900 w 6292850"/>
              <a:gd name="connsiteY115" fmla="*/ 3327400 h 4648200"/>
              <a:gd name="connsiteX116" fmla="*/ 812800 w 6292850"/>
              <a:gd name="connsiteY116" fmla="*/ 3276600 h 4648200"/>
              <a:gd name="connsiteX117" fmla="*/ 609600 w 6292850"/>
              <a:gd name="connsiteY117" fmla="*/ 3422650 h 4648200"/>
              <a:gd name="connsiteX118" fmla="*/ 615950 w 6292850"/>
              <a:gd name="connsiteY118" fmla="*/ 3479800 h 4648200"/>
              <a:gd name="connsiteX119" fmla="*/ 622300 w 6292850"/>
              <a:gd name="connsiteY119" fmla="*/ 3556000 h 4648200"/>
              <a:gd name="connsiteX120" fmla="*/ 463550 w 6292850"/>
              <a:gd name="connsiteY120" fmla="*/ 3752850 h 4648200"/>
              <a:gd name="connsiteX121" fmla="*/ 152400 w 6292850"/>
              <a:gd name="connsiteY121" fmla="*/ 3765550 h 4648200"/>
              <a:gd name="connsiteX122" fmla="*/ 69850 w 6292850"/>
              <a:gd name="connsiteY122" fmla="*/ 3695700 h 4648200"/>
              <a:gd name="connsiteX123" fmla="*/ 57150 w 6292850"/>
              <a:gd name="connsiteY123" fmla="*/ 3467100 h 4648200"/>
              <a:gd name="connsiteX124" fmla="*/ 0 w 6292850"/>
              <a:gd name="connsiteY124" fmla="*/ 3200400 h 4648200"/>
              <a:gd name="connsiteX125" fmla="*/ 171450 w 6292850"/>
              <a:gd name="connsiteY125" fmla="*/ 2876550 h 4648200"/>
              <a:gd name="connsiteX126" fmla="*/ 177800 w 6292850"/>
              <a:gd name="connsiteY126" fmla="*/ 2749550 h 4648200"/>
              <a:gd name="connsiteX127" fmla="*/ 368300 w 6292850"/>
              <a:gd name="connsiteY127" fmla="*/ 2552700 h 4648200"/>
              <a:gd name="connsiteX128" fmla="*/ 508000 w 6292850"/>
              <a:gd name="connsiteY128" fmla="*/ 2489200 h 4648200"/>
              <a:gd name="connsiteX129" fmla="*/ 520700 w 6292850"/>
              <a:gd name="connsiteY129" fmla="*/ 2184400 h 4648200"/>
              <a:gd name="connsiteX130" fmla="*/ 469900 w 6292850"/>
              <a:gd name="connsiteY130" fmla="*/ 2139950 h 4648200"/>
              <a:gd name="connsiteX131" fmla="*/ 622300 w 6292850"/>
              <a:gd name="connsiteY131" fmla="*/ 2000250 h 4648200"/>
              <a:gd name="connsiteX132" fmla="*/ 400050 w 6292850"/>
              <a:gd name="connsiteY132" fmla="*/ 1714500 h 4648200"/>
              <a:gd name="connsiteX133" fmla="*/ 647700 w 6292850"/>
              <a:gd name="connsiteY133" fmla="*/ 1454150 h 4648200"/>
              <a:gd name="connsiteX134" fmla="*/ 654050 w 6292850"/>
              <a:gd name="connsiteY134" fmla="*/ 1308100 h 4648200"/>
              <a:gd name="connsiteX135" fmla="*/ 603250 w 6292850"/>
              <a:gd name="connsiteY135" fmla="*/ 1155700 h 4648200"/>
              <a:gd name="connsiteX136" fmla="*/ 412750 w 6292850"/>
              <a:gd name="connsiteY136" fmla="*/ 831850 h 4648200"/>
              <a:gd name="connsiteX137" fmla="*/ 317500 w 6292850"/>
              <a:gd name="connsiteY137" fmla="*/ 83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292850" h="4648200">
                <a:moveTo>
                  <a:pt x="317500" y="838200"/>
                </a:moveTo>
                <a:lnTo>
                  <a:pt x="234950" y="647700"/>
                </a:lnTo>
                <a:lnTo>
                  <a:pt x="361950" y="501650"/>
                </a:lnTo>
                <a:lnTo>
                  <a:pt x="565150" y="514350"/>
                </a:lnTo>
                <a:lnTo>
                  <a:pt x="666750" y="419100"/>
                </a:lnTo>
                <a:lnTo>
                  <a:pt x="660400" y="228600"/>
                </a:lnTo>
                <a:lnTo>
                  <a:pt x="800100" y="114300"/>
                </a:lnTo>
                <a:lnTo>
                  <a:pt x="984250" y="107950"/>
                </a:lnTo>
                <a:lnTo>
                  <a:pt x="1041400" y="0"/>
                </a:lnTo>
                <a:lnTo>
                  <a:pt x="1187450" y="6350"/>
                </a:lnTo>
                <a:lnTo>
                  <a:pt x="1352550" y="222250"/>
                </a:lnTo>
                <a:lnTo>
                  <a:pt x="1447800" y="146050"/>
                </a:lnTo>
                <a:lnTo>
                  <a:pt x="1530350" y="146050"/>
                </a:lnTo>
                <a:lnTo>
                  <a:pt x="1701800" y="228600"/>
                </a:lnTo>
                <a:lnTo>
                  <a:pt x="1866900" y="127000"/>
                </a:lnTo>
                <a:lnTo>
                  <a:pt x="2012950" y="450850"/>
                </a:lnTo>
                <a:lnTo>
                  <a:pt x="2209800" y="463550"/>
                </a:lnTo>
                <a:lnTo>
                  <a:pt x="2324100" y="590550"/>
                </a:lnTo>
                <a:lnTo>
                  <a:pt x="2317750" y="787400"/>
                </a:lnTo>
                <a:lnTo>
                  <a:pt x="2190750" y="901700"/>
                </a:lnTo>
                <a:lnTo>
                  <a:pt x="2197100" y="1022350"/>
                </a:lnTo>
                <a:lnTo>
                  <a:pt x="2330450" y="1073150"/>
                </a:lnTo>
                <a:lnTo>
                  <a:pt x="2730500" y="1073150"/>
                </a:lnTo>
                <a:lnTo>
                  <a:pt x="2832100" y="984250"/>
                </a:lnTo>
                <a:lnTo>
                  <a:pt x="2838450" y="850900"/>
                </a:lnTo>
                <a:lnTo>
                  <a:pt x="3111500" y="850900"/>
                </a:lnTo>
                <a:lnTo>
                  <a:pt x="3302000" y="1035050"/>
                </a:lnTo>
                <a:lnTo>
                  <a:pt x="3498850" y="444500"/>
                </a:lnTo>
                <a:lnTo>
                  <a:pt x="3543300" y="457200"/>
                </a:lnTo>
                <a:lnTo>
                  <a:pt x="3619500" y="495300"/>
                </a:lnTo>
                <a:lnTo>
                  <a:pt x="3771900" y="450850"/>
                </a:lnTo>
                <a:lnTo>
                  <a:pt x="4140200" y="863600"/>
                </a:lnTo>
                <a:lnTo>
                  <a:pt x="4324350" y="755650"/>
                </a:lnTo>
                <a:lnTo>
                  <a:pt x="4432300" y="869950"/>
                </a:lnTo>
                <a:lnTo>
                  <a:pt x="4635500" y="850900"/>
                </a:lnTo>
                <a:lnTo>
                  <a:pt x="4870450" y="584200"/>
                </a:lnTo>
                <a:lnTo>
                  <a:pt x="4953000" y="641350"/>
                </a:lnTo>
                <a:lnTo>
                  <a:pt x="4914900" y="857250"/>
                </a:lnTo>
                <a:lnTo>
                  <a:pt x="4743450" y="927100"/>
                </a:lnTo>
                <a:lnTo>
                  <a:pt x="4737100" y="1060450"/>
                </a:lnTo>
                <a:lnTo>
                  <a:pt x="4978400" y="1028700"/>
                </a:lnTo>
                <a:lnTo>
                  <a:pt x="5175250" y="857250"/>
                </a:lnTo>
                <a:lnTo>
                  <a:pt x="5111750" y="793750"/>
                </a:lnTo>
                <a:lnTo>
                  <a:pt x="5124450" y="723900"/>
                </a:lnTo>
                <a:lnTo>
                  <a:pt x="5187950" y="628650"/>
                </a:lnTo>
                <a:lnTo>
                  <a:pt x="5314950" y="641350"/>
                </a:lnTo>
                <a:lnTo>
                  <a:pt x="5416550" y="539750"/>
                </a:lnTo>
                <a:lnTo>
                  <a:pt x="5727700" y="552450"/>
                </a:lnTo>
                <a:lnTo>
                  <a:pt x="5708650" y="647700"/>
                </a:lnTo>
                <a:lnTo>
                  <a:pt x="5848350" y="749300"/>
                </a:lnTo>
                <a:lnTo>
                  <a:pt x="5753100" y="857250"/>
                </a:lnTo>
                <a:lnTo>
                  <a:pt x="5759450" y="1060450"/>
                </a:lnTo>
                <a:lnTo>
                  <a:pt x="5842000" y="1035050"/>
                </a:lnTo>
                <a:lnTo>
                  <a:pt x="5854700" y="1162050"/>
                </a:lnTo>
                <a:lnTo>
                  <a:pt x="5975350" y="1181100"/>
                </a:lnTo>
                <a:lnTo>
                  <a:pt x="6051550" y="1263650"/>
                </a:lnTo>
                <a:lnTo>
                  <a:pt x="6057900" y="1397000"/>
                </a:lnTo>
                <a:lnTo>
                  <a:pt x="5988050" y="1473200"/>
                </a:lnTo>
                <a:lnTo>
                  <a:pt x="5803900" y="1492250"/>
                </a:lnTo>
                <a:lnTo>
                  <a:pt x="5803900" y="1682750"/>
                </a:lnTo>
                <a:lnTo>
                  <a:pt x="5835650" y="1790700"/>
                </a:lnTo>
                <a:lnTo>
                  <a:pt x="6076950" y="1847850"/>
                </a:lnTo>
                <a:lnTo>
                  <a:pt x="6057900" y="2095500"/>
                </a:lnTo>
                <a:lnTo>
                  <a:pt x="6292850" y="2241550"/>
                </a:lnTo>
                <a:lnTo>
                  <a:pt x="6184900" y="2368550"/>
                </a:lnTo>
                <a:lnTo>
                  <a:pt x="6197600" y="2584450"/>
                </a:lnTo>
                <a:lnTo>
                  <a:pt x="6108700" y="2584450"/>
                </a:lnTo>
                <a:lnTo>
                  <a:pt x="5943600" y="2717800"/>
                </a:lnTo>
                <a:lnTo>
                  <a:pt x="5727700" y="2730500"/>
                </a:lnTo>
                <a:lnTo>
                  <a:pt x="5676900" y="2806700"/>
                </a:lnTo>
                <a:lnTo>
                  <a:pt x="5499100" y="2806700"/>
                </a:lnTo>
                <a:lnTo>
                  <a:pt x="5448300" y="2895600"/>
                </a:lnTo>
                <a:lnTo>
                  <a:pt x="5391150" y="2895600"/>
                </a:lnTo>
                <a:lnTo>
                  <a:pt x="5289550" y="2774950"/>
                </a:lnTo>
                <a:lnTo>
                  <a:pt x="5181600" y="2794000"/>
                </a:lnTo>
                <a:lnTo>
                  <a:pt x="5130800" y="3022600"/>
                </a:lnTo>
                <a:lnTo>
                  <a:pt x="5251450" y="3060700"/>
                </a:lnTo>
                <a:lnTo>
                  <a:pt x="5270500" y="3263900"/>
                </a:lnTo>
                <a:lnTo>
                  <a:pt x="5054600" y="3263900"/>
                </a:lnTo>
                <a:lnTo>
                  <a:pt x="4641850" y="3594100"/>
                </a:lnTo>
                <a:lnTo>
                  <a:pt x="4641850" y="3689350"/>
                </a:lnTo>
                <a:lnTo>
                  <a:pt x="4419600" y="3689350"/>
                </a:lnTo>
                <a:lnTo>
                  <a:pt x="4425950" y="3905250"/>
                </a:lnTo>
                <a:lnTo>
                  <a:pt x="4400550" y="3975100"/>
                </a:lnTo>
                <a:lnTo>
                  <a:pt x="4229100" y="3987800"/>
                </a:lnTo>
                <a:lnTo>
                  <a:pt x="4216400" y="4197350"/>
                </a:lnTo>
                <a:lnTo>
                  <a:pt x="4457700" y="4273550"/>
                </a:lnTo>
                <a:lnTo>
                  <a:pt x="4521200" y="4349750"/>
                </a:lnTo>
                <a:lnTo>
                  <a:pt x="4521200" y="4457700"/>
                </a:lnTo>
                <a:lnTo>
                  <a:pt x="4368800" y="4648200"/>
                </a:lnTo>
                <a:lnTo>
                  <a:pt x="3956050" y="4419600"/>
                </a:lnTo>
                <a:lnTo>
                  <a:pt x="3930650" y="4292600"/>
                </a:lnTo>
                <a:lnTo>
                  <a:pt x="3498850" y="4438650"/>
                </a:lnTo>
                <a:lnTo>
                  <a:pt x="3473450" y="4286250"/>
                </a:lnTo>
                <a:lnTo>
                  <a:pt x="2990850" y="4248150"/>
                </a:lnTo>
                <a:lnTo>
                  <a:pt x="2940050" y="4330700"/>
                </a:lnTo>
                <a:lnTo>
                  <a:pt x="2882900" y="4254500"/>
                </a:lnTo>
                <a:lnTo>
                  <a:pt x="2743200" y="4375150"/>
                </a:lnTo>
                <a:lnTo>
                  <a:pt x="2673350" y="4267200"/>
                </a:lnTo>
                <a:lnTo>
                  <a:pt x="2514600" y="4248150"/>
                </a:lnTo>
                <a:lnTo>
                  <a:pt x="2501900" y="4133850"/>
                </a:lnTo>
                <a:lnTo>
                  <a:pt x="2413000" y="4051300"/>
                </a:lnTo>
                <a:lnTo>
                  <a:pt x="2368550" y="3873500"/>
                </a:lnTo>
                <a:lnTo>
                  <a:pt x="2260600" y="3816350"/>
                </a:lnTo>
                <a:lnTo>
                  <a:pt x="2260600" y="3575050"/>
                </a:lnTo>
                <a:lnTo>
                  <a:pt x="1917700" y="3333750"/>
                </a:lnTo>
                <a:lnTo>
                  <a:pt x="1816100" y="3422650"/>
                </a:lnTo>
                <a:lnTo>
                  <a:pt x="1752600" y="3416300"/>
                </a:lnTo>
                <a:lnTo>
                  <a:pt x="1600200" y="3200400"/>
                </a:lnTo>
                <a:lnTo>
                  <a:pt x="1371600" y="3257550"/>
                </a:lnTo>
                <a:lnTo>
                  <a:pt x="1377950" y="3321050"/>
                </a:lnTo>
                <a:lnTo>
                  <a:pt x="1276350" y="3327400"/>
                </a:lnTo>
                <a:lnTo>
                  <a:pt x="1130300" y="3689350"/>
                </a:lnTo>
                <a:lnTo>
                  <a:pt x="965200" y="3371850"/>
                </a:lnTo>
                <a:lnTo>
                  <a:pt x="895350" y="3352800"/>
                </a:lnTo>
                <a:lnTo>
                  <a:pt x="850900" y="3327400"/>
                </a:lnTo>
                <a:lnTo>
                  <a:pt x="812800" y="3276600"/>
                </a:lnTo>
                <a:lnTo>
                  <a:pt x="609600" y="3422650"/>
                </a:lnTo>
                <a:lnTo>
                  <a:pt x="615950" y="3479800"/>
                </a:lnTo>
                <a:lnTo>
                  <a:pt x="622300" y="3556000"/>
                </a:lnTo>
                <a:lnTo>
                  <a:pt x="463550" y="3752850"/>
                </a:lnTo>
                <a:lnTo>
                  <a:pt x="152400" y="3765550"/>
                </a:lnTo>
                <a:lnTo>
                  <a:pt x="69850" y="3695700"/>
                </a:lnTo>
                <a:lnTo>
                  <a:pt x="57150" y="3467100"/>
                </a:lnTo>
                <a:lnTo>
                  <a:pt x="0" y="3200400"/>
                </a:lnTo>
                <a:lnTo>
                  <a:pt x="171450" y="2876550"/>
                </a:lnTo>
                <a:lnTo>
                  <a:pt x="177800" y="2749550"/>
                </a:lnTo>
                <a:lnTo>
                  <a:pt x="368300" y="2552700"/>
                </a:lnTo>
                <a:lnTo>
                  <a:pt x="508000" y="2489200"/>
                </a:lnTo>
                <a:lnTo>
                  <a:pt x="520700" y="2184400"/>
                </a:lnTo>
                <a:lnTo>
                  <a:pt x="469900" y="2139950"/>
                </a:lnTo>
                <a:lnTo>
                  <a:pt x="622300" y="2000250"/>
                </a:lnTo>
                <a:lnTo>
                  <a:pt x="400050" y="1714500"/>
                </a:lnTo>
                <a:lnTo>
                  <a:pt x="647700" y="1454150"/>
                </a:lnTo>
                <a:lnTo>
                  <a:pt x="654050" y="1308100"/>
                </a:lnTo>
                <a:lnTo>
                  <a:pt x="603250" y="1155700"/>
                </a:lnTo>
                <a:lnTo>
                  <a:pt x="412750" y="831850"/>
                </a:lnTo>
                <a:lnTo>
                  <a:pt x="317500" y="838200"/>
                </a:lnTo>
                <a:close/>
              </a:path>
            </a:pathLst>
          </a:custGeom>
          <a:solidFill>
            <a:schemeClr val="accent5">
              <a:lumMod val="20000"/>
              <a:lumOff val="8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re 2">
            <a:extLst>
              <a:ext uri="{FF2B5EF4-FFF2-40B4-BE49-F238E27FC236}">
                <a16:creationId xmlns:a16="http://schemas.microsoft.com/office/drawing/2014/main" id="{BA14E72A-D4C6-42C6-978C-E21B24D6577D}"/>
              </a:ext>
            </a:extLst>
          </p:cNvPr>
          <p:cNvSpPr>
            <a:spLocks noGrp="1"/>
          </p:cNvSpPr>
          <p:nvPr>
            <p:ph type="title"/>
          </p:nvPr>
        </p:nvSpPr>
        <p:spPr/>
        <p:txBody>
          <a:bodyPr/>
          <a:lstStyle/>
          <a:p>
            <a:r>
              <a:rPr lang="fr-FR" dirty="0"/>
              <a:t>Niveau 1 : autonomie élevage</a:t>
            </a:r>
          </a:p>
        </p:txBody>
      </p:sp>
      <p:sp>
        <p:nvSpPr>
          <p:cNvPr id="46" name="Flèche : droite 45">
            <a:extLst>
              <a:ext uri="{FF2B5EF4-FFF2-40B4-BE49-F238E27FC236}">
                <a16:creationId xmlns:a16="http://schemas.microsoft.com/office/drawing/2014/main" id="{33A1EADB-074F-4349-B3B6-D6CB379E5100}"/>
              </a:ext>
            </a:extLst>
          </p:cNvPr>
          <p:cNvSpPr/>
          <p:nvPr/>
        </p:nvSpPr>
        <p:spPr>
          <a:xfrm>
            <a:off x="4403114" y="1699752"/>
            <a:ext cx="643367" cy="646331"/>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ZoneTexte 46">
            <a:extLst>
              <a:ext uri="{FF2B5EF4-FFF2-40B4-BE49-F238E27FC236}">
                <a16:creationId xmlns:a16="http://schemas.microsoft.com/office/drawing/2014/main" id="{A764A9FD-0D08-4FBB-9CD5-B6796B517920}"/>
              </a:ext>
            </a:extLst>
          </p:cNvPr>
          <p:cNvSpPr txBox="1"/>
          <p:nvPr/>
        </p:nvSpPr>
        <p:spPr>
          <a:xfrm>
            <a:off x="2646834" y="1746210"/>
            <a:ext cx="18085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ED7D31"/>
                </a:solidFill>
                <a:effectLst/>
                <a:uLnTx/>
                <a:uFillTx/>
                <a:latin typeface="Calibri" panose="020F0502020204030204"/>
                <a:ea typeface="+mn-ea"/>
                <a:cs typeface="+mn-cs"/>
              </a:rPr>
              <a:t>Besoin 24% abattage truies de réforme</a:t>
            </a:r>
          </a:p>
        </p:txBody>
      </p:sp>
      <p:sp>
        <p:nvSpPr>
          <p:cNvPr id="48" name="Flèche : droite 47">
            <a:extLst>
              <a:ext uri="{FF2B5EF4-FFF2-40B4-BE49-F238E27FC236}">
                <a16:creationId xmlns:a16="http://schemas.microsoft.com/office/drawing/2014/main" id="{495C63BE-12F0-47A7-A1D5-14359785B514}"/>
              </a:ext>
            </a:extLst>
          </p:cNvPr>
          <p:cNvSpPr/>
          <p:nvPr/>
        </p:nvSpPr>
        <p:spPr>
          <a:xfrm>
            <a:off x="6480510" y="1459549"/>
            <a:ext cx="558272" cy="1074308"/>
          </a:xfrm>
          <a:prstGeom prst="righ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ZoneTexte 48">
            <a:extLst>
              <a:ext uri="{FF2B5EF4-FFF2-40B4-BE49-F238E27FC236}">
                <a16:creationId xmlns:a16="http://schemas.microsoft.com/office/drawing/2014/main" id="{46CFD2D6-36C7-4FDF-97E6-B45947E1D752}"/>
              </a:ext>
            </a:extLst>
          </p:cNvPr>
          <p:cNvSpPr txBox="1"/>
          <p:nvPr/>
        </p:nvSpPr>
        <p:spPr>
          <a:xfrm>
            <a:off x="7038782" y="1530767"/>
            <a:ext cx="125617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Capacité supp. 66% abattage porcs charcutiers</a:t>
            </a:r>
          </a:p>
        </p:txBody>
      </p:sp>
      <p:pic>
        <p:nvPicPr>
          <p:cNvPr id="15" name="Picture 2" descr="Afficher l’image source">
            <a:extLst>
              <a:ext uri="{FF2B5EF4-FFF2-40B4-BE49-F238E27FC236}">
                <a16:creationId xmlns:a16="http://schemas.microsoft.com/office/drawing/2014/main" id="{E21E0891-3E48-4E93-A58D-BB63C6A84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1044" y="-2803"/>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2F291C1C-69F2-41BF-BB22-5E9E927F4C81}"/>
              </a:ext>
            </a:extLst>
          </p:cNvPr>
          <p:cNvSpPr txBox="1"/>
          <p:nvPr/>
        </p:nvSpPr>
        <p:spPr>
          <a:xfrm>
            <a:off x="5139890" y="1607419"/>
            <a:ext cx="124721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Autonomie truie / engraissement</a:t>
            </a:r>
          </a:p>
        </p:txBody>
      </p:sp>
      <p:pic>
        <p:nvPicPr>
          <p:cNvPr id="2" name="Content Placeholder 3">
            <a:extLst>
              <a:ext uri="{FF2B5EF4-FFF2-40B4-BE49-F238E27FC236}">
                <a16:creationId xmlns:a16="http://schemas.microsoft.com/office/drawing/2014/main" id="{397B028D-6292-BF52-3D48-A648F40E28B0}"/>
              </a:ext>
            </a:extLst>
          </p:cNvPr>
          <p:cNvPicPr>
            <a:picLocks noChangeAspect="1"/>
          </p:cNvPicPr>
          <p:nvPr/>
        </p:nvPicPr>
        <p:blipFill>
          <a:blip r:embed="rId4"/>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33650792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4" descr="See the source image">
            <a:extLst>
              <a:ext uri="{FF2B5EF4-FFF2-40B4-BE49-F238E27FC236}">
                <a16:creationId xmlns:a16="http://schemas.microsoft.com/office/drawing/2014/main" id="{1FCA03A3-4E90-42A2-A57D-3EA287FED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278" y="4112341"/>
            <a:ext cx="2985443" cy="2985443"/>
          </a:xfrm>
          <a:prstGeom prst="rect">
            <a:avLst/>
          </a:prstGeom>
          <a:noFill/>
          <a:extLst>
            <a:ext uri="{909E8E84-426E-40DD-AFC4-6F175D3DCCD1}">
              <a14:hiddenFill xmlns:a14="http://schemas.microsoft.com/office/drawing/2010/main">
                <a:solidFill>
                  <a:srgbClr val="FFFFFF"/>
                </a:solidFill>
              </a14:hiddenFill>
            </a:ext>
          </a:extLst>
        </p:spPr>
      </p:pic>
      <p:sp>
        <p:nvSpPr>
          <p:cNvPr id="67" name="ZoneTexte 66">
            <a:extLst>
              <a:ext uri="{FF2B5EF4-FFF2-40B4-BE49-F238E27FC236}">
                <a16:creationId xmlns:a16="http://schemas.microsoft.com/office/drawing/2014/main" id="{94B67C8B-49A2-48C0-9153-7107145BB2C3}"/>
              </a:ext>
            </a:extLst>
          </p:cNvPr>
          <p:cNvSpPr txBox="1"/>
          <p:nvPr/>
        </p:nvSpPr>
        <p:spPr>
          <a:xfrm rot="21059021">
            <a:off x="4817159" y="4780830"/>
            <a:ext cx="202034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1/ PRODUCTION &lt; ABATTAGE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2/ DISTANCE INF A MOYENNE FR</a:t>
            </a:r>
          </a:p>
        </p:txBody>
      </p:sp>
      <p:sp>
        <p:nvSpPr>
          <p:cNvPr id="3" name="Titre 2">
            <a:extLst>
              <a:ext uri="{FF2B5EF4-FFF2-40B4-BE49-F238E27FC236}">
                <a16:creationId xmlns:a16="http://schemas.microsoft.com/office/drawing/2014/main" id="{93AD59BC-32C0-4DE2-939F-85D76EEEF1C9}"/>
              </a:ext>
            </a:extLst>
          </p:cNvPr>
          <p:cNvSpPr>
            <a:spLocks noGrp="1"/>
          </p:cNvSpPr>
          <p:nvPr>
            <p:ph type="title"/>
          </p:nvPr>
        </p:nvSpPr>
        <p:spPr/>
        <p:txBody>
          <a:bodyPr/>
          <a:lstStyle/>
          <a:p>
            <a:r>
              <a:rPr lang="fr-FR" dirty="0"/>
              <a:t>Lien filière</a:t>
            </a:r>
          </a:p>
        </p:txBody>
      </p:sp>
      <p:sp>
        <p:nvSpPr>
          <p:cNvPr id="4" name="Espace réservé du numéro de diapositive 3">
            <a:extLst>
              <a:ext uri="{FF2B5EF4-FFF2-40B4-BE49-F238E27FC236}">
                <a16:creationId xmlns:a16="http://schemas.microsoft.com/office/drawing/2014/main" id="{65397B53-7D89-4878-895C-49443DDEC7C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4B038A-AB6F-4ABE-AFA1-418ECD5C6A57}" type="slidenum">
              <a:rPr kumimoji="0" lang="fr-FR" altLang="fr-FR" sz="1600" b="0" i="0" u="none" strike="noStrike" kern="1200" cap="none" spc="0" normalizeH="0" baseline="0" noProof="0" smtClean="0">
                <a:ln>
                  <a:noFill/>
                </a:ln>
                <a:solidFill>
                  <a:srgbClr val="DDE0E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fr-FR" altLang="fr-FR" sz="1600" b="0" i="0" u="none" strike="noStrike" kern="1200" cap="none" spc="0" normalizeH="0" baseline="0" noProof="0">
              <a:ln>
                <a:noFill/>
              </a:ln>
              <a:solidFill>
                <a:srgbClr val="DDE0E3"/>
              </a:solidFill>
              <a:effectLst/>
              <a:uLnTx/>
              <a:uFillTx/>
              <a:latin typeface="Calibri" panose="020F0502020204030204"/>
              <a:ea typeface="+mn-ea"/>
              <a:cs typeface="+mn-cs"/>
            </a:endParaRPr>
          </a:p>
        </p:txBody>
      </p:sp>
      <p:graphicFrame>
        <p:nvGraphicFramePr>
          <p:cNvPr id="7" name="Tableau 6">
            <a:extLst>
              <a:ext uri="{FF2B5EF4-FFF2-40B4-BE49-F238E27FC236}">
                <a16:creationId xmlns:a16="http://schemas.microsoft.com/office/drawing/2014/main" id="{49B9FC04-D39F-47E0-A762-8F8C6845B1A8}"/>
              </a:ext>
            </a:extLst>
          </p:cNvPr>
          <p:cNvGraphicFramePr>
            <a:graphicFrameLocks noGrp="1"/>
          </p:cNvGraphicFramePr>
          <p:nvPr/>
        </p:nvGraphicFramePr>
        <p:xfrm>
          <a:off x="2807510" y="1258902"/>
          <a:ext cx="4171643" cy="1419225"/>
        </p:xfrm>
        <a:graphic>
          <a:graphicData uri="http://schemas.openxmlformats.org/drawingml/2006/table">
            <a:tbl>
              <a:tblPr>
                <a:tableStyleId>{5C22544A-7EE6-4342-B048-85BDC9FD1C3A}</a:tableStyleId>
              </a:tblPr>
              <a:tblGrid>
                <a:gridCol w="2982115">
                  <a:extLst>
                    <a:ext uri="{9D8B030D-6E8A-4147-A177-3AD203B41FA5}">
                      <a16:colId xmlns:a16="http://schemas.microsoft.com/office/drawing/2014/main" val="323440475"/>
                    </a:ext>
                  </a:extLst>
                </a:gridCol>
                <a:gridCol w="1189528">
                  <a:extLst>
                    <a:ext uri="{9D8B030D-6E8A-4147-A177-3AD203B41FA5}">
                      <a16:colId xmlns:a16="http://schemas.microsoft.com/office/drawing/2014/main" val="2925765008"/>
                    </a:ext>
                  </a:extLst>
                </a:gridCol>
              </a:tblGrid>
              <a:tr h="161925">
                <a:tc>
                  <a:txBody>
                    <a:bodyPr/>
                    <a:lstStyle/>
                    <a:p>
                      <a:pPr algn="ctr" fontAlgn="b"/>
                      <a:r>
                        <a:rPr lang="fr-FR" sz="1800" b="1" u="none" strike="noStrike" kern="1200" dirty="0">
                          <a:solidFill>
                            <a:schemeClr val="dk1"/>
                          </a:solidFill>
                          <a:effectLst/>
                          <a:latin typeface="+mn-lt"/>
                          <a:ea typeface="+mn-ea"/>
                          <a:cs typeface="+mn-cs"/>
                        </a:rPr>
                        <a:t>Lien élevage / abattoir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r-FR" sz="1800" b="1" u="none" strike="noStrike" kern="1200" dirty="0">
                          <a:solidFill>
                            <a:schemeClr val="dk1"/>
                          </a:solidFill>
                          <a:effectLst/>
                          <a:latin typeface="+mn-lt"/>
                          <a:ea typeface="+mn-ea"/>
                          <a:cs typeface="+mn-cs"/>
                        </a:rPr>
                        <a:t>% élevages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0408155"/>
                  </a:ext>
                </a:extLst>
              </a:tr>
              <a:tr h="161925">
                <a:tc>
                  <a:txBody>
                    <a:bodyPr/>
                    <a:lstStyle/>
                    <a:p>
                      <a:pPr algn="ctr" fontAlgn="b"/>
                      <a:r>
                        <a:rPr lang="fr-FR" sz="1800" u="none" strike="noStrike" dirty="0">
                          <a:effectLst/>
                        </a:rPr>
                        <a:t>Collecte sous forme de tournée</a:t>
                      </a:r>
                      <a:endParaRPr lang="fr-FR" sz="18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r-FR" sz="1800" u="none" strike="noStrike" dirty="0">
                          <a:effectLst/>
                        </a:rPr>
                        <a:t>49%</a:t>
                      </a:r>
                      <a:endParaRPr lang="fr-FR" sz="18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1212590"/>
                  </a:ext>
                </a:extLst>
              </a:tr>
              <a:tr h="161925">
                <a:tc>
                  <a:txBody>
                    <a:bodyPr/>
                    <a:lstStyle/>
                    <a:p>
                      <a:pPr algn="ctr" fontAlgn="b"/>
                      <a:r>
                        <a:rPr lang="fr-FR" sz="1800" u="none" strike="noStrike" dirty="0">
                          <a:effectLst/>
                        </a:rPr>
                        <a:t>Transport abattoir direct</a:t>
                      </a:r>
                      <a:endParaRPr lang="fr-FR" sz="18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r-FR" sz="1800" u="none" strike="noStrike" dirty="0">
                          <a:effectLst/>
                        </a:rPr>
                        <a:t>48%</a:t>
                      </a:r>
                      <a:endParaRPr lang="fr-FR" sz="18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368991"/>
                  </a:ext>
                </a:extLst>
              </a:tr>
              <a:tr h="161925">
                <a:tc>
                  <a:txBody>
                    <a:bodyPr/>
                    <a:lstStyle/>
                    <a:p>
                      <a:pPr algn="ctr" fontAlgn="b"/>
                      <a:r>
                        <a:rPr lang="fr-FR" sz="1800" u="none" strike="noStrike">
                          <a:effectLst/>
                        </a:rPr>
                        <a:t>Abattage à la ferme</a:t>
                      </a:r>
                      <a:endParaRPr lang="fr-FR" sz="18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r-FR" sz="1800" u="none" strike="noStrike" dirty="0">
                          <a:effectLst/>
                        </a:rPr>
                        <a:t>1 élevage</a:t>
                      </a:r>
                      <a:endParaRPr lang="fr-FR" sz="18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97754088"/>
                  </a:ext>
                </a:extLst>
              </a:tr>
              <a:tr h="161925">
                <a:tc>
                  <a:txBody>
                    <a:bodyPr/>
                    <a:lstStyle/>
                    <a:p>
                      <a:pPr algn="ctr" fontAlgn="b"/>
                      <a:r>
                        <a:rPr lang="fr-FR" sz="1800" u="none" strike="noStrike">
                          <a:effectLst/>
                        </a:rPr>
                        <a:t>Mixte</a:t>
                      </a:r>
                      <a:endParaRPr lang="fr-FR" sz="18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r-FR" sz="1800" u="none" strike="noStrike" dirty="0">
                          <a:effectLst/>
                        </a:rPr>
                        <a:t>2%</a:t>
                      </a:r>
                      <a:endParaRPr lang="fr-FR" sz="18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5809111"/>
                  </a:ext>
                </a:extLst>
              </a:tr>
            </a:tbl>
          </a:graphicData>
        </a:graphic>
      </p:graphicFrame>
      <p:sp>
        <p:nvSpPr>
          <p:cNvPr id="40" name="ZoneTexte 39">
            <a:extLst>
              <a:ext uri="{FF2B5EF4-FFF2-40B4-BE49-F238E27FC236}">
                <a16:creationId xmlns:a16="http://schemas.microsoft.com/office/drawing/2014/main" id="{59653734-5937-4275-8CF0-87EA6355EA43}"/>
              </a:ext>
            </a:extLst>
          </p:cNvPr>
          <p:cNvSpPr txBox="1"/>
          <p:nvPr/>
        </p:nvSpPr>
        <p:spPr>
          <a:xfrm>
            <a:off x="2753895" y="2998833"/>
            <a:ext cx="381068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Distance moyenne entre un élevage et l’abattoir de destination de ses porcs : 80 km ±51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Avec des distances allant de 10 à 180 km.</a:t>
            </a:r>
          </a:p>
        </p:txBody>
      </p:sp>
      <p:sp>
        <p:nvSpPr>
          <p:cNvPr id="41" name="Forme libre : forme 40">
            <a:extLst>
              <a:ext uri="{FF2B5EF4-FFF2-40B4-BE49-F238E27FC236}">
                <a16:creationId xmlns:a16="http://schemas.microsoft.com/office/drawing/2014/main" id="{37BC535F-9314-42E7-9C29-EDD955958B25}"/>
              </a:ext>
            </a:extLst>
          </p:cNvPr>
          <p:cNvSpPr/>
          <p:nvPr/>
        </p:nvSpPr>
        <p:spPr>
          <a:xfrm>
            <a:off x="395752" y="2011974"/>
            <a:ext cx="473604" cy="259941"/>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accent5"/>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orme libre : forme 41">
            <a:extLst>
              <a:ext uri="{FF2B5EF4-FFF2-40B4-BE49-F238E27FC236}">
                <a16:creationId xmlns:a16="http://schemas.microsoft.com/office/drawing/2014/main" id="{EA2C61CF-BD96-4F82-B2C7-879BC8C43F52}"/>
              </a:ext>
            </a:extLst>
          </p:cNvPr>
          <p:cNvSpPr/>
          <p:nvPr/>
        </p:nvSpPr>
        <p:spPr>
          <a:xfrm>
            <a:off x="764252" y="1692472"/>
            <a:ext cx="473604" cy="259941"/>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accent5"/>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orme libre : forme 42">
            <a:extLst>
              <a:ext uri="{FF2B5EF4-FFF2-40B4-BE49-F238E27FC236}">
                <a16:creationId xmlns:a16="http://schemas.microsoft.com/office/drawing/2014/main" id="{A0F74B90-CA05-49E8-A951-ECD2FBAD2903}"/>
              </a:ext>
            </a:extLst>
          </p:cNvPr>
          <p:cNvSpPr/>
          <p:nvPr/>
        </p:nvSpPr>
        <p:spPr>
          <a:xfrm>
            <a:off x="1734390" y="2088609"/>
            <a:ext cx="473604" cy="259941"/>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accent5"/>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orme libre : forme 43">
            <a:extLst>
              <a:ext uri="{FF2B5EF4-FFF2-40B4-BE49-F238E27FC236}">
                <a16:creationId xmlns:a16="http://schemas.microsoft.com/office/drawing/2014/main" id="{FB78C053-A56F-4EE9-A22E-E0B558E8F6B1}"/>
              </a:ext>
            </a:extLst>
          </p:cNvPr>
          <p:cNvSpPr/>
          <p:nvPr/>
        </p:nvSpPr>
        <p:spPr>
          <a:xfrm>
            <a:off x="1459437" y="1746545"/>
            <a:ext cx="473604" cy="259941"/>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accent5"/>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orme libre : forme 44">
            <a:extLst>
              <a:ext uri="{FF2B5EF4-FFF2-40B4-BE49-F238E27FC236}">
                <a16:creationId xmlns:a16="http://schemas.microsoft.com/office/drawing/2014/main" id="{F809F9E1-CBD7-49E5-B351-09C4695FA567}"/>
              </a:ext>
            </a:extLst>
          </p:cNvPr>
          <p:cNvSpPr/>
          <p:nvPr/>
        </p:nvSpPr>
        <p:spPr>
          <a:xfrm>
            <a:off x="106553" y="1653778"/>
            <a:ext cx="473604" cy="259941"/>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accent5"/>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orme libre : forme 45">
            <a:extLst>
              <a:ext uri="{FF2B5EF4-FFF2-40B4-BE49-F238E27FC236}">
                <a16:creationId xmlns:a16="http://schemas.microsoft.com/office/drawing/2014/main" id="{D4C746D2-8EAD-40CC-9A04-ED61C18AED04}"/>
              </a:ext>
            </a:extLst>
          </p:cNvPr>
          <p:cNvSpPr/>
          <p:nvPr/>
        </p:nvSpPr>
        <p:spPr>
          <a:xfrm>
            <a:off x="1156339" y="1388517"/>
            <a:ext cx="473604" cy="259941"/>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accent5"/>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orme libre : forme 46">
            <a:extLst>
              <a:ext uri="{FF2B5EF4-FFF2-40B4-BE49-F238E27FC236}">
                <a16:creationId xmlns:a16="http://schemas.microsoft.com/office/drawing/2014/main" id="{998FF3EF-D5E8-4F42-A1AD-F98F04678C02}"/>
              </a:ext>
            </a:extLst>
          </p:cNvPr>
          <p:cNvSpPr/>
          <p:nvPr/>
        </p:nvSpPr>
        <p:spPr>
          <a:xfrm>
            <a:off x="1042908" y="2114485"/>
            <a:ext cx="473604" cy="259941"/>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accent5"/>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orme libre : forme 47">
            <a:extLst>
              <a:ext uri="{FF2B5EF4-FFF2-40B4-BE49-F238E27FC236}">
                <a16:creationId xmlns:a16="http://schemas.microsoft.com/office/drawing/2014/main" id="{2B04D241-4867-47D4-96A3-A6BDFDC0E0F3}"/>
              </a:ext>
            </a:extLst>
          </p:cNvPr>
          <p:cNvSpPr/>
          <p:nvPr/>
        </p:nvSpPr>
        <p:spPr>
          <a:xfrm>
            <a:off x="1586796" y="2437538"/>
            <a:ext cx="473604" cy="259941"/>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accent5"/>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orme libre : forme 48">
            <a:extLst>
              <a:ext uri="{FF2B5EF4-FFF2-40B4-BE49-F238E27FC236}">
                <a16:creationId xmlns:a16="http://schemas.microsoft.com/office/drawing/2014/main" id="{0E65E515-7847-43DB-9C02-19A25A9CB053}"/>
              </a:ext>
            </a:extLst>
          </p:cNvPr>
          <p:cNvSpPr/>
          <p:nvPr/>
        </p:nvSpPr>
        <p:spPr>
          <a:xfrm>
            <a:off x="479147" y="1295955"/>
            <a:ext cx="473604" cy="259941"/>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accent5"/>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orme libre : forme 49">
            <a:extLst>
              <a:ext uri="{FF2B5EF4-FFF2-40B4-BE49-F238E27FC236}">
                <a16:creationId xmlns:a16="http://schemas.microsoft.com/office/drawing/2014/main" id="{CA4D1E91-80E9-4E6F-BF5A-BDDA7F820086}"/>
              </a:ext>
            </a:extLst>
          </p:cNvPr>
          <p:cNvSpPr/>
          <p:nvPr/>
        </p:nvSpPr>
        <p:spPr>
          <a:xfrm>
            <a:off x="309355" y="2372802"/>
            <a:ext cx="473604" cy="259941"/>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accent5"/>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Forme libre : forme 50">
            <a:extLst>
              <a:ext uri="{FF2B5EF4-FFF2-40B4-BE49-F238E27FC236}">
                <a16:creationId xmlns:a16="http://schemas.microsoft.com/office/drawing/2014/main" id="{5D8EA63E-522B-4E1B-9055-7E3AB50314B1}"/>
              </a:ext>
            </a:extLst>
          </p:cNvPr>
          <p:cNvSpPr/>
          <p:nvPr/>
        </p:nvSpPr>
        <p:spPr>
          <a:xfrm>
            <a:off x="598554" y="3783342"/>
            <a:ext cx="473604" cy="259941"/>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Forme libre : forme 51">
            <a:extLst>
              <a:ext uri="{FF2B5EF4-FFF2-40B4-BE49-F238E27FC236}">
                <a16:creationId xmlns:a16="http://schemas.microsoft.com/office/drawing/2014/main" id="{E9AE34FA-A436-471C-A475-9E7312BF8365}"/>
              </a:ext>
            </a:extLst>
          </p:cNvPr>
          <p:cNvSpPr/>
          <p:nvPr/>
        </p:nvSpPr>
        <p:spPr>
          <a:xfrm>
            <a:off x="967054" y="3463840"/>
            <a:ext cx="473604" cy="259941"/>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orme libre : forme 52">
            <a:extLst>
              <a:ext uri="{FF2B5EF4-FFF2-40B4-BE49-F238E27FC236}">
                <a16:creationId xmlns:a16="http://schemas.microsoft.com/office/drawing/2014/main" id="{6DACA5FB-88FD-499F-830D-7186D447C823}"/>
              </a:ext>
            </a:extLst>
          </p:cNvPr>
          <p:cNvSpPr/>
          <p:nvPr/>
        </p:nvSpPr>
        <p:spPr>
          <a:xfrm>
            <a:off x="1937192" y="3859977"/>
            <a:ext cx="473604" cy="259941"/>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orme libre : forme 53">
            <a:extLst>
              <a:ext uri="{FF2B5EF4-FFF2-40B4-BE49-F238E27FC236}">
                <a16:creationId xmlns:a16="http://schemas.microsoft.com/office/drawing/2014/main" id="{F8D368E5-3DD1-4026-BCBF-B3B493A5DA9A}"/>
              </a:ext>
            </a:extLst>
          </p:cNvPr>
          <p:cNvSpPr/>
          <p:nvPr/>
        </p:nvSpPr>
        <p:spPr>
          <a:xfrm>
            <a:off x="1662239" y="3517913"/>
            <a:ext cx="473604" cy="259941"/>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orme libre : forme 54">
            <a:extLst>
              <a:ext uri="{FF2B5EF4-FFF2-40B4-BE49-F238E27FC236}">
                <a16:creationId xmlns:a16="http://schemas.microsoft.com/office/drawing/2014/main" id="{FE9F0F0D-D76B-4F61-B326-F80D7B8705A1}"/>
              </a:ext>
            </a:extLst>
          </p:cNvPr>
          <p:cNvSpPr/>
          <p:nvPr/>
        </p:nvSpPr>
        <p:spPr>
          <a:xfrm>
            <a:off x="309355" y="3425146"/>
            <a:ext cx="473604" cy="259941"/>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orme libre : forme 55">
            <a:extLst>
              <a:ext uri="{FF2B5EF4-FFF2-40B4-BE49-F238E27FC236}">
                <a16:creationId xmlns:a16="http://schemas.microsoft.com/office/drawing/2014/main" id="{E3AD8C84-D87C-4DB5-8A87-D9D29DD715F3}"/>
              </a:ext>
            </a:extLst>
          </p:cNvPr>
          <p:cNvSpPr/>
          <p:nvPr/>
        </p:nvSpPr>
        <p:spPr>
          <a:xfrm>
            <a:off x="1359141" y="3159885"/>
            <a:ext cx="473604" cy="259941"/>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accent6"/>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orme libre : forme 56">
            <a:extLst>
              <a:ext uri="{FF2B5EF4-FFF2-40B4-BE49-F238E27FC236}">
                <a16:creationId xmlns:a16="http://schemas.microsoft.com/office/drawing/2014/main" id="{142B8ABF-E825-485B-A452-8895F7DA1293}"/>
              </a:ext>
            </a:extLst>
          </p:cNvPr>
          <p:cNvSpPr/>
          <p:nvPr/>
        </p:nvSpPr>
        <p:spPr>
          <a:xfrm>
            <a:off x="1245710" y="3885853"/>
            <a:ext cx="473604" cy="259941"/>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accent6"/>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orme libre : forme 57">
            <a:extLst>
              <a:ext uri="{FF2B5EF4-FFF2-40B4-BE49-F238E27FC236}">
                <a16:creationId xmlns:a16="http://schemas.microsoft.com/office/drawing/2014/main" id="{384BDF60-BD0B-48D0-9FA9-4A49DA59EB40}"/>
              </a:ext>
            </a:extLst>
          </p:cNvPr>
          <p:cNvSpPr/>
          <p:nvPr/>
        </p:nvSpPr>
        <p:spPr>
          <a:xfrm>
            <a:off x="1789598" y="4208906"/>
            <a:ext cx="473604" cy="259941"/>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orme libre : forme 58">
            <a:extLst>
              <a:ext uri="{FF2B5EF4-FFF2-40B4-BE49-F238E27FC236}">
                <a16:creationId xmlns:a16="http://schemas.microsoft.com/office/drawing/2014/main" id="{48127773-D538-4847-A75B-94C0DF1C4EBF}"/>
              </a:ext>
            </a:extLst>
          </p:cNvPr>
          <p:cNvSpPr/>
          <p:nvPr/>
        </p:nvSpPr>
        <p:spPr>
          <a:xfrm>
            <a:off x="681949" y="3067323"/>
            <a:ext cx="473604" cy="259941"/>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accent6"/>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orme libre : forme 59">
            <a:extLst>
              <a:ext uri="{FF2B5EF4-FFF2-40B4-BE49-F238E27FC236}">
                <a16:creationId xmlns:a16="http://schemas.microsoft.com/office/drawing/2014/main" id="{B3E2A4D4-30BA-4932-BD07-35BD4D136E9F}"/>
              </a:ext>
            </a:extLst>
          </p:cNvPr>
          <p:cNvSpPr/>
          <p:nvPr/>
        </p:nvSpPr>
        <p:spPr>
          <a:xfrm>
            <a:off x="512157" y="4144170"/>
            <a:ext cx="473604" cy="259941"/>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Image 60">
            <a:extLst>
              <a:ext uri="{FF2B5EF4-FFF2-40B4-BE49-F238E27FC236}">
                <a16:creationId xmlns:a16="http://schemas.microsoft.com/office/drawing/2014/main" id="{7FA25033-EABF-4416-BB4D-25407F2CD37D}"/>
              </a:ext>
            </a:extLst>
          </p:cNvPr>
          <p:cNvPicPr>
            <a:picLocks noChangeAspect="1"/>
          </p:cNvPicPr>
          <p:nvPr/>
        </p:nvPicPr>
        <p:blipFill>
          <a:blip r:embed="rId3"/>
          <a:stretch>
            <a:fillRect/>
          </a:stretch>
        </p:blipFill>
        <p:spPr>
          <a:xfrm>
            <a:off x="7457584" y="1297752"/>
            <a:ext cx="1028700" cy="5124450"/>
          </a:xfrm>
          <a:prstGeom prst="rect">
            <a:avLst/>
          </a:prstGeom>
        </p:spPr>
      </p:pic>
      <p:pic>
        <p:nvPicPr>
          <p:cNvPr id="62" name="Image 61">
            <a:extLst>
              <a:ext uri="{FF2B5EF4-FFF2-40B4-BE49-F238E27FC236}">
                <a16:creationId xmlns:a16="http://schemas.microsoft.com/office/drawing/2014/main" id="{45F56EB7-1B20-4248-88B9-0CA8ADF78002}"/>
              </a:ext>
            </a:extLst>
          </p:cNvPr>
          <p:cNvPicPr>
            <a:picLocks noChangeAspect="1"/>
          </p:cNvPicPr>
          <p:nvPr/>
        </p:nvPicPr>
        <p:blipFill>
          <a:blip r:embed="rId4"/>
          <a:stretch>
            <a:fillRect/>
          </a:stretch>
        </p:blipFill>
        <p:spPr>
          <a:xfrm>
            <a:off x="8419338" y="1307375"/>
            <a:ext cx="2238375" cy="5086350"/>
          </a:xfrm>
          <a:prstGeom prst="rect">
            <a:avLst/>
          </a:prstGeom>
        </p:spPr>
      </p:pic>
      <p:sp>
        <p:nvSpPr>
          <p:cNvPr id="63" name="ZoneTexte 62">
            <a:extLst>
              <a:ext uri="{FF2B5EF4-FFF2-40B4-BE49-F238E27FC236}">
                <a16:creationId xmlns:a16="http://schemas.microsoft.com/office/drawing/2014/main" id="{9CAAEAEA-4BB6-49C9-933B-C65BC177F252}"/>
              </a:ext>
            </a:extLst>
          </p:cNvPr>
          <p:cNvSpPr txBox="1"/>
          <p:nvPr/>
        </p:nvSpPr>
        <p:spPr>
          <a:xfrm>
            <a:off x="10657713" y="5674149"/>
            <a:ext cx="13108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Source : JRP; Lecuyer, 2020</a:t>
            </a:r>
          </a:p>
        </p:txBody>
      </p:sp>
      <p:sp>
        <p:nvSpPr>
          <p:cNvPr id="64" name="Rectangle : coins arrondis 63">
            <a:extLst>
              <a:ext uri="{FF2B5EF4-FFF2-40B4-BE49-F238E27FC236}">
                <a16:creationId xmlns:a16="http://schemas.microsoft.com/office/drawing/2014/main" id="{9EF18D49-364D-487B-8C2A-53FECF74943A}"/>
              </a:ext>
            </a:extLst>
          </p:cNvPr>
          <p:cNvSpPr/>
          <p:nvPr/>
        </p:nvSpPr>
        <p:spPr>
          <a:xfrm>
            <a:off x="7457584" y="4769963"/>
            <a:ext cx="3200129" cy="169682"/>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 coins arrondis 64">
            <a:extLst>
              <a:ext uri="{FF2B5EF4-FFF2-40B4-BE49-F238E27FC236}">
                <a16:creationId xmlns:a16="http://schemas.microsoft.com/office/drawing/2014/main" id="{247DD9EF-BFA6-4686-AFBD-0105BF5D98F6}"/>
              </a:ext>
            </a:extLst>
          </p:cNvPr>
          <p:cNvSpPr/>
          <p:nvPr/>
        </p:nvSpPr>
        <p:spPr>
          <a:xfrm>
            <a:off x="7457583" y="6037310"/>
            <a:ext cx="3200129" cy="169682"/>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ntent Placeholder 3">
            <a:extLst>
              <a:ext uri="{FF2B5EF4-FFF2-40B4-BE49-F238E27FC236}">
                <a16:creationId xmlns:a16="http://schemas.microsoft.com/office/drawing/2014/main" id="{E9B80F70-4C7C-7BE8-DE27-0B42F756DD30}"/>
              </a:ext>
            </a:extLst>
          </p:cNvPr>
          <p:cNvPicPr>
            <a:picLocks noChangeAspect="1"/>
          </p:cNvPicPr>
          <p:nvPr/>
        </p:nvPicPr>
        <p:blipFill>
          <a:blip r:embed="rId5"/>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30595544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7C55B9E-48F7-43E2-9687-45C7C666AA46}"/>
              </a:ext>
            </a:extLst>
          </p:cNvPr>
          <p:cNvSpPr>
            <a:spLocks noGrp="1"/>
          </p:cNvSpPr>
          <p:nvPr>
            <p:ph type="title"/>
          </p:nvPr>
        </p:nvSpPr>
        <p:spPr/>
        <p:txBody>
          <a:bodyPr/>
          <a:lstStyle/>
          <a:p>
            <a:r>
              <a:rPr lang="fr-FR" dirty="0"/>
              <a:t>Alimentation des animaux</a:t>
            </a:r>
          </a:p>
        </p:txBody>
      </p:sp>
      <p:sp>
        <p:nvSpPr>
          <p:cNvPr id="7" name="Forme libre : forme 6">
            <a:extLst>
              <a:ext uri="{FF2B5EF4-FFF2-40B4-BE49-F238E27FC236}">
                <a16:creationId xmlns:a16="http://schemas.microsoft.com/office/drawing/2014/main" id="{5C90E7D5-F6A7-49FD-827B-6697FF1C9D6E}"/>
              </a:ext>
            </a:extLst>
          </p:cNvPr>
          <p:cNvSpPr/>
          <p:nvPr/>
        </p:nvSpPr>
        <p:spPr>
          <a:xfrm>
            <a:off x="2949575" y="1318464"/>
            <a:ext cx="6292850" cy="4648200"/>
          </a:xfrm>
          <a:custGeom>
            <a:avLst/>
            <a:gdLst>
              <a:gd name="connsiteX0" fmla="*/ 317500 w 6292850"/>
              <a:gd name="connsiteY0" fmla="*/ 838200 h 4648200"/>
              <a:gd name="connsiteX1" fmla="*/ 234950 w 6292850"/>
              <a:gd name="connsiteY1" fmla="*/ 647700 h 4648200"/>
              <a:gd name="connsiteX2" fmla="*/ 361950 w 6292850"/>
              <a:gd name="connsiteY2" fmla="*/ 501650 h 4648200"/>
              <a:gd name="connsiteX3" fmla="*/ 565150 w 6292850"/>
              <a:gd name="connsiteY3" fmla="*/ 514350 h 4648200"/>
              <a:gd name="connsiteX4" fmla="*/ 666750 w 6292850"/>
              <a:gd name="connsiteY4" fmla="*/ 419100 h 4648200"/>
              <a:gd name="connsiteX5" fmla="*/ 660400 w 6292850"/>
              <a:gd name="connsiteY5" fmla="*/ 228600 h 4648200"/>
              <a:gd name="connsiteX6" fmla="*/ 800100 w 6292850"/>
              <a:gd name="connsiteY6" fmla="*/ 114300 h 4648200"/>
              <a:gd name="connsiteX7" fmla="*/ 984250 w 6292850"/>
              <a:gd name="connsiteY7" fmla="*/ 107950 h 4648200"/>
              <a:gd name="connsiteX8" fmla="*/ 1041400 w 6292850"/>
              <a:gd name="connsiteY8" fmla="*/ 0 h 4648200"/>
              <a:gd name="connsiteX9" fmla="*/ 1187450 w 6292850"/>
              <a:gd name="connsiteY9" fmla="*/ 6350 h 4648200"/>
              <a:gd name="connsiteX10" fmla="*/ 1352550 w 6292850"/>
              <a:gd name="connsiteY10" fmla="*/ 222250 h 4648200"/>
              <a:gd name="connsiteX11" fmla="*/ 1447800 w 6292850"/>
              <a:gd name="connsiteY11" fmla="*/ 146050 h 4648200"/>
              <a:gd name="connsiteX12" fmla="*/ 1530350 w 6292850"/>
              <a:gd name="connsiteY12" fmla="*/ 146050 h 4648200"/>
              <a:gd name="connsiteX13" fmla="*/ 1701800 w 6292850"/>
              <a:gd name="connsiteY13" fmla="*/ 228600 h 4648200"/>
              <a:gd name="connsiteX14" fmla="*/ 1866900 w 6292850"/>
              <a:gd name="connsiteY14" fmla="*/ 127000 h 4648200"/>
              <a:gd name="connsiteX15" fmla="*/ 2012950 w 6292850"/>
              <a:gd name="connsiteY15" fmla="*/ 450850 h 4648200"/>
              <a:gd name="connsiteX16" fmla="*/ 2209800 w 6292850"/>
              <a:gd name="connsiteY16" fmla="*/ 463550 h 4648200"/>
              <a:gd name="connsiteX17" fmla="*/ 2324100 w 6292850"/>
              <a:gd name="connsiteY17" fmla="*/ 590550 h 4648200"/>
              <a:gd name="connsiteX18" fmla="*/ 2317750 w 6292850"/>
              <a:gd name="connsiteY18" fmla="*/ 787400 h 4648200"/>
              <a:gd name="connsiteX19" fmla="*/ 2190750 w 6292850"/>
              <a:gd name="connsiteY19" fmla="*/ 901700 h 4648200"/>
              <a:gd name="connsiteX20" fmla="*/ 2197100 w 6292850"/>
              <a:gd name="connsiteY20" fmla="*/ 1022350 h 4648200"/>
              <a:gd name="connsiteX21" fmla="*/ 2330450 w 6292850"/>
              <a:gd name="connsiteY21" fmla="*/ 1073150 h 4648200"/>
              <a:gd name="connsiteX22" fmla="*/ 2730500 w 6292850"/>
              <a:gd name="connsiteY22" fmla="*/ 1073150 h 4648200"/>
              <a:gd name="connsiteX23" fmla="*/ 2832100 w 6292850"/>
              <a:gd name="connsiteY23" fmla="*/ 984250 h 4648200"/>
              <a:gd name="connsiteX24" fmla="*/ 2838450 w 6292850"/>
              <a:gd name="connsiteY24" fmla="*/ 850900 h 4648200"/>
              <a:gd name="connsiteX25" fmla="*/ 3111500 w 6292850"/>
              <a:gd name="connsiteY25" fmla="*/ 850900 h 4648200"/>
              <a:gd name="connsiteX26" fmla="*/ 3302000 w 6292850"/>
              <a:gd name="connsiteY26" fmla="*/ 1035050 h 4648200"/>
              <a:gd name="connsiteX27" fmla="*/ 3498850 w 6292850"/>
              <a:gd name="connsiteY27" fmla="*/ 444500 h 4648200"/>
              <a:gd name="connsiteX28" fmla="*/ 3543300 w 6292850"/>
              <a:gd name="connsiteY28" fmla="*/ 457200 h 4648200"/>
              <a:gd name="connsiteX29" fmla="*/ 3619500 w 6292850"/>
              <a:gd name="connsiteY29" fmla="*/ 495300 h 4648200"/>
              <a:gd name="connsiteX30" fmla="*/ 3771900 w 6292850"/>
              <a:gd name="connsiteY30" fmla="*/ 450850 h 4648200"/>
              <a:gd name="connsiteX31" fmla="*/ 4140200 w 6292850"/>
              <a:gd name="connsiteY31" fmla="*/ 863600 h 4648200"/>
              <a:gd name="connsiteX32" fmla="*/ 4324350 w 6292850"/>
              <a:gd name="connsiteY32" fmla="*/ 755650 h 4648200"/>
              <a:gd name="connsiteX33" fmla="*/ 4432300 w 6292850"/>
              <a:gd name="connsiteY33" fmla="*/ 869950 h 4648200"/>
              <a:gd name="connsiteX34" fmla="*/ 4635500 w 6292850"/>
              <a:gd name="connsiteY34" fmla="*/ 850900 h 4648200"/>
              <a:gd name="connsiteX35" fmla="*/ 4870450 w 6292850"/>
              <a:gd name="connsiteY35" fmla="*/ 584200 h 4648200"/>
              <a:gd name="connsiteX36" fmla="*/ 4953000 w 6292850"/>
              <a:gd name="connsiteY36" fmla="*/ 641350 h 4648200"/>
              <a:gd name="connsiteX37" fmla="*/ 4914900 w 6292850"/>
              <a:gd name="connsiteY37" fmla="*/ 857250 h 4648200"/>
              <a:gd name="connsiteX38" fmla="*/ 4743450 w 6292850"/>
              <a:gd name="connsiteY38" fmla="*/ 927100 h 4648200"/>
              <a:gd name="connsiteX39" fmla="*/ 4737100 w 6292850"/>
              <a:gd name="connsiteY39" fmla="*/ 1060450 h 4648200"/>
              <a:gd name="connsiteX40" fmla="*/ 4978400 w 6292850"/>
              <a:gd name="connsiteY40" fmla="*/ 1028700 h 4648200"/>
              <a:gd name="connsiteX41" fmla="*/ 5175250 w 6292850"/>
              <a:gd name="connsiteY41" fmla="*/ 857250 h 4648200"/>
              <a:gd name="connsiteX42" fmla="*/ 5111750 w 6292850"/>
              <a:gd name="connsiteY42" fmla="*/ 793750 h 4648200"/>
              <a:gd name="connsiteX43" fmla="*/ 5124450 w 6292850"/>
              <a:gd name="connsiteY43" fmla="*/ 723900 h 4648200"/>
              <a:gd name="connsiteX44" fmla="*/ 5187950 w 6292850"/>
              <a:gd name="connsiteY44" fmla="*/ 628650 h 4648200"/>
              <a:gd name="connsiteX45" fmla="*/ 5314950 w 6292850"/>
              <a:gd name="connsiteY45" fmla="*/ 641350 h 4648200"/>
              <a:gd name="connsiteX46" fmla="*/ 5416550 w 6292850"/>
              <a:gd name="connsiteY46" fmla="*/ 539750 h 4648200"/>
              <a:gd name="connsiteX47" fmla="*/ 5727700 w 6292850"/>
              <a:gd name="connsiteY47" fmla="*/ 552450 h 4648200"/>
              <a:gd name="connsiteX48" fmla="*/ 5708650 w 6292850"/>
              <a:gd name="connsiteY48" fmla="*/ 647700 h 4648200"/>
              <a:gd name="connsiteX49" fmla="*/ 5848350 w 6292850"/>
              <a:gd name="connsiteY49" fmla="*/ 749300 h 4648200"/>
              <a:gd name="connsiteX50" fmla="*/ 5753100 w 6292850"/>
              <a:gd name="connsiteY50" fmla="*/ 857250 h 4648200"/>
              <a:gd name="connsiteX51" fmla="*/ 5759450 w 6292850"/>
              <a:gd name="connsiteY51" fmla="*/ 1060450 h 4648200"/>
              <a:gd name="connsiteX52" fmla="*/ 5842000 w 6292850"/>
              <a:gd name="connsiteY52" fmla="*/ 1035050 h 4648200"/>
              <a:gd name="connsiteX53" fmla="*/ 5854700 w 6292850"/>
              <a:gd name="connsiteY53" fmla="*/ 1162050 h 4648200"/>
              <a:gd name="connsiteX54" fmla="*/ 5975350 w 6292850"/>
              <a:gd name="connsiteY54" fmla="*/ 1181100 h 4648200"/>
              <a:gd name="connsiteX55" fmla="*/ 6051550 w 6292850"/>
              <a:gd name="connsiteY55" fmla="*/ 1263650 h 4648200"/>
              <a:gd name="connsiteX56" fmla="*/ 6057900 w 6292850"/>
              <a:gd name="connsiteY56" fmla="*/ 1397000 h 4648200"/>
              <a:gd name="connsiteX57" fmla="*/ 5988050 w 6292850"/>
              <a:gd name="connsiteY57" fmla="*/ 1473200 h 4648200"/>
              <a:gd name="connsiteX58" fmla="*/ 5803900 w 6292850"/>
              <a:gd name="connsiteY58" fmla="*/ 1492250 h 4648200"/>
              <a:gd name="connsiteX59" fmla="*/ 5803900 w 6292850"/>
              <a:gd name="connsiteY59" fmla="*/ 1682750 h 4648200"/>
              <a:gd name="connsiteX60" fmla="*/ 5835650 w 6292850"/>
              <a:gd name="connsiteY60" fmla="*/ 1790700 h 4648200"/>
              <a:gd name="connsiteX61" fmla="*/ 6076950 w 6292850"/>
              <a:gd name="connsiteY61" fmla="*/ 1847850 h 4648200"/>
              <a:gd name="connsiteX62" fmla="*/ 6057900 w 6292850"/>
              <a:gd name="connsiteY62" fmla="*/ 2095500 h 4648200"/>
              <a:gd name="connsiteX63" fmla="*/ 6292850 w 6292850"/>
              <a:gd name="connsiteY63" fmla="*/ 2241550 h 4648200"/>
              <a:gd name="connsiteX64" fmla="*/ 6184900 w 6292850"/>
              <a:gd name="connsiteY64" fmla="*/ 2368550 h 4648200"/>
              <a:gd name="connsiteX65" fmla="*/ 6197600 w 6292850"/>
              <a:gd name="connsiteY65" fmla="*/ 2584450 h 4648200"/>
              <a:gd name="connsiteX66" fmla="*/ 6108700 w 6292850"/>
              <a:gd name="connsiteY66" fmla="*/ 2584450 h 4648200"/>
              <a:gd name="connsiteX67" fmla="*/ 5943600 w 6292850"/>
              <a:gd name="connsiteY67" fmla="*/ 2717800 h 4648200"/>
              <a:gd name="connsiteX68" fmla="*/ 5727700 w 6292850"/>
              <a:gd name="connsiteY68" fmla="*/ 2730500 h 4648200"/>
              <a:gd name="connsiteX69" fmla="*/ 5676900 w 6292850"/>
              <a:gd name="connsiteY69" fmla="*/ 2806700 h 4648200"/>
              <a:gd name="connsiteX70" fmla="*/ 5499100 w 6292850"/>
              <a:gd name="connsiteY70" fmla="*/ 2806700 h 4648200"/>
              <a:gd name="connsiteX71" fmla="*/ 5448300 w 6292850"/>
              <a:gd name="connsiteY71" fmla="*/ 2895600 h 4648200"/>
              <a:gd name="connsiteX72" fmla="*/ 5391150 w 6292850"/>
              <a:gd name="connsiteY72" fmla="*/ 2895600 h 4648200"/>
              <a:gd name="connsiteX73" fmla="*/ 5289550 w 6292850"/>
              <a:gd name="connsiteY73" fmla="*/ 2774950 h 4648200"/>
              <a:gd name="connsiteX74" fmla="*/ 5181600 w 6292850"/>
              <a:gd name="connsiteY74" fmla="*/ 2794000 h 4648200"/>
              <a:gd name="connsiteX75" fmla="*/ 5130800 w 6292850"/>
              <a:gd name="connsiteY75" fmla="*/ 3022600 h 4648200"/>
              <a:gd name="connsiteX76" fmla="*/ 5251450 w 6292850"/>
              <a:gd name="connsiteY76" fmla="*/ 3060700 h 4648200"/>
              <a:gd name="connsiteX77" fmla="*/ 5270500 w 6292850"/>
              <a:gd name="connsiteY77" fmla="*/ 3263900 h 4648200"/>
              <a:gd name="connsiteX78" fmla="*/ 5054600 w 6292850"/>
              <a:gd name="connsiteY78" fmla="*/ 3263900 h 4648200"/>
              <a:gd name="connsiteX79" fmla="*/ 4641850 w 6292850"/>
              <a:gd name="connsiteY79" fmla="*/ 3594100 h 4648200"/>
              <a:gd name="connsiteX80" fmla="*/ 4641850 w 6292850"/>
              <a:gd name="connsiteY80" fmla="*/ 3689350 h 4648200"/>
              <a:gd name="connsiteX81" fmla="*/ 4419600 w 6292850"/>
              <a:gd name="connsiteY81" fmla="*/ 3689350 h 4648200"/>
              <a:gd name="connsiteX82" fmla="*/ 4425950 w 6292850"/>
              <a:gd name="connsiteY82" fmla="*/ 3905250 h 4648200"/>
              <a:gd name="connsiteX83" fmla="*/ 4400550 w 6292850"/>
              <a:gd name="connsiteY83" fmla="*/ 3975100 h 4648200"/>
              <a:gd name="connsiteX84" fmla="*/ 4229100 w 6292850"/>
              <a:gd name="connsiteY84" fmla="*/ 3987800 h 4648200"/>
              <a:gd name="connsiteX85" fmla="*/ 4216400 w 6292850"/>
              <a:gd name="connsiteY85" fmla="*/ 4197350 h 4648200"/>
              <a:gd name="connsiteX86" fmla="*/ 4457700 w 6292850"/>
              <a:gd name="connsiteY86" fmla="*/ 4273550 h 4648200"/>
              <a:gd name="connsiteX87" fmla="*/ 4521200 w 6292850"/>
              <a:gd name="connsiteY87" fmla="*/ 4349750 h 4648200"/>
              <a:gd name="connsiteX88" fmla="*/ 4521200 w 6292850"/>
              <a:gd name="connsiteY88" fmla="*/ 4457700 h 4648200"/>
              <a:gd name="connsiteX89" fmla="*/ 4368800 w 6292850"/>
              <a:gd name="connsiteY89" fmla="*/ 4648200 h 4648200"/>
              <a:gd name="connsiteX90" fmla="*/ 3956050 w 6292850"/>
              <a:gd name="connsiteY90" fmla="*/ 4419600 h 4648200"/>
              <a:gd name="connsiteX91" fmla="*/ 3930650 w 6292850"/>
              <a:gd name="connsiteY91" fmla="*/ 4292600 h 4648200"/>
              <a:gd name="connsiteX92" fmla="*/ 3498850 w 6292850"/>
              <a:gd name="connsiteY92" fmla="*/ 4438650 h 4648200"/>
              <a:gd name="connsiteX93" fmla="*/ 3473450 w 6292850"/>
              <a:gd name="connsiteY93" fmla="*/ 4286250 h 4648200"/>
              <a:gd name="connsiteX94" fmla="*/ 2990850 w 6292850"/>
              <a:gd name="connsiteY94" fmla="*/ 4248150 h 4648200"/>
              <a:gd name="connsiteX95" fmla="*/ 2940050 w 6292850"/>
              <a:gd name="connsiteY95" fmla="*/ 4330700 h 4648200"/>
              <a:gd name="connsiteX96" fmla="*/ 2882900 w 6292850"/>
              <a:gd name="connsiteY96" fmla="*/ 4254500 h 4648200"/>
              <a:gd name="connsiteX97" fmla="*/ 2743200 w 6292850"/>
              <a:gd name="connsiteY97" fmla="*/ 4375150 h 4648200"/>
              <a:gd name="connsiteX98" fmla="*/ 2673350 w 6292850"/>
              <a:gd name="connsiteY98" fmla="*/ 4267200 h 4648200"/>
              <a:gd name="connsiteX99" fmla="*/ 2514600 w 6292850"/>
              <a:gd name="connsiteY99" fmla="*/ 4248150 h 4648200"/>
              <a:gd name="connsiteX100" fmla="*/ 2501900 w 6292850"/>
              <a:gd name="connsiteY100" fmla="*/ 4133850 h 4648200"/>
              <a:gd name="connsiteX101" fmla="*/ 2413000 w 6292850"/>
              <a:gd name="connsiteY101" fmla="*/ 4051300 h 4648200"/>
              <a:gd name="connsiteX102" fmla="*/ 2368550 w 6292850"/>
              <a:gd name="connsiteY102" fmla="*/ 3873500 h 4648200"/>
              <a:gd name="connsiteX103" fmla="*/ 2260600 w 6292850"/>
              <a:gd name="connsiteY103" fmla="*/ 3816350 h 4648200"/>
              <a:gd name="connsiteX104" fmla="*/ 2260600 w 6292850"/>
              <a:gd name="connsiteY104" fmla="*/ 3575050 h 4648200"/>
              <a:gd name="connsiteX105" fmla="*/ 1917700 w 6292850"/>
              <a:gd name="connsiteY105" fmla="*/ 3333750 h 4648200"/>
              <a:gd name="connsiteX106" fmla="*/ 1816100 w 6292850"/>
              <a:gd name="connsiteY106" fmla="*/ 3422650 h 4648200"/>
              <a:gd name="connsiteX107" fmla="*/ 1752600 w 6292850"/>
              <a:gd name="connsiteY107" fmla="*/ 3416300 h 4648200"/>
              <a:gd name="connsiteX108" fmla="*/ 1600200 w 6292850"/>
              <a:gd name="connsiteY108" fmla="*/ 3200400 h 4648200"/>
              <a:gd name="connsiteX109" fmla="*/ 1371600 w 6292850"/>
              <a:gd name="connsiteY109" fmla="*/ 3257550 h 4648200"/>
              <a:gd name="connsiteX110" fmla="*/ 1377950 w 6292850"/>
              <a:gd name="connsiteY110" fmla="*/ 3321050 h 4648200"/>
              <a:gd name="connsiteX111" fmla="*/ 1276350 w 6292850"/>
              <a:gd name="connsiteY111" fmla="*/ 3327400 h 4648200"/>
              <a:gd name="connsiteX112" fmla="*/ 1130300 w 6292850"/>
              <a:gd name="connsiteY112" fmla="*/ 3689350 h 4648200"/>
              <a:gd name="connsiteX113" fmla="*/ 965200 w 6292850"/>
              <a:gd name="connsiteY113" fmla="*/ 3371850 h 4648200"/>
              <a:gd name="connsiteX114" fmla="*/ 895350 w 6292850"/>
              <a:gd name="connsiteY114" fmla="*/ 3352800 h 4648200"/>
              <a:gd name="connsiteX115" fmla="*/ 850900 w 6292850"/>
              <a:gd name="connsiteY115" fmla="*/ 3327400 h 4648200"/>
              <a:gd name="connsiteX116" fmla="*/ 812800 w 6292850"/>
              <a:gd name="connsiteY116" fmla="*/ 3276600 h 4648200"/>
              <a:gd name="connsiteX117" fmla="*/ 609600 w 6292850"/>
              <a:gd name="connsiteY117" fmla="*/ 3422650 h 4648200"/>
              <a:gd name="connsiteX118" fmla="*/ 615950 w 6292850"/>
              <a:gd name="connsiteY118" fmla="*/ 3479800 h 4648200"/>
              <a:gd name="connsiteX119" fmla="*/ 622300 w 6292850"/>
              <a:gd name="connsiteY119" fmla="*/ 3556000 h 4648200"/>
              <a:gd name="connsiteX120" fmla="*/ 463550 w 6292850"/>
              <a:gd name="connsiteY120" fmla="*/ 3752850 h 4648200"/>
              <a:gd name="connsiteX121" fmla="*/ 152400 w 6292850"/>
              <a:gd name="connsiteY121" fmla="*/ 3765550 h 4648200"/>
              <a:gd name="connsiteX122" fmla="*/ 69850 w 6292850"/>
              <a:gd name="connsiteY122" fmla="*/ 3695700 h 4648200"/>
              <a:gd name="connsiteX123" fmla="*/ 57150 w 6292850"/>
              <a:gd name="connsiteY123" fmla="*/ 3467100 h 4648200"/>
              <a:gd name="connsiteX124" fmla="*/ 0 w 6292850"/>
              <a:gd name="connsiteY124" fmla="*/ 3200400 h 4648200"/>
              <a:gd name="connsiteX125" fmla="*/ 171450 w 6292850"/>
              <a:gd name="connsiteY125" fmla="*/ 2876550 h 4648200"/>
              <a:gd name="connsiteX126" fmla="*/ 177800 w 6292850"/>
              <a:gd name="connsiteY126" fmla="*/ 2749550 h 4648200"/>
              <a:gd name="connsiteX127" fmla="*/ 368300 w 6292850"/>
              <a:gd name="connsiteY127" fmla="*/ 2552700 h 4648200"/>
              <a:gd name="connsiteX128" fmla="*/ 508000 w 6292850"/>
              <a:gd name="connsiteY128" fmla="*/ 2489200 h 4648200"/>
              <a:gd name="connsiteX129" fmla="*/ 520700 w 6292850"/>
              <a:gd name="connsiteY129" fmla="*/ 2184400 h 4648200"/>
              <a:gd name="connsiteX130" fmla="*/ 469900 w 6292850"/>
              <a:gd name="connsiteY130" fmla="*/ 2139950 h 4648200"/>
              <a:gd name="connsiteX131" fmla="*/ 622300 w 6292850"/>
              <a:gd name="connsiteY131" fmla="*/ 2000250 h 4648200"/>
              <a:gd name="connsiteX132" fmla="*/ 400050 w 6292850"/>
              <a:gd name="connsiteY132" fmla="*/ 1714500 h 4648200"/>
              <a:gd name="connsiteX133" fmla="*/ 647700 w 6292850"/>
              <a:gd name="connsiteY133" fmla="*/ 1454150 h 4648200"/>
              <a:gd name="connsiteX134" fmla="*/ 654050 w 6292850"/>
              <a:gd name="connsiteY134" fmla="*/ 1308100 h 4648200"/>
              <a:gd name="connsiteX135" fmla="*/ 603250 w 6292850"/>
              <a:gd name="connsiteY135" fmla="*/ 1155700 h 4648200"/>
              <a:gd name="connsiteX136" fmla="*/ 412750 w 6292850"/>
              <a:gd name="connsiteY136" fmla="*/ 831850 h 4648200"/>
              <a:gd name="connsiteX137" fmla="*/ 317500 w 6292850"/>
              <a:gd name="connsiteY137" fmla="*/ 83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292850" h="4648200">
                <a:moveTo>
                  <a:pt x="317500" y="838200"/>
                </a:moveTo>
                <a:lnTo>
                  <a:pt x="234950" y="647700"/>
                </a:lnTo>
                <a:lnTo>
                  <a:pt x="361950" y="501650"/>
                </a:lnTo>
                <a:lnTo>
                  <a:pt x="565150" y="514350"/>
                </a:lnTo>
                <a:lnTo>
                  <a:pt x="666750" y="419100"/>
                </a:lnTo>
                <a:lnTo>
                  <a:pt x="660400" y="228600"/>
                </a:lnTo>
                <a:lnTo>
                  <a:pt x="800100" y="114300"/>
                </a:lnTo>
                <a:lnTo>
                  <a:pt x="984250" y="107950"/>
                </a:lnTo>
                <a:lnTo>
                  <a:pt x="1041400" y="0"/>
                </a:lnTo>
                <a:lnTo>
                  <a:pt x="1187450" y="6350"/>
                </a:lnTo>
                <a:lnTo>
                  <a:pt x="1352550" y="222250"/>
                </a:lnTo>
                <a:lnTo>
                  <a:pt x="1447800" y="146050"/>
                </a:lnTo>
                <a:lnTo>
                  <a:pt x="1530350" y="146050"/>
                </a:lnTo>
                <a:lnTo>
                  <a:pt x="1701800" y="228600"/>
                </a:lnTo>
                <a:lnTo>
                  <a:pt x="1866900" y="127000"/>
                </a:lnTo>
                <a:lnTo>
                  <a:pt x="2012950" y="450850"/>
                </a:lnTo>
                <a:lnTo>
                  <a:pt x="2209800" y="463550"/>
                </a:lnTo>
                <a:lnTo>
                  <a:pt x="2324100" y="590550"/>
                </a:lnTo>
                <a:lnTo>
                  <a:pt x="2317750" y="787400"/>
                </a:lnTo>
                <a:lnTo>
                  <a:pt x="2190750" y="901700"/>
                </a:lnTo>
                <a:lnTo>
                  <a:pt x="2197100" y="1022350"/>
                </a:lnTo>
                <a:lnTo>
                  <a:pt x="2330450" y="1073150"/>
                </a:lnTo>
                <a:lnTo>
                  <a:pt x="2730500" y="1073150"/>
                </a:lnTo>
                <a:lnTo>
                  <a:pt x="2832100" y="984250"/>
                </a:lnTo>
                <a:lnTo>
                  <a:pt x="2838450" y="850900"/>
                </a:lnTo>
                <a:lnTo>
                  <a:pt x="3111500" y="850900"/>
                </a:lnTo>
                <a:lnTo>
                  <a:pt x="3302000" y="1035050"/>
                </a:lnTo>
                <a:lnTo>
                  <a:pt x="3498850" y="444500"/>
                </a:lnTo>
                <a:lnTo>
                  <a:pt x="3543300" y="457200"/>
                </a:lnTo>
                <a:lnTo>
                  <a:pt x="3619500" y="495300"/>
                </a:lnTo>
                <a:lnTo>
                  <a:pt x="3771900" y="450850"/>
                </a:lnTo>
                <a:lnTo>
                  <a:pt x="4140200" y="863600"/>
                </a:lnTo>
                <a:lnTo>
                  <a:pt x="4324350" y="755650"/>
                </a:lnTo>
                <a:lnTo>
                  <a:pt x="4432300" y="869950"/>
                </a:lnTo>
                <a:lnTo>
                  <a:pt x="4635500" y="850900"/>
                </a:lnTo>
                <a:lnTo>
                  <a:pt x="4870450" y="584200"/>
                </a:lnTo>
                <a:lnTo>
                  <a:pt x="4953000" y="641350"/>
                </a:lnTo>
                <a:lnTo>
                  <a:pt x="4914900" y="857250"/>
                </a:lnTo>
                <a:lnTo>
                  <a:pt x="4743450" y="927100"/>
                </a:lnTo>
                <a:lnTo>
                  <a:pt x="4737100" y="1060450"/>
                </a:lnTo>
                <a:lnTo>
                  <a:pt x="4978400" y="1028700"/>
                </a:lnTo>
                <a:lnTo>
                  <a:pt x="5175250" y="857250"/>
                </a:lnTo>
                <a:lnTo>
                  <a:pt x="5111750" y="793750"/>
                </a:lnTo>
                <a:lnTo>
                  <a:pt x="5124450" y="723900"/>
                </a:lnTo>
                <a:lnTo>
                  <a:pt x="5187950" y="628650"/>
                </a:lnTo>
                <a:lnTo>
                  <a:pt x="5314950" y="641350"/>
                </a:lnTo>
                <a:lnTo>
                  <a:pt x="5416550" y="539750"/>
                </a:lnTo>
                <a:lnTo>
                  <a:pt x="5727700" y="552450"/>
                </a:lnTo>
                <a:lnTo>
                  <a:pt x="5708650" y="647700"/>
                </a:lnTo>
                <a:lnTo>
                  <a:pt x="5848350" y="749300"/>
                </a:lnTo>
                <a:lnTo>
                  <a:pt x="5753100" y="857250"/>
                </a:lnTo>
                <a:lnTo>
                  <a:pt x="5759450" y="1060450"/>
                </a:lnTo>
                <a:lnTo>
                  <a:pt x="5842000" y="1035050"/>
                </a:lnTo>
                <a:lnTo>
                  <a:pt x="5854700" y="1162050"/>
                </a:lnTo>
                <a:lnTo>
                  <a:pt x="5975350" y="1181100"/>
                </a:lnTo>
                <a:lnTo>
                  <a:pt x="6051550" y="1263650"/>
                </a:lnTo>
                <a:lnTo>
                  <a:pt x="6057900" y="1397000"/>
                </a:lnTo>
                <a:lnTo>
                  <a:pt x="5988050" y="1473200"/>
                </a:lnTo>
                <a:lnTo>
                  <a:pt x="5803900" y="1492250"/>
                </a:lnTo>
                <a:lnTo>
                  <a:pt x="5803900" y="1682750"/>
                </a:lnTo>
                <a:lnTo>
                  <a:pt x="5835650" y="1790700"/>
                </a:lnTo>
                <a:lnTo>
                  <a:pt x="6076950" y="1847850"/>
                </a:lnTo>
                <a:lnTo>
                  <a:pt x="6057900" y="2095500"/>
                </a:lnTo>
                <a:lnTo>
                  <a:pt x="6292850" y="2241550"/>
                </a:lnTo>
                <a:lnTo>
                  <a:pt x="6184900" y="2368550"/>
                </a:lnTo>
                <a:lnTo>
                  <a:pt x="6197600" y="2584450"/>
                </a:lnTo>
                <a:lnTo>
                  <a:pt x="6108700" y="2584450"/>
                </a:lnTo>
                <a:lnTo>
                  <a:pt x="5943600" y="2717800"/>
                </a:lnTo>
                <a:lnTo>
                  <a:pt x="5727700" y="2730500"/>
                </a:lnTo>
                <a:lnTo>
                  <a:pt x="5676900" y="2806700"/>
                </a:lnTo>
                <a:lnTo>
                  <a:pt x="5499100" y="2806700"/>
                </a:lnTo>
                <a:lnTo>
                  <a:pt x="5448300" y="2895600"/>
                </a:lnTo>
                <a:lnTo>
                  <a:pt x="5391150" y="2895600"/>
                </a:lnTo>
                <a:lnTo>
                  <a:pt x="5289550" y="2774950"/>
                </a:lnTo>
                <a:lnTo>
                  <a:pt x="5181600" y="2794000"/>
                </a:lnTo>
                <a:lnTo>
                  <a:pt x="5130800" y="3022600"/>
                </a:lnTo>
                <a:lnTo>
                  <a:pt x="5251450" y="3060700"/>
                </a:lnTo>
                <a:lnTo>
                  <a:pt x="5270500" y="3263900"/>
                </a:lnTo>
                <a:lnTo>
                  <a:pt x="5054600" y="3263900"/>
                </a:lnTo>
                <a:lnTo>
                  <a:pt x="4641850" y="3594100"/>
                </a:lnTo>
                <a:lnTo>
                  <a:pt x="4641850" y="3689350"/>
                </a:lnTo>
                <a:lnTo>
                  <a:pt x="4419600" y="3689350"/>
                </a:lnTo>
                <a:lnTo>
                  <a:pt x="4425950" y="3905250"/>
                </a:lnTo>
                <a:lnTo>
                  <a:pt x="4400550" y="3975100"/>
                </a:lnTo>
                <a:lnTo>
                  <a:pt x="4229100" y="3987800"/>
                </a:lnTo>
                <a:lnTo>
                  <a:pt x="4216400" y="4197350"/>
                </a:lnTo>
                <a:lnTo>
                  <a:pt x="4457700" y="4273550"/>
                </a:lnTo>
                <a:lnTo>
                  <a:pt x="4521200" y="4349750"/>
                </a:lnTo>
                <a:lnTo>
                  <a:pt x="4521200" y="4457700"/>
                </a:lnTo>
                <a:lnTo>
                  <a:pt x="4368800" y="4648200"/>
                </a:lnTo>
                <a:lnTo>
                  <a:pt x="3956050" y="4419600"/>
                </a:lnTo>
                <a:lnTo>
                  <a:pt x="3930650" y="4292600"/>
                </a:lnTo>
                <a:lnTo>
                  <a:pt x="3498850" y="4438650"/>
                </a:lnTo>
                <a:lnTo>
                  <a:pt x="3473450" y="4286250"/>
                </a:lnTo>
                <a:lnTo>
                  <a:pt x="2990850" y="4248150"/>
                </a:lnTo>
                <a:lnTo>
                  <a:pt x="2940050" y="4330700"/>
                </a:lnTo>
                <a:lnTo>
                  <a:pt x="2882900" y="4254500"/>
                </a:lnTo>
                <a:lnTo>
                  <a:pt x="2743200" y="4375150"/>
                </a:lnTo>
                <a:lnTo>
                  <a:pt x="2673350" y="4267200"/>
                </a:lnTo>
                <a:lnTo>
                  <a:pt x="2514600" y="4248150"/>
                </a:lnTo>
                <a:lnTo>
                  <a:pt x="2501900" y="4133850"/>
                </a:lnTo>
                <a:lnTo>
                  <a:pt x="2413000" y="4051300"/>
                </a:lnTo>
                <a:lnTo>
                  <a:pt x="2368550" y="3873500"/>
                </a:lnTo>
                <a:lnTo>
                  <a:pt x="2260600" y="3816350"/>
                </a:lnTo>
                <a:lnTo>
                  <a:pt x="2260600" y="3575050"/>
                </a:lnTo>
                <a:lnTo>
                  <a:pt x="1917700" y="3333750"/>
                </a:lnTo>
                <a:lnTo>
                  <a:pt x="1816100" y="3422650"/>
                </a:lnTo>
                <a:lnTo>
                  <a:pt x="1752600" y="3416300"/>
                </a:lnTo>
                <a:lnTo>
                  <a:pt x="1600200" y="3200400"/>
                </a:lnTo>
                <a:lnTo>
                  <a:pt x="1371600" y="3257550"/>
                </a:lnTo>
                <a:lnTo>
                  <a:pt x="1377950" y="3321050"/>
                </a:lnTo>
                <a:lnTo>
                  <a:pt x="1276350" y="3327400"/>
                </a:lnTo>
                <a:lnTo>
                  <a:pt x="1130300" y="3689350"/>
                </a:lnTo>
                <a:lnTo>
                  <a:pt x="965200" y="3371850"/>
                </a:lnTo>
                <a:lnTo>
                  <a:pt x="895350" y="3352800"/>
                </a:lnTo>
                <a:lnTo>
                  <a:pt x="850900" y="3327400"/>
                </a:lnTo>
                <a:lnTo>
                  <a:pt x="812800" y="3276600"/>
                </a:lnTo>
                <a:lnTo>
                  <a:pt x="609600" y="3422650"/>
                </a:lnTo>
                <a:lnTo>
                  <a:pt x="615950" y="3479800"/>
                </a:lnTo>
                <a:lnTo>
                  <a:pt x="622300" y="3556000"/>
                </a:lnTo>
                <a:lnTo>
                  <a:pt x="463550" y="3752850"/>
                </a:lnTo>
                <a:lnTo>
                  <a:pt x="152400" y="3765550"/>
                </a:lnTo>
                <a:lnTo>
                  <a:pt x="69850" y="3695700"/>
                </a:lnTo>
                <a:lnTo>
                  <a:pt x="57150" y="3467100"/>
                </a:lnTo>
                <a:lnTo>
                  <a:pt x="0" y="3200400"/>
                </a:lnTo>
                <a:lnTo>
                  <a:pt x="171450" y="2876550"/>
                </a:lnTo>
                <a:lnTo>
                  <a:pt x="177800" y="2749550"/>
                </a:lnTo>
                <a:lnTo>
                  <a:pt x="368300" y="2552700"/>
                </a:lnTo>
                <a:lnTo>
                  <a:pt x="508000" y="2489200"/>
                </a:lnTo>
                <a:lnTo>
                  <a:pt x="520700" y="2184400"/>
                </a:lnTo>
                <a:lnTo>
                  <a:pt x="469900" y="2139950"/>
                </a:lnTo>
                <a:lnTo>
                  <a:pt x="622300" y="2000250"/>
                </a:lnTo>
                <a:lnTo>
                  <a:pt x="400050" y="1714500"/>
                </a:lnTo>
                <a:lnTo>
                  <a:pt x="647700" y="1454150"/>
                </a:lnTo>
                <a:lnTo>
                  <a:pt x="654050" y="1308100"/>
                </a:lnTo>
                <a:lnTo>
                  <a:pt x="603250" y="1155700"/>
                </a:lnTo>
                <a:lnTo>
                  <a:pt x="412750" y="831850"/>
                </a:lnTo>
                <a:lnTo>
                  <a:pt x="317500" y="838200"/>
                </a:lnTo>
                <a:close/>
              </a:path>
            </a:pathLst>
          </a:cu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 name="Groupe 32">
            <a:extLst>
              <a:ext uri="{FF2B5EF4-FFF2-40B4-BE49-F238E27FC236}">
                <a16:creationId xmlns:a16="http://schemas.microsoft.com/office/drawing/2014/main" id="{51377CB9-8073-4D97-9FE5-EC7D0AE647C0}"/>
              </a:ext>
            </a:extLst>
          </p:cNvPr>
          <p:cNvGrpSpPr/>
          <p:nvPr/>
        </p:nvGrpSpPr>
        <p:grpSpPr>
          <a:xfrm>
            <a:off x="3986266" y="2499038"/>
            <a:ext cx="2207623" cy="724937"/>
            <a:chOff x="8170817" y="4815840"/>
            <a:chExt cx="2590800" cy="721936"/>
          </a:xfrm>
        </p:grpSpPr>
        <p:sp>
          <p:nvSpPr>
            <p:cNvPr id="34" name="AutoShape 2">
              <a:extLst>
                <a:ext uri="{FF2B5EF4-FFF2-40B4-BE49-F238E27FC236}">
                  <a16:creationId xmlns:a16="http://schemas.microsoft.com/office/drawing/2014/main" id="{1003F99D-3293-45D6-92EC-0A96334ECB38}"/>
                </a:ext>
              </a:extLst>
            </p:cNvPr>
            <p:cNvSpPr>
              <a:spLocks noChangeArrowheads="1"/>
            </p:cNvSpPr>
            <p:nvPr/>
          </p:nvSpPr>
          <p:spPr bwMode="auto">
            <a:xfrm flipV="1">
              <a:off x="8170817" y="5074226"/>
              <a:ext cx="2590800" cy="4635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3"/>
            </a:solidFill>
            <a:ln w="2857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orme libre : forme 35">
              <a:extLst>
                <a:ext uri="{FF2B5EF4-FFF2-40B4-BE49-F238E27FC236}">
                  <a16:creationId xmlns:a16="http://schemas.microsoft.com/office/drawing/2014/main" id="{815E349F-9676-4BCF-8C37-FE08E070255C}"/>
                </a:ext>
              </a:extLst>
            </p:cNvPr>
            <p:cNvSpPr/>
            <p:nvPr/>
          </p:nvSpPr>
          <p:spPr>
            <a:xfrm>
              <a:off x="9039497" y="4815840"/>
              <a:ext cx="766354" cy="374469"/>
            </a:xfrm>
            <a:custGeom>
              <a:avLst/>
              <a:gdLst>
                <a:gd name="connsiteX0" fmla="*/ 0 w 766354"/>
                <a:gd name="connsiteY0" fmla="*/ 365760 h 374469"/>
                <a:gd name="connsiteX1" fmla="*/ 0 w 766354"/>
                <a:gd name="connsiteY1" fmla="*/ 156754 h 374469"/>
                <a:gd name="connsiteX2" fmla="*/ 391886 w 766354"/>
                <a:gd name="connsiteY2" fmla="*/ 0 h 374469"/>
                <a:gd name="connsiteX3" fmla="*/ 748937 w 766354"/>
                <a:gd name="connsiteY3" fmla="*/ 165463 h 374469"/>
                <a:gd name="connsiteX4" fmla="*/ 766354 w 766354"/>
                <a:gd name="connsiteY4" fmla="*/ 374469 h 374469"/>
                <a:gd name="connsiteX5" fmla="*/ 0 w 766354"/>
                <a:gd name="connsiteY5" fmla="*/ 365760 h 3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4" h="374469">
                  <a:moveTo>
                    <a:pt x="0" y="365760"/>
                  </a:moveTo>
                  <a:lnTo>
                    <a:pt x="0" y="156754"/>
                  </a:lnTo>
                  <a:lnTo>
                    <a:pt x="391886" y="0"/>
                  </a:lnTo>
                  <a:lnTo>
                    <a:pt x="748937" y="165463"/>
                  </a:lnTo>
                  <a:lnTo>
                    <a:pt x="766354" y="374469"/>
                  </a:lnTo>
                  <a:lnTo>
                    <a:pt x="0" y="365760"/>
                  </a:lnTo>
                  <a:close/>
                </a:path>
              </a:pathLst>
            </a:custGeom>
            <a:solidFill>
              <a:schemeClr val="bg1"/>
            </a:solid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6">
              <a:extLst>
                <a:ext uri="{FF2B5EF4-FFF2-40B4-BE49-F238E27FC236}">
                  <a16:creationId xmlns:a16="http://schemas.microsoft.com/office/drawing/2014/main" id="{60BDB44B-911B-4963-865E-CA0612AB323D}"/>
                </a:ext>
              </a:extLst>
            </p:cNvPr>
            <p:cNvGrpSpPr>
              <a:grpSpLocks/>
            </p:cNvGrpSpPr>
            <p:nvPr/>
          </p:nvGrpSpPr>
          <p:grpSpPr bwMode="auto">
            <a:xfrm>
              <a:off x="9694817" y="5153601"/>
              <a:ext cx="704850" cy="330200"/>
              <a:chOff x="955" y="670"/>
              <a:chExt cx="558" cy="238"/>
            </a:xfrm>
            <a:solidFill>
              <a:schemeClr val="bg1">
                <a:lumMod val="50000"/>
              </a:schemeClr>
            </a:solidFill>
          </p:grpSpPr>
          <p:sp>
            <p:nvSpPr>
              <p:cNvPr id="45" name="AutoShape 7">
                <a:extLst>
                  <a:ext uri="{FF2B5EF4-FFF2-40B4-BE49-F238E27FC236}">
                    <a16:creationId xmlns:a16="http://schemas.microsoft.com/office/drawing/2014/main" id="{CBF61254-DC65-4D09-8750-A171FA0E8F94}"/>
                  </a:ext>
                </a:extLst>
              </p:cNvPr>
              <p:cNvSpPr>
                <a:spLocks noChangeArrowheads="1"/>
              </p:cNvSpPr>
              <p:nvPr/>
            </p:nvSpPr>
            <p:spPr bwMode="auto">
              <a:xfrm>
                <a:off x="1234" y="700"/>
                <a:ext cx="279" cy="149"/>
              </a:xfrm>
              <a:prstGeom prst="roundRect">
                <a:avLst>
                  <a:gd name="adj" fmla="val 16667"/>
                </a:avLst>
              </a:prstGeom>
              <a:solidFill>
                <a:schemeClr val="accent2">
                  <a:lumMod val="50000"/>
                </a:schemeClr>
              </a:solidFill>
              <a:ln w="1905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46" name="Oval 8">
                <a:extLst>
                  <a:ext uri="{FF2B5EF4-FFF2-40B4-BE49-F238E27FC236}">
                    <a16:creationId xmlns:a16="http://schemas.microsoft.com/office/drawing/2014/main" id="{26C9BBC5-72DA-419B-9631-FFE4EE0F90EE}"/>
                  </a:ext>
                </a:extLst>
              </p:cNvPr>
              <p:cNvSpPr>
                <a:spLocks noChangeArrowheads="1"/>
              </p:cNvSpPr>
              <p:nvPr/>
            </p:nvSpPr>
            <p:spPr bwMode="auto">
              <a:xfrm>
                <a:off x="955"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47" name="Oval 9">
                <a:extLst>
                  <a:ext uri="{FF2B5EF4-FFF2-40B4-BE49-F238E27FC236}">
                    <a16:creationId xmlns:a16="http://schemas.microsoft.com/office/drawing/2014/main" id="{7AD8F815-B595-431A-99BC-2FA2CF3EA352}"/>
                  </a:ext>
                </a:extLst>
              </p:cNvPr>
              <p:cNvSpPr>
                <a:spLocks noChangeArrowheads="1"/>
              </p:cNvSpPr>
              <p:nvPr/>
            </p:nvSpPr>
            <p:spPr bwMode="auto">
              <a:xfrm>
                <a:off x="1361" y="819"/>
                <a:ext cx="76" cy="89"/>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48" name="AutoShape 10">
                <a:extLst>
                  <a:ext uri="{FF2B5EF4-FFF2-40B4-BE49-F238E27FC236}">
                    <a16:creationId xmlns:a16="http://schemas.microsoft.com/office/drawing/2014/main" id="{CB9C13E2-17E1-4425-A3C1-F1AE6CBF05FA}"/>
                  </a:ext>
                </a:extLst>
              </p:cNvPr>
              <p:cNvSpPr>
                <a:spLocks noChangeArrowheads="1"/>
              </p:cNvSpPr>
              <p:nvPr/>
            </p:nvSpPr>
            <p:spPr bwMode="auto">
              <a:xfrm>
                <a:off x="980" y="759"/>
                <a:ext cx="178" cy="90"/>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49" name="Oval 11">
                <a:extLst>
                  <a:ext uri="{FF2B5EF4-FFF2-40B4-BE49-F238E27FC236}">
                    <a16:creationId xmlns:a16="http://schemas.microsoft.com/office/drawing/2014/main" id="{1A8B7B7B-E2BA-4025-AF84-62BA7537D129}"/>
                  </a:ext>
                </a:extLst>
              </p:cNvPr>
              <p:cNvSpPr>
                <a:spLocks noChangeArrowheads="1"/>
              </p:cNvSpPr>
              <p:nvPr/>
            </p:nvSpPr>
            <p:spPr bwMode="auto">
              <a:xfrm>
                <a:off x="1056" y="730"/>
                <a:ext cx="153" cy="178"/>
              </a:xfrm>
              <a:prstGeom prst="ellipse">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50" name="AutoShape 12">
                <a:extLst>
                  <a:ext uri="{FF2B5EF4-FFF2-40B4-BE49-F238E27FC236}">
                    <a16:creationId xmlns:a16="http://schemas.microsoft.com/office/drawing/2014/main" id="{A66586BC-8AD1-40E7-8B63-481744D8A15C}"/>
                  </a:ext>
                </a:extLst>
              </p:cNvPr>
              <p:cNvSpPr>
                <a:spLocks noChangeArrowheads="1"/>
              </p:cNvSpPr>
              <p:nvPr/>
            </p:nvSpPr>
            <p:spPr bwMode="auto">
              <a:xfrm>
                <a:off x="1056" y="670"/>
                <a:ext cx="102" cy="89"/>
              </a:xfrm>
              <a:prstGeom prst="roundRect">
                <a:avLst>
                  <a:gd name="adj" fmla="val 16667"/>
                </a:avLst>
              </a:prstGeom>
              <a:solidFill>
                <a:schemeClr val="tx1"/>
              </a:solidFill>
              <a:ln w="9525">
                <a:solidFill>
                  <a:srgbClr val="B2B2B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51" name="Line 13">
                <a:extLst>
                  <a:ext uri="{FF2B5EF4-FFF2-40B4-BE49-F238E27FC236}">
                    <a16:creationId xmlns:a16="http://schemas.microsoft.com/office/drawing/2014/main" id="{11BE35A8-CE5B-4F66-B230-12F351B2E356}"/>
                  </a:ext>
                </a:extLst>
              </p:cNvPr>
              <p:cNvSpPr>
                <a:spLocks noChangeShapeType="1"/>
              </p:cNvSpPr>
              <p:nvPr/>
            </p:nvSpPr>
            <p:spPr bwMode="auto">
              <a:xfrm>
                <a:off x="1158" y="849"/>
                <a:ext cx="355" cy="0"/>
              </a:xfrm>
              <a:prstGeom prst="line">
                <a:avLst/>
              </a:prstGeom>
              <a:grp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Line 16">
              <a:extLst>
                <a:ext uri="{FF2B5EF4-FFF2-40B4-BE49-F238E27FC236}">
                  <a16:creationId xmlns:a16="http://schemas.microsoft.com/office/drawing/2014/main" id="{D8710E2A-C682-4BCB-B745-F3499D83DA99}"/>
                </a:ext>
              </a:extLst>
            </p:cNvPr>
            <p:cNvSpPr>
              <a:spLocks noChangeShapeType="1"/>
            </p:cNvSpPr>
            <p:nvPr/>
          </p:nvSpPr>
          <p:spPr bwMode="auto">
            <a:xfrm>
              <a:off x="8551817" y="5482214"/>
              <a:ext cx="477838" cy="0"/>
            </a:xfrm>
            <a:prstGeom prst="line">
              <a:avLst/>
            </a:prstGeom>
            <a:noFill/>
            <a:ln w="19050">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17">
              <a:extLst>
                <a:ext uri="{FF2B5EF4-FFF2-40B4-BE49-F238E27FC236}">
                  <a16:creationId xmlns:a16="http://schemas.microsoft.com/office/drawing/2014/main" id="{12424DCA-B609-4993-A1B8-AEF800028EBA}"/>
                </a:ext>
              </a:extLst>
            </p:cNvPr>
            <p:cNvSpPr>
              <a:spLocks noChangeArrowheads="1"/>
            </p:cNvSpPr>
            <p:nvPr/>
          </p:nvSpPr>
          <p:spPr bwMode="auto">
            <a:xfrm>
              <a:off x="8545684" y="5286951"/>
              <a:ext cx="483971" cy="196850"/>
            </a:xfrm>
            <a:prstGeom prst="rect">
              <a:avLst/>
            </a:prstGeom>
            <a:solidFill>
              <a:schemeClr val="accent2">
                <a:lumMod val="50000"/>
              </a:schemeClr>
            </a:solidFill>
            <a:ln w="9525">
              <a:solidFill>
                <a:srgbClr val="B2B2B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40" name="Image 39" descr="silhouette porc.png">
              <a:extLst>
                <a:ext uri="{FF2B5EF4-FFF2-40B4-BE49-F238E27FC236}">
                  <a16:creationId xmlns:a16="http://schemas.microsoft.com/office/drawing/2014/main" id="{CCD2605A-8D6C-4AB8-A68B-4C359FE58D00}"/>
                </a:ext>
              </a:extLst>
            </p:cNvPr>
            <p:cNvPicPr>
              <a:picLocks noChangeAspect="1"/>
            </p:cNvPicPr>
            <p:nvPr/>
          </p:nvPicPr>
          <p:blipFill>
            <a:blip r:embed="rId2"/>
            <a:stretch>
              <a:fillRect/>
            </a:stretch>
          </p:blipFill>
          <p:spPr>
            <a:xfrm>
              <a:off x="9264990" y="4935481"/>
              <a:ext cx="322073" cy="213765"/>
            </a:xfrm>
            <a:prstGeom prst="rect">
              <a:avLst/>
            </a:prstGeom>
          </p:spPr>
        </p:pic>
        <p:sp>
          <p:nvSpPr>
            <p:cNvPr id="42" name="Line 14">
              <a:extLst>
                <a:ext uri="{FF2B5EF4-FFF2-40B4-BE49-F238E27FC236}">
                  <a16:creationId xmlns:a16="http://schemas.microsoft.com/office/drawing/2014/main" id="{1B4BB629-6C63-4065-BD61-F9C2374CF298}"/>
                </a:ext>
              </a:extLst>
            </p:cNvPr>
            <p:cNvSpPr>
              <a:spLocks noChangeShapeType="1"/>
            </p:cNvSpPr>
            <p:nvPr/>
          </p:nvSpPr>
          <p:spPr bwMode="auto">
            <a:xfrm>
              <a:off x="8551817"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Line 15">
              <a:extLst>
                <a:ext uri="{FF2B5EF4-FFF2-40B4-BE49-F238E27FC236}">
                  <a16:creationId xmlns:a16="http://schemas.microsoft.com/office/drawing/2014/main" id="{E29B8CD5-F11C-46EB-A9E1-8D766DF0DCEB}"/>
                </a:ext>
              </a:extLst>
            </p:cNvPr>
            <p:cNvSpPr>
              <a:spLocks noChangeShapeType="1"/>
            </p:cNvSpPr>
            <p:nvPr/>
          </p:nvSpPr>
          <p:spPr bwMode="auto">
            <a:xfrm>
              <a:off x="9029655" y="5229802"/>
              <a:ext cx="0" cy="252413"/>
            </a:xfrm>
            <a:prstGeom prst="line">
              <a:avLst/>
            </a:prstGeom>
            <a:noFill/>
            <a:ln w="28575">
              <a:solidFill>
                <a:schemeClr val="bg1">
                  <a:lumMod val="5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2" name="ZoneTexte 51">
            <a:extLst>
              <a:ext uri="{FF2B5EF4-FFF2-40B4-BE49-F238E27FC236}">
                <a16:creationId xmlns:a16="http://schemas.microsoft.com/office/drawing/2014/main" id="{24951886-0E23-49C5-9297-C503A8CBD402}"/>
              </a:ext>
            </a:extLst>
          </p:cNvPr>
          <p:cNvSpPr txBox="1"/>
          <p:nvPr/>
        </p:nvSpPr>
        <p:spPr>
          <a:xfrm>
            <a:off x="301342" y="1845455"/>
            <a:ext cx="32568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Elevages </a:t>
            </a: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r-FR" sz="1200" b="0" i="1" u="none" strike="noStrike" kern="1200" cap="none" spc="0" normalizeH="0" baseline="0" noProof="0" dirty="0" err="1">
                <a:ln>
                  <a:noFill/>
                </a:ln>
                <a:solidFill>
                  <a:prstClr val="black"/>
                </a:solidFill>
                <a:effectLst/>
                <a:uLnTx/>
                <a:uFillTx/>
                <a:latin typeface="Calibri" panose="020F0502020204030204"/>
                <a:ea typeface="+mn-ea"/>
                <a:cs typeface="+mn-cs"/>
              </a:rPr>
              <a:t>Bdporc</a:t>
            </a: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 + enquête)</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309 736 t d’aliments consommés dont 245 500 t achetées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3" name="Connecteur droit avec flèche 52">
            <a:extLst>
              <a:ext uri="{FF2B5EF4-FFF2-40B4-BE49-F238E27FC236}">
                <a16:creationId xmlns:a16="http://schemas.microsoft.com/office/drawing/2014/main" id="{0E147E07-926C-4BCD-8D14-957DA64A2894}"/>
              </a:ext>
            </a:extLst>
          </p:cNvPr>
          <p:cNvCxnSpPr>
            <a:cxnSpLocks/>
          </p:cNvCxnSpPr>
          <p:nvPr/>
        </p:nvCxnSpPr>
        <p:spPr>
          <a:xfrm flipH="1" flipV="1">
            <a:off x="2824989" y="2439820"/>
            <a:ext cx="1385084" cy="415966"/>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Triangle isocèle 55">
            <a:extLst>
              <a:ext uri="{FF2B5EF4-FFF2-40B4-BE49-F238E27FC236}">
                <a16:creationId xmlns:a16="http://schemas.microsoft.com/office/drawing/2014/main" id="{E97BADC2-2825-4CDD-9FD6-7B5388B9973D}"/>
              </a:ext>
            </a:extLst>
          </p:cNvPr>
          <p:cNvSpPr/>
          <p:nvPr/>
        </p:nvSpPr>
        <p:spPr>
          <a:xfrm>
            <a:off x="4851814" y="3652831"/>
            <a:ext cx="682473" cy="552343"/>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ZoneTexte 56">
            <a:extLst>
              <a:ext uri="{FF2B5EF4-FFF2-40B4-BE49-F238E27FC236}">
                <a16:creationId xmlns:a16="http://schemas.microsoft.com/office/drawing/2014/main" id="{2BF5D9C2-DE22-440C-A07F-5F43BC44042B}"/>
              </a:ext>
            </a:extLst>
          </p:cNvPr>
          <p:cNvSpPr txBox="1"/>
          <p:nvPr/>
        </p:nvSpPr>
        <p:spPr>
          <a:xfrm>
            <a:off x="462191" y="4193332"/>
            <a:ext cx="247985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Fabricants d’aliments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235 500 t d’aliments produits sur la région Auvergne Rhône-Alpes </a:t>
            </a: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(Coopération agricole, 2020)</a:t>
            </a:r>
          </a:p>
        </p:txBody>
      </p:sp>
      <p:cxnSp>
        <p:nvCxnSpPr>
          <p:cNvPr id="58" name="Connecteur droit avec flèche 57">
            <a:extLst>
              <a:ext uri="{FF2B5EF4-FFF2-40B4-BE49-F238E27FC236}">
                <a16:creationId xmlns:a16="http://schemas.microsoft.com/office/drawing/2014/main" id="{70AFC236-8CEF-4C2D-9599-21AAEDBC8B76}"/>
              </a:ext>
            </a:extLst>
          </p:cNvPr>
          <p:cNvCxnSpPr>
            <a:cxnSpLocks/>
          </p:cNvCxnSpPr>
          <p:nvPr/>
        </p:nvCxnSpPr>
        <p:spPr>
          <a:xfrm flipH="1">
            <a:off x="2733575" y="3977142"/>
            <a:ext cx="2083825" cy="394381"/>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FDE1879D-0CC6-E9C1-0809-6FCD4583BCEE}"/>
              </a:ext>
            </a:extLst>
          </p:cNvPr>
          <p:cNvSpPr txBox="1"/>
          <p:nvPr/>
        </p:nvSpPr>
        <p:spPr>
          <a:xfrm>
            <a:off x="6167003" y="3422187"/>
            <a:ext cx="30829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21% d’aliments utilisés en FAF</a:t>
            </a:r>
          </a:p>
        </p:txBody>
      </p:sp>
      <p:pic>
        <p:nvPicPr>
          <p:cNvPr id="6" name="Content Placeholder 3">
            <a:extLst>
              <a:ext uri="{FF2B5EF4-FFF2-40B4-BE49-F238E27FC236}">
                <a16:creationId xmlns:a16="http://schemas.microsoft.com/office/drawing/2014/main" id="{6D7B2F68-2E4E-1B6A-C604-AFF726963BB3}"/>
              </a:ext>
            </a:extLst>
          </p:cNvPr>
          <p:cNvPicPr>
            <a:picLocks noChangeAspect="1"/>
          </p:cNvPicPr>
          <p:nvPr/>
        </p:nvPicPr>
        <p:blipFill>
          <a:blip r:embed="rId3"/>
          <a:stretch>
            <a:fillRect/>
          </a:stretch>
        </p:blipFill>
        <p:spPr>
          <a:xfrm>
            <a:off x="261787" y="6334125"/>
            <a:ext cx="1544381" cy="292904"/>
          </a:xfrm>
          <a:prstGeom prst="rect">
            <a:avLst/>
          </a:prstGeom>
        </p:spPr>
      </p:pic>
    </p:spTree>
    <p:extLst>
      <p:ext uri="{BB962C8B-B14F-4D97-AF65-F5344CB8AC3E}">
        <p14:creationId xmlns:p14="http://schemas.microsoft.com/office/powerpoint/2010/main" val="27620029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9.6"/>
</p:tagLst>
</file>

<file path=ppt/tags/tag2.xml><?xml version="1.0" encoding="utf-8"?>
<p:tagLst xmlns:a="http://schemas.openxmlformats.org/drawingml/2006/main" xmlns:r="http://schemas.openxmlformats.org/officeDocument/2006/relationships" xmlns:p="http://schemas.openxmlformats.org/presentationml/2006/main">
  <p:tag name="TIMING" val="|22.7"/>
</p:tagLst>
</file>

<file path=ppt/tags/tag3.xml><?xml version="1.0" encoding="utf-8"?>
<p:tagLst xmlns:a="http://schemas.openxmlformats.org/drawingml/2006/main" xmlns:r="http://schemas.openxmlformats.org/officeDocument/2006/relationships" xmlns:p="http://schemas.openxmlformats.org/presentationml/2006/main">
  <p:tag name="TIMING" val="|87.6"/>
</p:tagLst>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APCA_V3">
  <a:themeElements>
    <a:clrScheme name="Chambragri">
      <a:dk1>
        <a:srgbClr val="000000"/>
      </a:dk1>
      <a:lt1>
        <a:srgbClr val="FFFFFF"/>
      </a:lt1>
      <a:dk2>
        <a:srgbClr val="E41B1B"/>
      </a:dk2>
      <a:lt2>
        <a:srgbClr val="F6A30D"/>
      </a:lt2>
      <a:accent1>
        <a:srgbClr val="80BA27"/>
      </a:accent1>
      <a:accent2>
        <a:srgbClr val="BA834B"/>
      </a:accent2>
      <a:accent3>
        <a:srgbClr val="009C46"/>
      </a:accent3>
      <a:accent4>
        <a:srgbClr val="ED6B1C"/>
      </a:accent4>
      <a:accent5>
        <a:srgbClr val="008E96"/>
      </a:accent5>
      <a:accent6>
        <a:srgbClr val="E94F2D"/>
      </a:accent6>
      <a:hlink>
        <a:srgbClr val="505050"/>
      </a:hlink>
      <a:folHlink>
        <a:srgbClr val="A0A0A0"/>
      </a:folHlink>
    </a:clrScheme>
    <a:fontScheme name="Chambagr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ODELE ppt INOSYS TRANSFERT.potx" id="{B60E00DF-B02D-4342-87F9-990F3B2CBB91}" vid="{EFBBF107-46B8-4FF1-8597-15341913463B}"/>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e_ppt_ifip_2021.potx  -  Lecture seule" id="{3804272F-83A0-403D-B4FC-6BF5512BBEB3}" vid="{C512AF36-2B2F-4BE0-BA4B-0DA67DDA432F}"/>
    </a:ext>
  </a:extLst>
</a:theme>
</file>

<file path=ppt/theme/theme9.xml><?xml version="1.0" encoding="utf-8"?>
<a:theme xmlns:a="http://schemas.openxmlformats.org/drawingml/2006/main" name="4_Thème Office">
  <a:themeElements>
    <a:clrScheme name="Personnalisé 2">
      <a:dk1>
        <a:srgbClr val="442D34"/>
      </a:dk1>
      <a:lt1>
        <a:sysClr val="window" lastClr="FFFFFF"/>
      </a:lt1>
      <a:dk2>
        <a:srgbClr val="ECC500"/>
      </a:dk2>
      <a:lt2>
        <a:srgbClr val="E7E6E6"/>
      </a:lt2>
      <a:accent1>
        <a:srgbClr val="442D34"/>
      </a:accent1>
      <a:accent2>
        <a:srgbClr val="008291"/>
      </a:accent2>
      <a:accent3>
        <a:srgbClr val="CC6600"/>
      </a:accent3>
      <a:accent4>
        <a:srgbClr val="FFC000"/>
      </a:accent4>
      <a:accent5>
        <a:srgbClr val="00B0F0"/>
      </a:accent5>
      <a:accent6>
        <a:srgbClr val="80A82B"/>
      </a:accent6>
      <a:hlink>
        <a:srgbClr val="0563C1"/>
      </a:hlink>
      <a:folHlink>
        <a:srgbClr val="954F72"/>
      </a:folHlink>
    </a:clrScheme>
    <a:fontScheme name="Police ITAVI 2024 V2">
      <a:majorFont>
        <a:latin typeface="Segoe UI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3FDCF0FE8A83418990C22974768B2D" ma:contentTypeVersion="27" ma:contentTypeDescription="Crée un document." ma:contentTypeScope="" ma:versionID="3d456bc0e39e387f8de32cb07850cd12">
  <xsd:schema xmlns:xsd="http://www.w3.org/2001/XMLSchema" xmlns:xs="http://www.w3.org/2001/XMLSchema" xmlns:p="http://schemas.microsoft.com/office/2006/metadata/properties" xmlns:ns1="http://schemas.microsoft.com/sharepoint/v3" xmlns:ns2="4e291c00-141d-4f0e-b8bd-ef6d3b75b45a" xmlns:ns3="3b31417b-b239-4c44-a627-36fa637489e3" targetNamespace="http://schemas.microsoft.com/office/2006/metadata/properties" ma:root="true" ma:fieldsID="5393c27d448a35cd376f5c6a740ab4e3" ns1:_="" ns2:_="" ns3:_="">
    <xsd:import namespace="http://schemas.microsoft.com/sharepoint/v3"/>
    <xsd:import namespace="4e291c00-141d-4f0e-b8bd-ef6d3b75b45a"/>
    <xsd:import namespace="3b31417b-b239-4c44-a627-36fa637489e3"/>
    <xsd:element name="properties">
      <xsd:complexType>
        <xsd:sequence>
          <xsd:element name="documentManagement">
            <xsd:complexType>
              <xsd:all>
                <xsd:element ref="ns1:_ip_UnifiedCompliancePolicyProperties"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DateTaken" minOccurs="0"/>
                <xsd:element ref="ns1:_ip_UnifiedCompliancePolicyUIAction" minOccurs="0"/>
                <xsd:element ref="ns3:lcf76f155ced4ddcb4097134ff3c332f" minOccurs="0"/>
                <xsd:element ref="ns2: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 nillable="true" ma:displayName="Propriétés de la stratégie de conformité unifiée" ma:hidden="true" ma:internalName="_ip_UnifiedCompliancePolicyProperties">
      <xsd:simpleType>
        <xsd:restriction base="dms:Note"/>
      </xsd:simpleType>
    </xsd:element>
    <xsd:element name="_ip_UnifiedCompliancePolicyUIAction" ma:index="16" nillable="true" ma:displayName="Action d’interface utilisateur de la stratégie de conformité unifié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291c00-141d-4f0e-b8bd-ef6d3b75b45a" elementFormDefault="qualified">
    <xsd:import namespace="http://schemas.microsoft.com/office/2006/documentManagement/types"/>
    <xsd:import namespace="http://schemas.microsoft.com/office/infopath/2007/PartnerControls"/>
    <xsd:element name="SharedWithUsers" ma:index="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6"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ee637371-66c6-4e9a-b624-84157cf4f1a5}" ma:internalName="TaxCatchAll" ma:showField="CatchAllData" ma:web="4e291c00-141d-4f0e-b8bd-ef6d3b75b45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b31417b-b239-4c44-a627-36fa637489e3"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Tags" ma:index="9" nillable="true" ma:displayName="Tags" ma:internalName="MediaServiceAutoTags" ma:readOnly="true">
      <xsd:simpleType>
        <xsd:restriction base="dms:Text"/>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1b6e18d7-f1b8-4ea5-9043-8ad3755a6ff1"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e291c00-141d-4f0e-b8bd-ef6d3b75b45a">
      <UserInfo>
        <DisplayName>Berengere Lecuyer</DisplayName>
        <AccountId>10</AccountId>
        <AccountType/>
      </UserInfo>
      <UserInfo>
        <DisplayName>Lisa LeClerc</DisplayName>
        <AccountId>12</AccountId>
        <AccountType/>
      </UserInfo>
      <UserInfo>
        <DisplayName>Boris Duflot</DisplayName>
        <AccountId>4</AccountId>
        <AccountType/>
      </UserInfo>
    </SharedWithUsers>
    <_ip_UnifiedCompliancePolicyUIAction xmlns="http://schemas.microsoft.com/sharepoint/v3" xsi:nil="true"/>
    <_ip_UnifiedCompliancePolicyProperties xmlns="http://schemas.microsoft.com/sharepoint/v3" xsi:nil="true"/>
    <TaxCatchAll xmlns="4e291c00-141d-4f0e-b8bd-ef6d3b75b45a" xsi:nil="true"/>
    <lcf76f155ced4ddcb4097134ff3c332f xmlns="3b31417b-b239-4c44-a627-36fa637489e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7204B42-19DE-46F9-BD3C-2145222A49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91c00-141d-4f0e-b8bd-ef6d3b75b45a"/>
    <ds:schemaRef ds:uri="3b31417b-b239-4c44-a627-36fa637489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33B3A6-2A7C-450C-92A5-0EEAE4C86214}">
  <ds:schemaRefs>
    <ds:schemaRef ds:uri="http://schemas.microsoft.com/sharepoint/v3/contenttype/forms"/>
  </ds:schemaRefs>
</ds:datastoreItem>
</file>

<file path=customXml/itemProps3.xml><?xml version="1.0" encoding="utf-8"?>
<ds:datastoreItem xmlns:ds="http://schemas.openxmlformats.org/officeDocument/2006/customXml" ds:itemID="{7AEA65C6-95DF-43AB-B89D-B4F5F42D8E71}">
  <ds:schemaRefs>
    <ds:schemaRef ds:uri="http://schemas.openxmlformats.org/package/2006/metadata/core-properties"/>
    <ds:schemaRef ds:uri="4e291c00-141d-4f0e-b8bd-ef6d3b75b45a"/>
    <ds:schemaRef ds:uri="http://schemas.microsoft.com/office/2006/documentManagement/types"/>
    <ds:schemaRef ds:uri="http://purl.org/dc/elements/1.1/"/>
    <ds:schemaRef ds:uri="http://schemas.microsoft.com/office/infopath/2007/PartnerControls"/>
    <ds:schemaRef ds:uri="3b31417b-b239-4c44-a627-36fa637489e3"/>
    <ds:schemaRef ds:uri="http://www.w3.org/XML/1998/namespace"/>
    <ds:schemaRef ds:uri="http://schemas.microsoft.com/sharepoint/v3"/>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5407</TotalTime>
  <Words>10372</Words>
  <Application>Microsoft Office PowerPoint</Application>
  <PresentationFormat>Grand écran</PresentationFormat>
  <Paragraphs>2078</Paragraphs>
  <Slides>190</Slides>
  <Notes>65</Notes>
  <HiddenSlides>5</HiddenSlides>
  <MMClips>0</MMClips>
  <ScaleCrop>false</ScaleCrop>
  <HeadingPairs>
    <vt:vector size="8" baseType="variant">
      <vt:variant>
        <vt:lpstr>Polices utilisées</vt:lpstr>
      </vt:variant>
      <vt:variant>
        <vt:i4>13</vt:i4>
      </vt:variant>
      <vt:variant>
        <vt:lpstr>Thème</vt:lpstr>
      </vt:variant>
      <vt:variant>
        <vt:i4>9</vt:i4>
      </vt:variant>
      <vt:variant>
        <vt:lpstr>Serveurs OLE incorporés</vt:lpstr>
      </vt:variant>
      <vt:variant>
        <vt:i4>1</vt:i4>
      </vt:variant>
      <vt:variant>
        <vt:lpstr>Titres des diapositives</vt:lpstr>
      </vt:variant>
      <vt:variant>
        <vt:i4>190</vt:i4>
      </vt:variant>
    </vt:vector>
  </HeadingPairs>
  <TitlesOfParts>
    <vt:vector size="213" baseType="lpstr">
      <vt:lpstr>Aptos</vt:lpstr>
      <vt:lpstr>Arial</vt:lpstr>
      <vt:lpstr>Arial Narrow</vt:lpstr>
      <vt:lpstr>Calibri</vt:lpstr>
      <vt:lpstr>Calibri Light</vt:lpstr>
      <vt:lpstr>HelveticaNeue-Light</vt:lpstr>
      <vt:lpstr>Segoe UI Black</vt:lpstr>
      <vt:lpstr>Symbol</vt:lpstr>
      <vt:lpstr>Tahoma</vt:lpstr>
      <vt:lpstr>Times New Roman</vt:lpstr>
      <vt:lpstr>Trebuchet MS</vt:lpstr>
      <vt:lpstr>Verdana</vt:lpstr>
      <vt:lpstr>Wingdings</vt:lpstr>
      <vt:lpstr>1_Thème Office</vt:lpstr>
      <vt:lpstr>2_Conception personnalisée</vt:lpstr>
      <vt:lpstr>1_Conception personnalisée</vt:lpstr>
      <vt:lpstr>3_Conception personnalisée</vt:lpstr>
      <vt:lpstr>2_Thème Office</vt:lpstr>
      <vt:lpstr>3_Thème Office</vt:lpstr>
      <vt:lpstr>APCA_V3</vt:lpstr>
      <vt:lpstr>Thème Office</vt:lpstr>
      <vt:lpstr>4_Thème Office</vt:lpstr>
      <vt:lpstr>Worksheet</vt:lpstr>
      <vt:lpstr>La filière porcine durable d’Auvergne-Rhône-Alpes : enjeux et actions</vt:lpstr>
      <vt:lpstr>Présentation PowerPoint</vt:lpstr>
      <vt:lpstr>INOSYS transfert : mettre les références au service du conseil global</vt:lpstr>
      <vt:lpstr>Déroulé</vt:lpstr>
      <vt:lpstr>Un peu de méthode pour bien comprendre</vt:lpstr>
      <vt:lpstr>La typologie INOSYS, une paire de lunettes pour regarder les données du Recensement agricole</vt:lpstr>
      <vt:lpstr>La typologie INOSYS Qésako ? </vt:lpstr>
      <vt:lpstr>Les grands principes retenus</vt:lpstr>
      <vt:lpstr>Les grands principes (en détail)</vt:lpstr>
      <vt:lpstr>Les grands principes (en détail)</vt:lpstr>
      <vt:lpstr>Les grands principes (en détail)</vt:lpstr>
      <vt:lpstr>Exemple de typage d’exploitation</vt:lpstr>
      <vt:lpstr>La filière porcine vue par la typologie INOSYS</vt:lpstr>
      <vt:lpstr>Une agriculture variée </vt:lpstr>
      <vt:lpstr>Chiffres clefs du RA 2020 (par rapport à 2010)</vt:lpstr>
      <vt:lpstr>Répartition des exploitations porcines</vt:lpstr>
      <vt:lpstr>Chiffres clefs exploitations spécialisées et non spécialisées (par rapport à 2010) </vt:lpstr>
      <vt:lpstr>Typologie des exploitations non spécialisées</vt:lpstr>
      <vt:lpstr>Les ateliers complémentaires </vt:lpstr>
      <vt:lpstr>Typologie des non spécialisés</vt:lpstr>
      <vt:lpstr>Typologie des exploitations spécialisées</vt:lpstr>
      <vt:lpstr>Dimension économique des exploitations</vt:lpstr>
      <vt:lpstr>Dimensions économiques des exploitations porcines</vt:lpstr>
      <vt:lpstr>Statuts juridiques </vt:lpstr>
      <vt:lpstr>Statut juridique des exploitations porcines</vt:lpstr>
      <vt:lpstr>Main d’œuvre </vt:lpstr>
      <vt:lpstr>Main d’oeuvre</vt:lpstr>
      <vt:lpstr>Pyramide des âges </vt:lpstr>
      <vt:lpstr>Devenir de l’exploitation dans les trois prochaines années dans le cas où le chef d’exploitation, ou le plus âgé des exploitants, a plus de 60 ans. </vt:lpstr>
      <vt:lpstr>Age et devenir des exploitations</vt:lpstr>
      <vt:lpstr>Chiffres clefs exploitations spécialisées et non spécialisées (par rapport à 2010) </vt:lpstr>
      <vt:lpstr>Le projet INOSYS Transfert</vt:lpstr>
      <vt:lpstr>Organisation du projet</vt:lpstr>
      <vt:lpstr>Merci pour votre participation !  Contact : Alexia Deltreil – alexia.deltreil@aura.chambagri.fr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porc au  NORD-EST  du massif central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 en savoir plus</vt:lpstr>
      <vt:lpstr>Bilan environnemental filière porcine de la région Auvergne Rhône-Alpes</vt:lpstr>
      <vt:lpstr>Sources des informations (URPRA)</vt:lpstr>
      <vt:lpstr>3 niveaux d’analyse</vt:lpstr>
      <vt:lpstr>Niveau 1 : Performances environnementales moyennes des unités de production</vt:lpstr>
      <vt:lpstr>Quelques éléments méthodologiques</vt:lpstr>
      <vt:lpstr>Quelques éléments méthodologiques</vt:lpstr>
      <vt:lpstr>Typologie réalisée pour l’approche « moyenne régionale »</vt:lpstr>
      <vt:lpstr>Typologie avec catégories les plus représentées (&gt; 5% élevages et 5% porcs)</vt:lpstr>
      <vt:lpstr>Typologie avec catégories les moins représentées (&gt; 5% élevages et 5% porcs)</vt:lpstr>
      <vt:lpstr>Trois groupes d’élevages pour l’approche « cas-types »</vt:lpstr>
      <vt:lpstr>Nombre d’élevages et d’animaux équivalents</vt:lpstr>
      <vt:lpstr>Orientations (Nb élevages)</vt:lpstr>
      <vt:lpstr>Orientations (Nb AEQ)</vt:lpstr>
      <vt:lpstr>Productions différenciées</vt:lpstr>
      <vt:lpstr>Performances environnementales</vt:lpstr>
      <vt:lpstr>Mode de présentation des résultats</vt:lpstr>
      <vt:lpstr>Mode de présentation des résultats</vt:lpstr>
      <vt:lpstr>Mode de présentation des résultats</vt:lpstr>
      <vt:lpstr>Mode de présentation des résultats</vt:lpstr>
      <vt:lpstr>Consommation d’eau</vt:lpstr>
      <vt:lpstr>Consommation d’eau</vt:lpstr>
      <vt:lpstr>Bilan Consommation d’eau</vt:lpstr>
      <vt:lpstr>Consommation d’énergie</vt:lpstr>
      <vt:lpstr>Consommation d’énergie</vt:lpstr>
      <vt:lpstr>Bilan Consommation d’énergie</vt:lpstr>
      <vt:lpstr>Excrétion en azote</vt:lpstr>
      <vt:lpstr>Excrétion en phosphore</vt:lpstr>
      <vt:lpstr>Teneurs des aliments des élevages enquêtés</vt:lpstr>
      <vt:lpstr>Bilan Excrétions N et P</vt:lpstr>
      <vt:lpstr>Bilan N et P sur les surfaces d’épandage</vt:lpstr>
      <vt:lpstr>Bilan Epandage effluents N et P</vt:lpstr>
      <vt:lpstr>Émissions d’ammoniac</vt:lpstr>
      <vt:lpstr>Bilan Emissions ammoniac</vt:lpstr>
      <vt:lpstr>Empreinte gaz à effet de serre (1/2)</vt:lpstr>
      <vt:lpstr>Empreinte gaz à effet de serre (2/2)</vt:lpstr>
      <vt:lpstr>Bilan Emissions gaz à effet de serre</vt:lpstr>
      <vt:lpstr>Synthèse du bilan environnement</vt:lpstr>
      <vt:lpstr>Niveau 2 : Echelle régionale</vt:lpstr>
      <vt:lpstr>Flux environnementaux estimés à l’échelle de la région en prenant en compte les effectifs de truies et les porcs charcutiers produits</vt:lpstr>
      <vt:lpstr>Niveau 1 : Autonomie</vt:lpstr>
      <vt:lpstr>Flux territoriaux liés aux élevages porcins</vt:lpstr>
      <vt:lpstr>Flux d’animaux</vt:lpstr>
      <vt:lpstr>Niveau 1 : autonomie élevage</vt:lpstr>
      <vt:lpstr>Lien filière</vt:lpstr>
      <vt:lpstr>Alimentation des animaux</vt:lpstr>
      <vt:lpstr>Composition des aliments et origine </vt:lpstr>
      <vt:lpstr>Fabrication d’aliments à la ferme</vt:lpstr>
      <vt:lpstr>Niveau 1 : autonomie Aliments</vt:lpstr>
      <vt:lpstr>Gestion des effluents</vt:lpstr>
      <vt:lpstr>Niveau 1 : autonomie Effluents</vt:lpstr>
      <vt:lpstr>Synthèse niveau 1 : autonomie</vt:lpstr>
      <vt:lpstr>Zones sensibles</vt:lpstr>
      <vt:lpstr>Localisation des élevages</vt:lpstr>
      <vt:lpstr>Zones de répartition des eaux</vt:lpstr>
      <vt:lpstr>Particules</vt:lpstr>
      <vt:lpstr>PNR</vt:lpstr>
      <vt:lpstr>Place des élevages dans le système alimentaire de la région</vt:lpstr>
      <vt:lpstr>Potentiel nourricier des élevages porcins de la région</vt:lpstr>
      <vt:lpstr>Présentation PowerPoint</vt:lpstr>
      <vt:lpstr>Impact des porcs dans les émissions polluantes en AURA.</vt:lpstr>
      <vt:lpstr>Le suivi des élevages dits “IED”</vt:lpstr>
      <vt:lpstr>La méthodologie</vt:lpstr>
      <vt:lpstr>La méthodologie</vt:lpstr>
      <vt:lpstr>Les résultats</vt:lpstr>
      <vt:lpstr>Le suivi des élevages dits “IED”</vt:lpstr>
      <vt:lpstr>Les résultats : NH3</vt:lpstr>
      <vt:lpstr>Les résultats : NH3</vt:lpstr>
      <vt:lpstr>Les résultats : NH3</vt:lpstr>
      <vt:lpstr>Les résultats : N2O</vt:lpstr>
      <vt:lpstr>Les résultats : N2O</vt:lpstr>
      <vt:lpstr>Les résultats : CH4</vt:lpstr>
      <vt:lpstr>Les résultats : CH4</vt:lpstr>
      <vt:lpstr>Les résultats : PM10</vt:lpstr>
      <vt:lpstr>Les résultats : PM10</vt:lpstr>
      <vt:lpstr>Des outils techniques maîtrisés par la filière</vt:lpstr>
      <vt:lpstr>Les résultats : Comparatif production régionale</vt:lpstr>
      <vt:lpstr>Les résultats : Comparatif production régionale</vt:lpstr>
      <vt:lpstr>Les résultats : Comparatif production régionale</vt:lpstr>
      <vt:lpstr>Un bilan filière satisfaisant mais un impact régional limité</vt:lpstr>
      <vt:lpstr>Pause repas</vt:lpstr>
      <vt:lpstr>Améliorer la gestion de l’eau en élevage : CERCEAU 1 &amp; 2</vt:lpstr>
      <vt:lpstr>Projet PEPIT multifilières</vt:lpstr>
      <vt:lpstr>Projet PEPIT multifilières</vt:lpstr>
      <vt:lpstr>CERCEAU 1 : Références de consommation</vt:lpstr>
      <vt:lpstr>CERCEAU 1 : La méthodologie</vt:lpstr>
      <vt:lpstr>CERCEAU 1 : La méthodologie</vt:lpstr>
      <vt:lpstr>CERCEAU 1 : La méthodologie</vt:lpstr>
      <vt:lpstr>CERCEAU 1 : Résultats</vt:lpstr>
      <vt:lpstr>Résultats : Liens avec la température</vt:lpstr>
      <vt:lpstr>Résultats : Liens avec la température</vt:lpstr>
      <vt:lpstr>Résultats : Le lavage</vt:lpstr>
      <vt:lpstr>CERCEAU 1 : Résultats à poursuivre…</vt:lpstr>
      <vt:lpstr>CERCEAU 2 : Ressources et usages possibles de l’eau</vt:lpstr>
      <vt:lpstr>CERCEAU 2 : Ressources et besoins de l’élevage</vt:lpstr>
      <vt:lpstr>CERCEAU 2 : Ressources et besoins de l’élevage</vt:lpstr>
      <vt:lpstr>CERCEAU 2 : Usages des eaux</vt:lpstr>
      <vt:lpstr>CERCEAU 2 : Usages des eaux</vt:lpstr>
      <vt:lpstr>CERCEAU 2 : Usages des eaux</vt:lpstr>
      <vt:lpstr>CERCEAU 2 : Usages des eaux</vt:lpstr>
      <vt:lpstr>CERCEAU 2 : Usages des eaux</vt:lpstr>
      <vt:lpstr>CERCEAU 2 : Outils et diffusion aux éleveurs</vt:lpstr>
      <vt:lpstr>CERCEAU</vt:lpstr>
      <vt:lpstr>Actions menées par la filière porcine : URE-AURA</vt:lpstr>
      <vt:lpstr>Action 1 : Enquêtes 2025-26</vt:lpstr>
      <vt:lpstr>Action 1 : Enquêtes 2025-26 Autres filières impliquées :</vt:lpstr>
      <vt:lpstr>Action 2 : Observatoire</vt:lpstr>
      <vt:lpstr>Action 2 : Observatoire</vt:lpstr>
      <vt:lpstr>Action 2 : Observatoire</vt:lpstr>
      <vt:lpstr>Action 2 : Observatoire</vt:lpstr>
      <vt:lpstr>Action 2 : Observatoire</vt:lpstr>
      <vt:lpstr>Action 2 : Observatoire Autres filières impliquées :</vt:lpstr>
      <vt:lpstr>Quels regards portés sur l’élevage porcin parmi les conseillers installation et l’enseignement ?</vt:lpstr>
      <vt:lpstr>Présentation PowerPoint</vt:lpstr>
      <vt:lpstr>Le Projet ATRACT en actions 2024-2027</vt:lpstr>
      <vt:lpstr>Le Projet ATRACT en actions</vt:lpstr>
      <vt:lpstr>Qui a répondu ?</vt:lpstr>
      <vt:lpstr>CA/département : presque complet ! </vt:lpstr>
      <vt:lpstr>Présentation PowerPoint</vt:lpstr>
      <vt:lpstr>Connaissances de la filière porcine en CA</vt:lpstr>
      <vt:lpstr>Et plus précisément ?</vt:lpstr>
      <vt:lpstr>Mais quelle sources d’informations ?</vt:lpstr>
      <vt:lpstr>Quels atouts pour la filière porcine ?</vt:lpstr>
      <vt:lpstr>Atouts et freins de la filière</vt:lpstr>
      <vt:lpstr>Ce qu’il en ressort … </vt:lpstr>
      <vt:lpstr>Quels besoins pour conseiller ces filières ?</vt:lpstr>
      <vt:lpstr>Présentation PowerPoint</vt:lpstr>
      <vt:lpstr>Proportion de cours sur l’élevage porcin : </vt:lpstr>
      <vt:lpstr>Type de formation ou diplômes mentionnés</vt:lpstr>
      <vt:lpstr>La filière est abordée, mais de quelle manière ?</vt:lpstr>
      <vt:lpstr>Pourquoi est-elle traitée de cette manière là ?</vt:lpstr>
      <vt:lpstr>Quel contenu pour les cours ?</vt:lpstr>
      <vt:lpstr>Quels type de support (s) ?</vt:lpstr>
      <vt:lpstr>Conclusion</vt:lpstr>
      <vt:lpstr>Présentation PowerPoint</vt:lpstr>
      <vt:lpstr>Discussion générale</vt:lpstr>
      <vt:lpstr>Echange avec la salle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Thierry Faure</dc:creator>
  <cp:lastModifiedBy>IPAL IPAL</cp:lastModifiedBy>
  <cp:revision>77</cp:revision>
  <cp:lastPrinted>2025-04-10T11:32:58Z</cp:lastPrinted>
  <dcterms:created xsi:type="dcterms:W3CDTF">2021-01-11T09:55:04Z</dcterms:created>
  <dcterms:modified xsi:type="dcterms:W3CDTF">2025-04-10T11:34:35Z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0x010100613FDCF0FE8A83418990C22974768B2D</vt:lpwstr>
  </property>
  <property fmtid="{D5CDD505-2E9C-101B-9397-08002B2CF9AE}" pid="3" name="Porc">
    <vt:bool>true</vt:bool>
  </property>
</Properties>
</file>